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370" r:id="rId3"/>
    <p:sldId id="492" r:id="rId5"/>
    <p:sldId id="439" r:id="rId6"/>
    <p:sldId id="506" r:id="rId7"/>
    <p:sldId id="507" r:id="rId8"/>
    <p:sldId id="545" r:id="rId9"/>
    <p:sldId id="546" r:id="rId10"/>
    <p:sldId id="547" r:id="rId11"/>
    <p:sldId id="548" r:id="rId12"/>
    <p:sldId id="549" r:id="rId13"/>
    <p:sldId id="508" r:id="rId14"/>
    <p:sldId id="550" r:id="rId15"/>
    <p:sldId id="551" r:id="rId16"/>
    <p:sldId id="552" r:id="rId17"/>
    <p:sldId id="553" r:id="rId18"/>
    <p:sldId id="554" r:id="rId19"/>
    <p:sldId id="555" r:id="rId20"/>
    <p:sldId id="556" r:id="rId21"/>
    <p:sldId id="576" r:id="rId22"/>
    <p:sldId id="577" r:id="rId23"/>
    <p:sldId id="578" r:id="rId24"/>
    <p:sldId id="579" r:id="rId25"/>
    <p:sldId id="580" r:id="rId26"/>
    <p:sldId id="581" r:id="rId27"/>
    <p:sldId id="584" r:id="rId28"/>
    <p:sldId id="585" r:id="rId29"/>
    <p:sldId id="586" r:id="rId30"/>
    <p:sldId id="587" r:id="rId31"/>
    <p:sldId id="588" r:id="rId32"/>
    <p:sldId id="590" r:id="rId33"/>
    <p:sldId id="561" r:id="rId34"/>
    <p:sldId id="562" r:id="rId35"/>
    <p:sldId id="592" r:id="rId36"/>
    <p:sldId id="564" r:id="rId37"/>
    <p:sldId id="566" r:id="rId38"/>
    <p:sldId id="582" r:id="rId39"/>
    <p:sldId id="583" r:id="rId40"/>
    <p:sldId id="591" r:id="rId41"/>
    <p:sldId id="455" r:id="rId42"/>
    <p:sldId id="532" r:id="rId43"/>
    <p:sldId id="436" r:id="rId44"/>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varScale="1">
        <p:scale>
          <a:sx n="91" d="100"/>
          <a:sy n="91" d="100"/>
        </p:scale>
        <p:origin x="-686" y="-80"/>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2.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endParaRPr lang="zh-CN" altLang="en-US" sz="5400" dirty="0">
              <a:solidFill>
                <a:srgbClr val="38B1BF"/>
              </a:solidFill>
              <a:latin typeface="微软雅黑" panose="020B0503020204020204" pitchFamily="34" charset="-122"/>
              <a:ea typeface="微软雅黑" panose="020B0503020204020204" pitchFamily="34" charset="-122"/>
            </a:endParaRP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endParaRPr lang="zh-CN" altLang="en-US" sz="20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a:t>
              </a:r>
              <a:r>
                <a:rPr lang="zh-CN" altLang="en-US" b="0" i="0" dirty="0">
                  <a:solidFill>
                    <a:srgbClr val="FF0000"/>
                  </a:solidFill>
                  <a:effectLst/>
                  <a:latin typeface="Verdana" panose="020B0604030504040204" pitchFamily="34" charset="0"/>
                </a:rPr>
                <a:t>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角色</a:t>
              </a:r>
              <a:r>
                <a:rPr lang="zh-CN" altLang="en-US" b="0" i="0" dirty="0">
                  <a:solidFill>
                    <a:srgbClr val="000000"/>
                  </a:solidFill>
                  <a:effectLst/>
                  <a:latin typeface="Verdana" panose="020B0604030504040204" pitchFamily="34" charset="0"/>
                </a:rPr>
                <a:t>，即玩家可以名为拥有者，英雄可以为被拥有者，学生为学习者，教师为教学者。</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a:t>
            </a:r>
            <a:r>
              <a:rPr lang="zh-CN" altLang="en-US">
                <a:solidFill>
                  <a:srgbClr val="FF0000"/>
                </a:solidFill>
              </a:rPr>
              <a:t>一个对象只归属于一个聚集对象</a:t>
            </a:r>
            <a:r>
              <a:rPr lang="zh-CN" altLang="en-US"/>
              <a:t>，那么它和聚集对象之间的关系就称为组合（composition）。例如：“一个学生有一个名字”就是组合关系，“一个学生有一个地址”就是聚集关系，因为一个地址可以被几个学生所共享。</a:t>
            </a:r>
            <a:endParaRPr lang="zh-CN" altLang="en-US"/>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314315" y="3278505"/>
            <a:ext cx="4991100" cy="1515745"/>
          </a:xfrm>
          <a:prstGeom prst="rect">
            <a:avLst/>
          </a:prstGeom>
        </p:spPr>
      </p:pic>
      <p:pic>
        <p:nvPicPr>
          <p:cNvPr id="13" name="图片 12"/>
          <p:cNvPicPr>
            <a:picLocks noChangeAspect="1"/>
          </p:cNvPicPr>
          <p:nvPr/>
        </p:nvPicPr>
        <p:blipFill>
          <a:blip r:embed="rId2"/>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3164840" y="2363470"/>
            <a:ext cx="2777490" cy="355790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a:t>
            </a:r>
            <a:r>
              <a:rPr lang="zh-CN" altLang="en-US" dirty="0">
                <a:solidFill>
                  <a:srgbClr val="FF0000"/>
                </a:solidFill>
              </a:rPr>
              <a:t>表示用例中的行为顺序</a:t>
            </a:r>
            <a:r>
              <a:rPr lang="zh-CN" altLang="en-US" dirty="0"/>
              <a:t>。当执行一个用例行为时，顺序图中的每条消息对应了一个类操作或状态机中引起转换的触发事件。它</a:t>
            </a:r>
            <a:r>
              <a:rPr lang="zh-CN" altLang="en-US" dirty="0">
                <a:solidFill>
                  <a:srgbClr val="FF0000"/>
                </a:solidFill>
              </a:rPr>
              <a:t>着重显示了参与相互作用的对象和所交换消息的顺序</a:t>
            </a:r>
            <a:r>
              <a:rPr lang="zh-CN" altLang="en-US" dirty="0"/>
              <a:t>。</a:t>
            </a:r>
            <a:endParaRPr lang="zh-CN" altLang="en-US" dirty="0"/>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a:t>
            </a:r>
            <a:r>
              <a:rPr lang="zh-CN" altLang="en-US" dirty="0">
                <a:solidFill>
                  <a:srgbClr val="FF0000"/>
                </a:solidFill>
              </a:rPr>
              <a:t>纵轴是时间轴</a:t>
            </a:r>
            <a:r>
              <a:rPr lang="zh-CN" altLang="en-US" dirty="0"/>
              <a:t>，时间沿竖线向下延伸，</a:t>
            </a:r>
            <a:r>
              <a:rPr lang="zh-CN" altLang="en-US" dirty="0">
                <a:solidFill>
                  <a:srgbClr val="FF0000"/>
                </a:solidFill>
              </a:rPr>
              <a:t>横轴代表了参与相互作用的对象</a:t>
            </a:r>
            <a:r>
              <a:rPr lang="zh-CN" altLang="en-US" dirty="0"/>
              <a:t>。当对象存在时，生命线由一条虚线表示，当对象的过程处于激活状态时，生命线是一道双线。消息用从一个对象到另一个对象生命线的箭头表示。</a:t>
            </a:r>
            <a:r>
              <a:rPr lang="zh-CN" altLang="en-US" dirty="0">
                <a:solidFill>
                  <a:srgbClr val="FF0000"/>
                </a:solidFill>
              </a:rPr>
              <a:t>箭头以时间顺序在图中从上到下排列。</a:t>
            </a:r>
            <a:endParaRPr lang="zh-CN" altLang="en-US" dirty="0">
              <a:solidFill>
                <a:srgbClr val="FF0000"/>
              </a:solidFill>
            </a:endParaRPr>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a:t>
            </a:r>
            <a:r>
              <a:rPr lang="zh-CN" altLang="en-US" dirty="0">
                <a:solidFill>
                  <a:srgbClr val="FF0000"/>
                </a:solidFill>
              </a:rPr>
              <a:t>特定行为与属性</a:t>
            </a:r>
            <a:r>
              <a:rPr lang="zh-CN" altLang="en-US" dirty="0"/>
              <a:t>的集合。</a:t>
            </a:r>
            <a:endParaRPr lang="zh-CN" altLang="en-US" dirty="0"/>
          </a:p>
          <a:p>
            <a:pPr>
              <a:lnSpc>
                <a:spcPct val="150000"/>
              </a:lnSpc>
            </a:pPr>
            <a:r>
              <a:rPr lang="zh-CN" altLang="en-US" dirty="0"/>
              <a:t>对象的表示方式有三种：</a:t>
            </a:r>
            <a:endParaRPr lang="zh-CN" altLang="en-US" dirty="0"/>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endParaRPr lang="zh-CN" altLang="en-US" dirty="0"/>
          </a:p>
        </p:txBody>
      </p:sp>
      <p:pic>
        <p:nvPicPr>
          <p:cNvPr id="2050" name="Picture 2" descr="C:\Users\ADMINI~1\AppData\Local\Temp\WeChat Files\26af8df2b6f4339488d95e3d259cd1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endParaRPr lang="zh-CN" altLang="en-US" sz="1350" dirty="0">
                  <a:solidFill>
                    <a:prstClr val="white"/>
                  </a:solidFill>
                </a:endParaRP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a:t>
            </a:r>
            <a:r>
              <a:rPr lang="zh-CN" altLang="en-US" dirty="0">
                <a:solidFill>
                  <a:srgbClr val="FF0000"/>
                </a:solidFill>
              </a:rPr>
              <a:t>用于描述对象的存在周期</a:t>
            </a:r>
            <a:r>
              <a:rPr lang="zh-CN" altLang="en-US" dirty="0"/>
              <a:t>，对象下方的虚线就是改对象的生命线。</a:t>
            </a:r>
            <a:endParaRPr lang="zh-CN" altLang="en-US" dirty="0"/>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endParaRPr lang="zh-CN" altLang="en-US" dirty="0"/>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endParaRPr lang="zh-CN" altLang="en-US" sz="1350" dirty="0">
                  <a:solidFill>
                    <a:prstClr val="white"/>
                  </a:solidFill>
                </a:endParaRPr>
              </a:p>
            </p:txBody>
          </p:sp>
        </p:grpSp>
      </p:grpSp>
      <p:sp>
        <p:nvSpPr>
          <p:cNvPr id="13" name="TextBox 12"/>
          <p:cNvSpPr txBox="1"/>
          <p:nvPr/>
        </p:nvSpPr>
        <p:spPr>
          <a:xfrm>
            <a:off x="405603" y="1600890"/>
            <a:ext cx="10369152" cy="4892675"/>
          </a:xfrm>
          <a:prstGeom prst="rect">
            <a:avLst/>
          </a:prstGeom>
          <a:noFill/>
        </p:spPr>
        <p:txBody>
          <a:bodyPr wrap="square" rtlCol="0">
            <a:spAutoFit/>
          </a:bodyPr>
          <a:lstStyle/>
          <a:p>
            <a:r>
              <a:rPr lang="zh-CN" altLang="en-US" sz="2000" dirty="0"/>
              <a:t>消息用于描述对象间交互的方式及内容。</a:t>
            </a:r>
            <a:endParaRPr lang="zh-CN" altLang="en-US" sz="2000" dirty="0"/>
          </a:p>
          <a:p>
            <a:r>
              <a:rPr lang="zh-CN" altLang="en-US" sz="2000" dirty="0"/>
              <a:t>消息分为四种：同步消息、异步消息、返回消息、自关联消息</a:t>
            </a:r>
            <a:endParaRPr lang="zh-CN" altLang="en-US" sz="2000" dirty="0"/>
          </a:p>
          <a:p>
            <a:r>
              <a:rPr lang="en-US" altLang="zh-CN" sz="2000" dirty="0"/>
              <a:t>1.</a:t>
            </a:r>
            <a:r>
              <a:rPr lang="zh-CN" altLang="en-US" sz="2000" dirty="0"/>
              <a:t>同步消息：一个对象向另一个对象发出同步消息后，将处于阻塞状态，一直等到另一个对象的回应。</a:t>
            </a:r>
            <a:endParaRPr lang="zh-CN" altLang="en-US" sz="2000" dirty="0"/>
          </a:p>
          <a:p>
            <a:r>
              <a:rPr lang="zh-CN" altLang="en-US" sz="2000" dirty="0"/>
              <a:t>表示方式：</a:t>
            </a:r>
            <a:endParaRPr lang="en-US" altLang="zh-CN" sz="2000" dirty="0"/>
          </a:p>
          <a:p>
            <a:endParaRPr lang="en-US" altLang="zh-CN" sz="2000" dirty="0"/>
          </a:p>
          <a:p>
            <a:r>
              <a:rPr lang="en-US" altLang="zh-CN" sz="2000" dirty="0"/>
              <a:t>2.</a:t>
            </a:r>
            <a:r>
              <a:rPr lang="zh-CN" altLang="en-US" sz="2000" dirty="0"/>
              <a:t>异步消息：一个对象向另一个对象发出异步消息后，这个对象可以进行其他的操作，不需要等到另一个对象的响应。</a:t>
            </a:r>
            <a:endParaRPr lang="zh-CN" altLang="en-US" sz="2000" dirty="0"/>
          </a:p>
          <a:p>
            <a:r>
              <a:rPr lang="zh-CN" altLang="en-US" sz="2000" dirty="0"/>
              <a:t>表示方式：</a:t>
            </a:r>
            <a:endParaRPr lang="en-US" altLang="zh-CN" sz="2000" dirty="0"/>
          </a:p>
          <a:p>
            <a:endParaRPr lang="zh-CN" altLang="en-US" sz="2000" dirty="0"/>
          </a:p>
          <a:p>
            <a:r>
              <a:rPr lang="en-US" altLang="zh-CN" sz="2000" dirty="0"/>
              <a:t>3.</a:t>
            </a:r>
            <a:r>
              <a:rPr lang="zh-CN" altLang="en-US" sz="2000" dirty="0"/>
              <a:t>返回消息：同步消息的返回消息</a:t>
            </a:r>
            <a:endParaRPr lang="zh-CN" altLang="en-US" sz="2000" dirty="0"/>
          </a:p>
          <a:p>
            <a:r>
              <a:rPr lang="zh-CN" altLang="en-US" sz="2000" dirty="0"/>
              <a:t>表示方式：</a:t>
            </a:r>
            <a:endParaRPr lang="en-US" altLang="zh-CN" sz="2000" dirty="0"/>
          </a:p>
          <a:p>
            <a:endParaRPr lang="zh-CN" altLang="en-US" sz="2000" dirty="0"/>
          </a:p>
          <a:p>
            <a:r>
              <a:rPr lang="en-US" altLang="zh-CN" sz="2000" dirty="0"/>
              <a:t>4.</a:t>
            </a:r>
            <a:r>
              <a:rPr lang="zh-CN" altLang="en-US" sz="2000" dirty="0"/>
              <a:t>自关联消息：用来描述对象内部函数的互相调用。</a:t>
            </a:r>
            <a:endParaRPr lang="zh-CN" altLang="en-US" sz="1600" dirty="0"/>
          </a:p>
          <a:p>
            <a:r>
              <a:rPr lang="zh-CN" altLang="en-US" sz="1600" dirty="0"/>
              <a:t>表示方式：</a:t>
            </a:r>
            <a:endParaRPr lang="en-US" altLang="zh-CN" sz="1600" dirty="0"/>
          </a:p>
          <a:p>
            <a:endParaRPr lang="zh-CN" altLang="en-US" sz="16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5588" y="2794551"/>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968" y="3644265"/>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499" y="4304303"/>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endParaRPr lang="zh-CN" altLang="en-US" dirty="0"/>
          </a:p>
          <a:p>
            <a:endParaRPr lang="zh-CN" altLang="en-US" dirty="0"/>
          </a:p>
          <a:p>
            <a:r>
              <a:rPr lang="en-US" altLang="zh-CN" dirty="0"/>
              <a:t>1.      </a:t>
            </a:r>
            <a:r>
              <a:rPr lang="zh-CN" altLang="en-US" dirty="0"/>
              <a:t>确定交互的</a:t>
            </a:r>
            <a:r>
              <a:rPr lang="zh-CN" altLang="en-US" dirty="0">
                <a:solidFill>
                  <a:srgbClr val="FF0000"/>
                </a:solidFill>
              </a:rPr>
              <a:t>范围</a:t>
            </a:r>
            <a:endParaRPr lang="zh-CN" altLang="en-US" dirty="0"/>
          </a:p>
          <a:p>
            <a:endParaRPr lang="zh-CN" altLang="en-US" dirty="0"/>
          </a:p>
          <a:p>
            <a:r>
              <a:rPr lang="en-US" altLang="zh-CN" dirty="0"/>
              <a:t>2.      </a:t>
            </a:r>
            <a:r>
              <a:rPr lang="zh-CN" altLang="en-US" dirty="0"/>
              <a:t>确定参与交互的</a:t>
            </a:r>
            <a:r>
              <a:rPr lang="zh-CN" altLang="en-US" dirty="0">
                <a:solidFill>
                  <a:srgbClr val="FF0000"/>
                </a:solidFill>
              </a:rPr>
              <a:t>活动者与对象</a:t>
            </a:r>
            <a:endParaRPr lang="zh-CN" altLang="en-US" dirty="0">
              <a:solidFill>
                <a:srgbClr val="FF0000"/>
              </a:solidFill>
            </a:endParaRPr>
          </a:p>
          <a:p>
            <a:endParaRPr lang="zh-CN" altLang="en-US" dirty="0"/>
          </a:p>
          <a:p>
            <a:r>
              <a:rPr lang="en-US" altLang="zh-CN" dirty="0"/>
              <a:t>3.      </a:t>
            </a:r>
            <a:r>
              <a:rPr lang="zh-CN" altLang="en-US" dirty="0"/>
              <a:t>确定活动者、对象的</a:t>
            </a:r>
            <a:r>
              <a:rPr lang="zh-CN" altLang="en-US" dirty="0">
                <a:solidFill>
                  <a:srgbClr val="FF0000"/>
                </a:solidFill>
              </a:rPr>
              <a:t>生存周期</a:t>
            </a:r>
            <a:endParaRPr lang="zh-CN" altLang="en-US" dirty="0"/>
          </a:p>
          <a:p>
            <a:endParaRPr lang="zh-CN" altLang="en-US" dirty="0"/>
          </a:p>
          <a:p>
            <a:r>
              <a:rPr lang="en-US" altLang="zh-CN" dirty="0"/>
              <a:t>4.      </a:t>
            </a:r>
            <a:r>
              <a:rPr lang="zh-CN" altLang="en-US" dirty="0"/>
              <a:t>确定交互中</a:t>
            </a:r>
            <a:r>
              <a:rPr lang="zh-CN" altLang="en-US" dirty="0">
                <a:solidFill>
                  <a:srgbClr val="FF0000"/>
                </a:solidFill>
              </a:rPr>
              <a:t>产生的消息</a:t>
            </a:r>
            <a:endParaRPr lang="zh-CN" altLang="en-US" dirty="0">
              <a:solidFill>
                <a:srgbClr val="FF0000"/>
              </a:solidFill>
            </a:endParaRPr>
          </a:p>
          <a:p>
            <a:endParaRPr lang="zh-CN" altLang="en-US" dirty="0"/>
          </a:p>
          <a:p>
            <a:r>
              <a:rPr lang="en-US" altLang="zh-CN" dirty="0"/>
              <a:t>5.      </a:t>
            </a:r>
            <a:r>
              <a:rPr lang="zh-CN" altLang="en-US" dirty="0"/>
              <a:t>细化</a:t>
            </a:r>
            <a:r>
              <a:rPr lang="zh-CN" altLang="en-US" dirty="0">
                <a:solidFill>
                  <a:srgbClr val="FF0000"/>
                </a:solidFill>
              </a:rPr>
              <a:t>消息的内容</a:t>
            </a:r>
            <a:endParaRPr lang="zh-CN" altLang="en-US" dirty="0">
              <a:solidFill>
                <a:srgbClr val="FF0000"/>
              </a:solidFill>
            </a:endParaRPr>
          </a:p>
        </p:txBody>
      </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a:t>
              </a:r>
              <a:r>
                <a:rPr lang="zh-CN" altLang="en-US" sz="2000" dirty="0">
                  <a:solidFill>
                    <a:srgbClr val="FF0000"/>
                  </a:solidFill>
                  <a:latin typeface="Verdana" panose="020B0604030504040204" pitchFamily="34" charset="0"/>
                </a:rPr>
                <a:t>生命期</a:t>
              </a:r>
              <a:r>
                <a:rPr lang="zh-CN" altLang="en-US" sz="2000" dirty="0">
                  <a:solidFill>
                    <a:srgbClr val="000000"/>
                  </a:solidFill>
                  <a:latin typeface="Verdana" panose="020B0604030504040204" pitchFamily="34" charset="0"/>
                </a:rPr>
                <a:t>中相应事件所经历的</a:t>
              </a:r>
              <a:r>
                <a:rPr lang="zh-CN" altLang="en-US" sz="2000" dirty="0">
                  <a:solidFill>
                    <a:srgbClr val="FF0000"/>
                  </a:solidFill>
                  <a:latin typeface="Verdana" panose="020B0604030504040204" pitchFamily="34" charset="0"/>
                </a:rPr>
                <a:t>状态序列</a:t>
              </a:r>
              <a:r>
                <a:rPr lang="zh-CN" altLang="en-US" sz="2000" dirty="0">
                  <a:solidFill>
                    <a:srgbClr val="000000"/>
                  </a:solidFill>
                  <a:latin typeface="Verdana" panose="020B0604030504040204" pitchFamily="34" charset="0"/>
                </a:rPr>
                <a:t>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a:t>
              </a:r>
              <a:r>
                <a:rPr lang="zh-CN" altLang="en-US" sz="2000" dirty="0">
                  <a:solidFill>
                    <a:srgbClr val="FF0000"/>
                  </a:solidFill>
                  <a:latin typeface="Verdana" panose="020B0604030504040204" pitchFamily="34" charset="0"/>
                </a:rPr>
                <a:t>条件或状态</a:t>
              </a:r>
              <a:r>
                <a:rPr lang="zh-CN" altLang="en-US" sz="2000" dirty="0">
                  <a:solidFill>
                    <a:srgbClr val="000000"/>
                  </a:solidFill>
                  <a:latin typeface="Verdana" panose="020B0604030504040204" pitchFamily="34" charset="0"/>
                </a:rPr>
                <a:t>，在此期间对象将满足某些条件、执行某些活动或等待某些时间。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a:t>
              </a:r>
              <a:r>
                <a:rPr lang="zh-CN" altLang="en-US" sz="2000" dirty="0">
                  <a:solidFill>
                    <a:srgbClr val="FF0000"/>
                  </a:solidFill>
                  <a:latin typeface="Verdana" panose="020B0604030504040204" pitchFamily="34" charset="0"/>
                </a:rPr>
                <a:t>有意义的发生的规约</a:t>
              </a:r>
              <a:r>
                <a:rPr lang="zh-CN" altLang="en-US" sz="2000" dirty="0">
                  <a:solidFill>
                    <a:srgbClr val="000000"/>
                  </a:solidFill>
                  <a:latin typeface="Verdana" panose="020B0604030504040204" pitchFamily="34" charset="0"/>
                </a:rPr>
                <a:t>。在状态机的语境中，一个事件是一个激励的发生，它能够触发一个状态转移。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a:t>
              </a:r>
              <a:r>
                <a:rPr lang="zh-CN" altLang="en-US" sz="2000" dirty="0">
                  <a:solidFill>
                    <a:srgbClr val="FF0000"/>
                  </a:solidFill>
                  <a:latin typeface="Verdana" panose="020B0604030504040204" pitchFamily="34" charset="0"/>
                </a:rPr>
                <a:t>特定事件发生</a:t>
              </a:r>
              <a:r>
                <a:rPr lang="zh-CN" altLang="en-US" sz="2000" dirty="0">
                  <a:solidFill>
                    <a:srgbClr val="000000"/>
                  </a:solidFill>
                  <a:latin typeface="Verdana" panose="020B0604030504040204" pitchFamily="34" charset="0"/>
                </a:rPr>
                <a:t>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a:t>
            </a:r>
            <a:r>
              <a:rPr lang="zh-CN" altLang="en-US" dirty="0">
                <a:solidFill>
                  <a:srgbClr val="FF0000"/>
                </a:solidFill>
              </a:rPr>
              <a:t>非原子执行</a:t>
            </a:r>
            <a:r>
              <a:rPr lang="zh-CN" altLang="en-US" dirty="0"/>
              <a:t>。动作（</a:t>
            </a:r>
            <a:r>
              <a:rPr lang="en-US" altLang="zh-CN" dirty="0"/>
              <a:t>action</a:t>
            </a:r>
            <a:r>
              <a:rPr lang="zh-CN" altLang="en-US" dirty="0"/>
              <a:t>）是一个可执行的</a:t>
            </a:r>
            <a:r>
              <a:rPr lang="zh-CN" altLang="en-US" dirty="0">
                <a:solidFill>
                  <a:srgbClr val="FF0000"/>
                </a:solidFill>
              </a:rPr>
              <a:t>原子计算</a:t>
            </a:r>
            <a:r>
              <a:rPr lang="zh-CN" altLang="en-US" dirty="0"/>
              <a:t>，它引起模型状态改变或值的返回。在图形上，状态用一个圆角的矩形表示，转移用一条从源状态指向新状态的</a:t>
            </a:r>
            <a:r>
              <a:rPr lang="zh-CN" altLang="en-US" dirty="0">
                <a:solidFill>
                  <a:srgbClr val="FF0000"/>
                </a:solidFill>
              </a:rPr>
              <a:t>有向实线</a:t>
            </a:r>
            <a:r>
              <a:rPr lang="zh-CN" altLang="en-US" dirty="0"/>
              <a:t>表示。</a:t>
            </a:r>
            <a:endParaRPr lang="zh-CN" altLang="en-US" dirty="0"/>
          </a:p>
        </p:txBody>
      </p:sp>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a:t>
              </a:r>
              <a:r>
                <a:rPr lang="zh-CN" altLang="en-US" dirty="0">
                  <a:solidFill>
                    <a:srgbClr val="FF0000"/>
                  </a:solidFill>
                  <a:latin typeface="Verdana" panose="020B0604030504040204" pitchFamily="34" charset="0"/>
                </a:rPr>
                <a:t>一个条件或状况</a:t>
              </a:r>
              <a:r>
                <a:rPr lang="zh-CN" altLang="en-US" dirty="0">
                  <a:solidFill>
                    <a:srgbClr val="000000"/>
                  </a:solidFill>
                  <a:latin typeface="Verdana" panose="020B0604030504040204" pitchFamily="34" charset="0"/>
                </a:rPr>
                <a:t>，在此期间对象将满足</a:t>
              </a:r>
              <a:r>
                <a:rPr lang="zh-CN" altLang="en-US" dirty="0">
                  <a:solidFill>
                    <a:srgbClr val="FF0000"/>
                  </a:solidFill>
                  <a:latin typeface="Verdana" panose="020B0604030504040204" pitchFamily="34" charset="0"/>
                </a:rPr>
                <a:t>某些条件</a:t>
              </a:r>
              <a:r>
                <a:rPr lang="zh-CN" altLang="en-US" dirty="0">
                  <a:solidFill>
                    <a:srgbClr val="000000"/>
                  </a:solidFill>
                  <a:latin typeface="Verdana" panose="020B0604030504040204" pitchFamily="34" charset="0"/>
                </a:rPr>
                <a:t>、执行某些活动或等待某些事件。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38001" t="31107" r="46161" b="52955"/>
          <a:stretch>
            <a:fillRect/>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492" t="31093" r="36346" b="55810"/>
          <a:stretch>
            <a:fillRect/>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FF0000"/>
                  </a:solidFill>
                  <a:latin typeface="Verdana" panose="020B0604030504040204" pitchFamily="34" charset="0"/>
                </a:rPr>
                <a:t>1</a:t>
              </a:r>
              <a:r>
                <a:rPr lang="zh-CN" altLang="en-US" dirty="0">
                  <a:solidFill>
                    <a:srgbClr val="FF0000"/>
                  </a:solidFill>
                  <a:latin typeface="Verdana" panose="020B0604030504040204" pitchFamily="34" charset="0"/>
                </a:rPr>
                <a:t>、源状态</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、事件触发器</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3</a:t>
              </a:r>
              <a:r>
                <a:rPr lang="zh-CN" altLang="en-US" dirty="0">
                  <a:solidFill>
                    <a:srgbClr val="FF0000"/>
                  </a:solidFill>
                  <a:latin typeface="Verdana" panose="020B0604030504040204" pitchFamily="34" charset="0"/>
                </a:rPr>
                <a:t>、监护条件</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、效应</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5</a:t>
              </a:r>
              <a:r>
                <a:rPr lang="zh-CN" altLang="en-US" dirty="0">
                  <a:solidFill>
                    <a:srgbClr val="FF0000"/>
                  </a:solidFill>
                  <a:latin typeface="Verdana" panose="020B0604030504040204" pitchFamily="34" charset="0"/>
                </a:rPr>
                <a:t>、目标状态</a:t>
              </a:r>
              <a:endParaRPr lang="zh-CN" altLang="en-US" b="0" i="0" dirty="0">
                <a:solidFill>
                  <a:srgbClr val="FF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31107" t="31194" r="19643" b="53325"/>
          <a:stretch>
            <a:fillRect/>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zh-CN" altLang="en-US" dirty="0">
                  <a:solidFill>
                    <a:srgbClr val="FF0000"/>
                  </a:solidFill>
                  <a:latin typeface="Verdana" panose="020B0604030504040204" pitchFamily="34" charset="0"/>
                </a:rPr>
                <a:t>非正交子状态</a:t>
              </a:r>
              <a:endParaRPr lang="en-US" altLang="zh-CN" dirty="0">
                <a:solidFill>
                  <a:srgbClr val="FF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33442" t="14993" r="37387" b="37772"/>
          <a:stretch>
            <a:fillRect/>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a:t>
              </a:r>
              <a:r>
                <a:rPr lang="zh-CN" altLang="en-US" dirty="0">
                  <a:solidFill>
                    <a:srgbClr val="FF0000"/>
                  </a:solidFill>
                  <a:latin typeface="Verdana" panose="020B0604030504040204" pitchFamily="34" charset="0"/>
                </a:rPr>
                <a:t>包含非正交子状态</a:t>
              </a:r>
              <a:r>
                <a:rPr lang="zh-CN" altLang="en-US" dirty="0">
                  <a:solidFill>
                    <a:srgbClr val="000000"/>
                  </a:solidFill>
                  <a:latin typeface="Verdana" panose="020B0604030504040204" pitchFamily="34" charset="0"/>
                </a:rPr>
                <a:t>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6988" t="22440" r="24385" b="38780"/>
          <a:stretch>
            <a:fillRect/>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endPar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a:t>
              </a:r>
              <a:r>
                <a:rPr lang="zh-CN" altLang="en-US" dirty="0">
                  <a:solidFill>
                    <a:srgbClr val="FF0000"/>
                  </a:solidFill>
                  <a:latin typeface="Verdana" panose="020B0604030504040204" pitchFamily="34" charset="0"/>
                </a:rPr>
                <a:t>初试状态</a:t>
              </a:r>
              <a:r>
                <a:rPr lang="zh-CN" altLang="en-US" dirty="0">
                  <a:solidFill>
                    <a:srgbClr val="000000"/>
                  </a:solidFill>
                  <a:latin typeface="Verdana" panose="020B0604030504040204" pitchFamily="34" charset="0"/>
                </a:rPr>
                <a:t>。也可能从一个外部状态直接转移到</a:t>
              </a:r>
              <a:r>
                <a:rPr lang="zh-CN" altLang="en-US" dirty="0">
                  <a:solidFill>
                    <a:srgbClr val="FF0000"/>
                  </a:solidFill>
                  <a:latin typeface="Verdana" panose="020B0604030504040204" pitchFamily="34" charset="0"/>
                </a:rPr>
                <a:t>一个或多个</a:t>
              </a:r>
              <a:r>
                <a:rPr lang="zh-CN" altLang="en-US" dirty="0">
                  <a:solidFill>
                    <a:srgbClr val="000000"/>
                  </a:solidFill>
                  <a:latin typeface="Verdana" panose="020B0604030504040204" pitchFamily="34" charset="0"/>
                </a:rPr>
                <a:t>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a:t>
              </a:r>
              <a:r>
                <a:rPr lang="zh-CN" altLang="en-US" dirty="0">
                  <a:solidFill>
                    <a:srgbClr val="FF0000"/>
                  </a:solidFill>
                  <a:latin typeface="Verdana" panose="020B0604030504040204" pitchFamily="34" charset="0"/>
                </a:rPr>
                <a:t>两个或两个以上</a:t>
              </a:r>
              <a:r>
                <a:rPr lang="zh-CN" altLang="en-US" dirty="0">
                  <a:solidFill>
                    <a:srgbClr val="000000"/>
                  </a:solidFill>
                  <a:latin typeface="Verdana" panose="020B0604030504040204" pitchFamily="34" charset="0"/>
                </a:rPr>
                <a:t>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6435" t="21131" r="18529" b="43010"/>
          <a:stretch>
            <a:fillRect/>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endParaRPr dirty="0"/>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endParaRPr dirty="0"/>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endParaRPr dirty="0"/>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1"/>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endParaRPr lang="zh-CN" altLang="en-US"/>
          </a:p>
          <a:p>
            <a:endParaRPr lang="zh-CN" altLang="en-US"/>
          </a:p>
          <a:p>
            <a:r>
              <a:rPr lang="zh-CN" altLang="en-US"/>
              <a:t>2，在UML中，使用实线表示两个对象之间的连接；通信图中的消息，由在连接上方的带有标记的箭头表示，同时可以用数字注明消息的次序。</a:t>
            </a:r>
            <a:endParaRPr lang="zh-CN" altLang="en-US"/>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endParaRPr lang="zh-CN" altLang="en-US"/>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endParaRPr lang="zh-CN" altLang="en-US"/>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endParaRPr lang="zh-CN" altLang="en-US"/>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endParaRPr lang="zh-CN" altLang="en-US"/>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panose="020B0604020202020204" pitchFamily="34"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panose="020B0604020202020204" pitchFamily="34"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endParaRPr lang="zh-CN" altLang="en-US" sz="2000" dirty="0"/>
          </a:p>
        </p:txBody>
      </p:sp>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38319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a:t>
            </a:r>
            <a:r>
              <a:rPr lang="zh-CN" altLang="en-US" dirty="0">
                <a:solidFill>
                  <a:srgbClr val="FF0000"/>
                </a:solidFill>
              </a:rPr>
              <a:t>网络的物理布局</a:t>
            </a:r>
            <a:r>
              <a:rPr lang="zh-CN" altLang="en-US" dirty="0"/>
              <a:t>，系统中涉及的处理器、设备、连接和过程。处理器是网络中处理功能所在的机器，包括服务器和工作站，不包括打印机扫描仪之类的设备。处理器用来运行进程（执行代码）。一个项目只有一个部署图。</a:t>
            </a:r>
            <a:endParaRPr lang="zh-CN" altLang="en-US" dirty="0"/>
          </a:p>
        </p:txBody>
      </p:sp>
      <p:pic>
        <p:nvPicPr>
          <p:cNvPr id="7" name="图片 6"/>
          <p:cNvPicPr>
            <a:picLocks noChangeAspect="1"/>
          </p:cNvPicPr>
          <p:nvPr/>
        </p:nvPicPr>
        <p:blipFill>
          <a:blip r:embed="rId1"/>
          <a:stretch>
            <a:fillRect/>
          </a:stretch>
        </p:blipFill>
        <p:spPr>
          <a:xfrm>
            <a:off x="3596640" y="255905"/>
            <a:ext cx="8594090" cy="6368415"/>
          </a:xfrm>
          <a:prstGeom prst="rect">
            <a:avLst/>
          </a:prstGeom>
        </p:spPr>
      </p:pic>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endParaRPr lang="zh-CN" altLang="en-US" sz="2800" dirty="0"/>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endParaRPr lang="zh-CN" altLang="en-US" sz="3200" dirty="0"/>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endParaRPr sz="2400" b="0" dirty="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endParaRPr lang="en-US" altLang="zh-CN" sz="2400" b="0" dirty="0">
                        <a:solidFill>
                          <a:schemeClr val="tx1"/>
                        </a:solidFill>
                      </a:endParaRP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endParaRPr lang="zh-CN" altLang="en-US" sz="2400" b="0" dirty="0">
                        <a:solidFill>
                          <a:schemeClr val="tx1"/>
                        </a:solidFill>
                      </a:endParaRPr>
                    </a:p>
                  </a:txBody>
                  <a:tcPr>
                    <a:solidFill>
                      <a:schemeClr val="accent1">
                        <a:lumMod val="40000"/>
                        <a:lumOff val="60000"/>
                      </a:schemeClr>
                    </a:solidFill>
                  </a:tcPr>
                </a:tc>
              </a:tr>
              <a:tr h="894720">
                <a:tc>
                  <a:txBody>
                    <a:bodyPr/>
                    <a:lstStyle/>
                    <a:p>
                      <a:pPr algn="l">
                        <a:buNone/>
                      </a:pPr>
                      <a:r>
                        <a:rPr dirty="0">
                          <a:solidFill>
                            <a:schemeClr val="tx1"/>
                          </a:solidFill>
                        </a:rPr>
                        <a:t>UML2基础、建模与设计教程</a:t>
                      </a:r>
                      <a:endParaRPr dirty="0">
                        <a:solidFill>
                          <a:schemeClr val="tx1"/>
                        </a:solidFill>
                      </a:endParaRP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a:t>
              </a:r>
              <a:r>
                <a:rPr lang="zh-CN" altLang="en-US" dirty="0">
                  <a:solidFill>
                    <a:srgbClr val="FF0000"/>
                  </a:solidFill>
                  <a:latin typeface="Verdana" panose="020B0604030504040204" pitchFamily="34" charset="0"/>
                </a:rPr>
                <a:t>用例图</a:t>
              </a:r>
              <a:r>
                <a:rPr lang="zh-CN" altLang="en-US" dirty="0">
                  <a:solidFill>
                    <a:srgbClr val="000000"/>
                  </a:solidFill>
                  <a:latin typeface="Verdana" panose="020B0604030504040204" pitchFamily="34" charset="0"/>
                </a:rPr>
                <a:t>由以下几个元素组成：</a:t>
              </a:r>
              <a:endParaRPr lang="zh-CN" altLang="en-US"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FF0000"/>
                  </a:solidFill>
                  <a:effectLst/>
                  <a:latin typeface="Verdana" panose="020B0604030504040204" pitchFamily="34" charset="0"/>
                </a:rPr>
                <a:t>参与者</a:t>
              </a:r>
              <a:r>
                <a:rPr lang="zh-CN" altLang="en-US" b="0" i="0" dirty="0">
                  <a:solidFill>
                    <a:srgbClr val="000000"/>
                  </a:solidFill>
                  <a:effectLst/>
                  <a:latin typeface="Verdana" panose="020B0604030504040204" pitchFamily="34" charset="0"/>
                </a:rPr>
                <a:t>，也称为角色代表系统的用户</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系统边界</a:t>
              </a:r>
              <a:r>
                <a:rPr lang="zh-CN" altLang="en-US" b="0" i="0" dirty="0">
                  <a:solidFill>
                    <a:srgbClr val="000000"/>
                  </a:solidFill>
                  <a:effectLst/>
                  <a:latin typeface="Verdana" panose="020B0604030504040204" pitchFamily="34" charset="0"/>
                </a:rPr>
                <a:t>，确定系统的范围</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3.</a:t>
              </a:r>
              <a:r>
                <a:rPr lang="zh-CN" altLang="en-US" b="0" i="0" dirty="0">
                  <a:solidFill>
                    <a:srgbClr val="FF0000"/>
                  </a:solidFill>
                  <a:effectLst/>
                  <a:latin typeface="Verdana" panose="020B0604030504040204" pitchFamily="34" charset="0"/>
                </a:rPr>
                <a:t>用例</a:t>
              </a:r>
              <a:r>
                <a:rPr lang="zh-CN" altLang="en-US" b="0" i="0" dirty="0">
                  <a:solidFill>
                    <a:srgbClr val="000000"/>
                  </a:solidFill>
                  <a:effectLst/>
                  <a:latin typeface="Verdana" panose="020B0604030504040204" pitchFamily="34" charset="0"/>
                </a:rPr>
                <a:t>，代表系统提供的服务</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关联</a:t>
              </a:r>
              <a:r>
                <a:rPr lang="zh-CN" altLang="en-US" b="0" i="0" dirty="0">
                  <a:solidFill>
                    <a:srgbClr val="000000"/>
                  </a:solidFill>
                  <a:effectLst/>
                  <a:latin typeface="Verdana" panose="020B0604030504040204" pitchFamily="34" charset="0"/>
                </a:rPr>
                <a:t>，表示参与者与用例的关系</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endParaRPr lang="zh-CN" altLang="en-US" sz="2400" b="0" dirty="0">
                        <a:solidFill>
                          <a:schemeClr val="tx1"/>
                        </a:solidFill>
                      </a:endParaRPr>
                    </a:p>
                  </a:txBody>
                  <a:tcPr>
                    <a:solidFill>
                      <a:schemeClr val="accent1">
                        <a:lumMod val="40000"/>
                        <a:lumOff val="60000"/>
                      </a:schemeClr>
                    </a:solidFill>
                  </a:tcPr>
                </a:tc>
                <a:tc>
                  <a:txBody>
                    <a:bodyPr/>
                    <a:lstStyle/>
                    <a:p>
                      <a:pPr algn="l">
                        <a:buNone/>
                      </a:pPr>
                      <a:r>
                        <a:rPr lang="en-US" altLang="zh-CN" sz="2400" b="0" dirty="0">
                          <a:solidFill>
                            <a:schemeClr val="tx1"/>
                          </a:solidFill>
                        </a:rPr>
                        <a:t>9.7</a:t>
                      </a:r>
                      <a:endParaRPr lang="en-US" altLang="zh-CN" sz="2400" b="0" dirty="0">
                        <a:solidFill>
                          <a:schemeClr val="tx1"/>
                        </a:solidFill>
                      </a:endParaRPr>
                    </a:p>
                  </a:txBody>
                  <a:tcPr>
                    <a:solidFill>
                      <a:schemeClr val="accent1">
                        <a:lumMod val="40000"/>
                        <a:lumOff val="60000"/>
                      </a:schemeClr>
                    </a:solidFill>
                  </a:tcPr>
                </a:tc>
              </a:tr>
              <a:tr h="716915">
                <a:tc>
                  <a:txBody>
                    <a:bodyPr/>
                    <a:lstStyle/>
                    <a:p>
                      <a:pPr algn="l">
                        <a:buNone/>
                      </a:pPr>
                      <a:r>
                        <a:rPr lang="zh-CN" altLang="en-US" dirty="0">
                          <a:solidFill>
                            <a:schemeClr val="tx1"/>
                          </a:solidFill>
                        </a:rPr>
                        <a:t>苏雨豪</a:t>
                      </a:r>
                      <a:endParaRPr lang="zh-CN" altLang="en-US" dirty="0">
                        <a:solidFill>
                          <a:schemeClr val="tx1"/>
                        </a:solidFill>
                      </a:endParaRPr>
                    </a:p>
                  </a:txBody>
                  <a:tcPr/>
                </a:tc>
                <a:tc>
                  <a:txBody>
                    <a:bodyPr/>
                    <a:lstStyle/>
                    <a:p>
                      <a:pPr algn="l">
                        <a:buNone/>
                      </a:pPr>
                      <a:r>
                        <a:rPr lang="en-US" altLang="zh-CN" dirty="0">
                          <a:solidFill>
                            <a:schemeClr val="tx1"/>
                          </a:solidFill>
                        </a:rPr>
                        <a:t>负责 </a:t>
                      </a:r>
                      <a:r>
                        <a:rPr lang="zh-CN" altLang="en-US" dirty="0">
                          <a:solidFill>
                            <a:schemeClr val="tx1"/>
                          </a:solidFill>
                        </a:rPr>
                        <a:t>状态机图</a:t>
                      </a:r>
                      <a:endParaRPr lang="zh-CN" altLang="en-US" dirty="0">
                        <a:solidFill>
                          <a:schemeClr val="tx1"/>
                        </a:solidFill>
                      </a:endParaRPr>
                    </a:p>
                  </a:txBody>
                  <a:tcPr/>
                </a:tc>
                <a:tc>
                  <a:txBody>
                    <a:bodyPr/>
                    <a:lstStyle/>
                    <a:p>
                      <a:pPr algn="l">
                        <a:buNone/>
                      </a:pPr>
                      <a:r>
                        <a:rPr lang="en-US" altLang="zh-CN" sz="2400" dirty="0">
                          <a:solidFill>
                            <a:schemeClr val="tx1"/>
                          </a:solidFill>
                        </a:rPr>
                        <a:t>9.3</a:t>
                      </a:r>
                      <a:endParaRPr lang="en-US" altLang="zh-CN" sz="2400" dirty="0">
                        <a:solidFill>
                          <a:schemeClr val="tx1"/>
                        </a:solidFill>
                      </a:endParaRPr>
                    </a:p>
                  </a:txBody>
                  <a:tcPr/>
                </a:tc>
              </a:tr>
              <a:tr h="805815">
                <a:tc>
                  <a:txBody>
                    <a:bodyPr/>
                    <a:lstStyle/>
                    <a:p>
                      <a:pPr algn="l">
                        <a:buNone/>
                      </a:pPr>
                      <a:r>
                        <a:rPr lang="zh-CN" dirty="0">
                          <a:solidFill>
                            <a:schemeClr val="tx1"/>
                          </a:solidFill>
                        </a:rPr>
                        <a:t>陈子卿</a:t>
                      </a:r>
                      <a:endParaRPr lang="zh-CN"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en-US" altLang="zh-CN" sz="2400" dirty="0">
                          <a:solidFill>
                            <a:schemeClr val="tx1"/>
                          </a:solidFill>
                        </a:rPr>
                        <a:t>9.4</a:t>
                      </a:r>
                      <a:endParaRPr lang="en-US" altLang="zh-CN" sz="2400" dirty="0">
                        <a:solidFill>
                          <a:schemeClr val="tx1"/>
                        </a:solidFill>
                      </a:endParaRPr>
                    </a:p>
                  </a:txBody>
                  <a:tcPr>
                    <a:solidFill>
                      <a:schemeClr val="accent1">
                        <a:lumMod val="40000"/>
                        <a:lumOff val="60000"/>
                      </a:schemeClr>
                    </a:solidFill>
                  </a:tcPr>
                </a:tc>
              </a:tr>
              <a:tr h="733425">
                <a:tc>
                  <a:txBody>
                    <a:bodyPr/>
                    <a:lstStyle/>
                    <a:p>
                      <a:pPr algn="l">
                        <a:buNone/>
                      </a:pPr>
                      <a:r>
                        <a:rPr lang="zh-CN" altLang="en-US" dirty="0">
                          <a:solidFill>
                            <a:schemeClr val="tx1"/>
                          </a:solidFill>
                        </a:rPr>
                        <a:t>蔡峰</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tr>
              <a:tr h="732790">
                <a:tc>
                  <a:txBody>
                    <a:bodyPr/>
                    <a:lstStyle/>
                    <a:p>
                      <a:pPr algn="l">
                        <a:buNone/>
                      </a:pPr>
                      <a:r>
                        <a:rPr lang="zh-CN" altLang="en-US" dirty="0">
                          <a:solidFill>
                            <a:schemeClr val="tx1"/>
                          </a:solidFill>
                        </a:rPr>
                        <a:t>江亮儒</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en-US" altLang="zh-CN" sz="2400" dirty="0">
                          <a:solidFill>
                            <a:schemeClr val="tx1"/>
                          </a:solidFill>
                        </a:rPr>
                        <a:t>9.5</a:t>
                      </a:r>
                      <a:endParaRPr lang="en-US" altLang="zh-CN" sz="2400"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建立系统的</a:t>
              </a:r>
              <a:r>
                <a:rPr lang="zh-CN" altLang="en-US" b="0" i="0" dirty="0">
                  <a:solidFill>
                    <a:srgbClr val="FF0000"/>
                  </a:solidFill>
                  <a:effectLst/>
                  <a:latin typeface="Verdana" panose="020B0604030504040204" pitchFamily="34" charset="0"/>
                </a:rPr>
                <a:t>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a:t>
              </a:r>
              <a:r>
                <a:rPr lang="zh-CN" altLang="en-US" b="0" i="0" dirty="0">
                  <a:solidFill>
                    <a:srgbClr val="FF0000"/>
                  </a:solidFill>
                  <a:effectLst/>
                  <a:latin typeface="Verdana" panose="020B0604030504040204" pitchFamily="34" charset="0"/>
                </a:rPr>
                <a:t>系统边界之外的对象</a:t>
              </a:r>
              <a:r>
                <a:rPr lang="zh-CN" altLang="en-US" b="0" i="0" dirty="0">
                  <a:solidFill>
                    <a:srgbClr val="000000"/>
                  </a:solidFill>
                  <a:effectLst/>
                  <a:latin typeface="Verdana" panose="020B0604030504040204" pitchFamily="34" charset="0"/>
                </a:rPr>
                <a:t>进行描述</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a:t>
              </a:r>
              <a:r>
                <a:rPr lang="zh-CN" altLang="en-US" b="0" i="0" dirty="0">
                  <a:solidFill>
                    <a:srgbClr val="FF0000"/>
                  </a:solidFill>
                  <a:effectLst/>
                  <a:latin typeface="Verdana" panose="020B0604030504040204" pitchFamily="34" charset="0"/>
                </a:rPr>
                <a:t>权限</a:t>
              </a:r>
              <a:r>
                <a:rPr lang="zh-CN" altLang="en-US" b="0" i="0" dirty="0">
                  <a:solidFill>
                    <a:srgbClr val="000000"/>
                  </a:solidFill>
                  <a:effectLst/>
                  <a:latin typeface="Verdana" panose="020B0604030504040204" pitchFamily="34" charset="0"/>
                </a:rPr>
                <a:t>控制</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a:t>
              </a:r>
              <a:r>
                <a:rPr lang="zh-CN" altLang="en-US" dirty="0">
                  <a:solidFill>
                    <a:srgbClr val="FF0000"/>
                  </a:solidFill>
                  <a:latin typeface="Verdana" panose="020B0604030504040204" pitchFamily="34" charset="0"/>
                </a:rPr>
                <a:t>系统使用角度</a:t>
              </a:r>
              <a:r>
                <a:rPr lang="zh-CN" altLang="en-US" dirty="0">
                  <a:solidFill>
                    <a:srgbClr val="000000"/>
                  </a:solidFill>
                  <a:latin typeface="Verdana" panose="020B0604030504040204" pitchFamily="34" charset="0"/>
                </a:rPr>
                <a:t>描述系统中的信息，而不是系统内部实现方式</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a:t>
              </a:r>
              <a:r>
                <a:rPr lang="zh-CN" altLang="en-US" dirty="0">
                  <a:solidFill>
                    <a:srgbClr val="FF0000"/>
                  </a:solidFill>
                  <a:latin typeface="Verdana" panose="020B0604030504040204" pitchFamily="34" charset="0"/>
                </a:rPr>
                <a:t>描述的是用户一些可见的需求</a:t>
              </a:r>
              <a:r>
                <a:rPr lang="zh-CN" altLang="en-US" dirty="0">
                  <a:solidFill>
                    <a:srgbClr val="000000"/>
                  </a:solidFill>
                  <a:latin typeface="Verdana" panose="020B0604030504040204" pitchFamily="34" charset="0"/>
                </a:rPr>
                <a:t>，是面向对象分析与设计得七点，是类，对象，操作的来源</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a:t>
              </a:r>
              <a:r>
                <a:rPr lang="zh-CN" altLang="en-US" dirty="0">
                  <a:solidFill>
                    <a:srgbClr val="FF0000"/>
                  </a:solidFill>
                  <a:latin typeface="Verdana" panose="020B0604030504040204" pitchFamily="34" charset="0"/>
                </a:rPr>
                <a:t>某个参与者</a:t>
              </a:r>
              <a:r>
                <a:rPr lang="zh-CN" altLang="en-US" dirty="0">
                  <a:solidFill>
                    <a:srgbClr val="000000"/>
                  </a:solidFill>
                  <a:latin typeface="Verdana" panose="020B0604030504040204" pitchFamily="34" charset="0"/>
                </a:rPr>
                <a:t>来执行</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a:t>
              </a:r>
              <a:r>
                <a:rPr lang="zh-CN" altLang="en-US" dirty="0">
                  <a:solidFill>
                    <a:srgbClr val="FF0000"/>
                  </a:solidFill>
                  <a:latin typeface="Verdana" panose="020B0604030504040204" pitchFamily="34" charset="0"/>
                </a:rPr>
                <a:t>结果反馈</a:t>
              </a:r>
              <a:r>
                <a:rPr lang="zh-CN" altLang="en-US" dirty="0">
                  <a:solidFill>
                    <a:srgbClr val="000000"/>
                  </a:solidFill>
                  <a:latin typeface="Verdana" panose="020B0604030504040204" pitchFamily="34" charset="0"/>
                </a:rPr>
                <a:t>给参与者</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a:t>
              </a:r>
              <a:r>
                <a:rPr lang="zh-CN" altLang="en-US" dirty="0">
                  <a:solidFill>
                    <a:srgbClr val="FF0000"/>
                  </a:solidFill>
                  <a:latin typeface="Verdana" panose="020B0604030504040204" pitchFamily="34" charset="0"/>
                </a:rPr>
                <a:t>完整性</a:t>
              </a:r>
              <a:r>
                <a:rPr lang="zh-CN" altLang="en-US" dirty="0">
                  <a:solidFill>
                    <a:srgbClr val="000000"/>
                  </a:solidFill>
                  <a:latin typeface="Verdana" panose="020B0604030504040204" pitchFamily="34" charset="0"/>
                </a:rPr>
                <a:t>，从参与者接受</a:t>
              </a:r>
              <a:r>
                <a:rPr lang="zh-CN" altLang="en-US" dirty="0">
                  <a:solidFill>
                    <a:srgbClr val="FF0000"/>
                  </a:solidFill>
                  <a:latin typeface="Verdana" panose="020B0604030504040204" pitchFamily="34" charset="0"/>
                </a:rPr>
                <a:t>输入</a:t>
              </a:r>
              <a:r>
                <a:rPr lang="zh-CN" altLang="en-US" dirty="0">
                  <a:solidFill>
                    <a:srgbClr val="000000"/>
                  </a:solidFill>
                  <a:latin typeface="Verdana" panose="020B0604030504040204" pitchFamily="34" charset="0"/>
                </a:rPr>
                <a:t>，参与者再接受其</a:t>
              </a:r>
              <a:r>
                <a:rPr lang="zh-CN" altLang="en-US" dirty="0">
                  <a:solidFill>
                    <a:srgbClr val="FF0000"/>
                  </a:solidFill>
                  <a:latin typeface="Verdana" panose="020B0604030504040204" pitchFamily="34" charset="0"/>
                </a:rPr>
                <a:t>输出</a:t>
              </a:r>
              <a:r>
                <a:rPr lang="zh-CN" altLang="en-US" dirty="0">
                  <a:solidFill>
                    <a:srgbClr val="000000"/>
                  </a:solidFill>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a:t>
              </a:r>
              <a:r>
                <a:rPr lang="zh-CN" altLang="en-US" b="0" i="0" dirty="0">
                  <a:solidFill>
                    <a:srgbClr val="FF0000"/>
                  </a:solidFill>
                  <a:effectLst/>
                  <a:latin typeface="Verdana" panose="020B0604030504040204" pitchFamily="34" charset="0"/>
                </a:rPr>
                <a:t>更详细的描述</a:t>
              </a:r>
              <a:r>
                <a:rPr lang="zh-CN" altLang="en-US" b="0" i="0" dirty="0">
                  <a:solidFill>
                    <a:srgbClr val="000000"/>
                  </a:solidFill>
                  <a:effectLst/>
                  <a:latin typeface="Verdana" panose="020B0604030504040204" pitchFamily="34" charset="0"/>
                </a:rPr>
                <a:t>与说明，这样可以让别人对用例由更加详细的了解</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gridCol w="3658870"/>
              </a:tblGrid>
              <a:tr h="510540">
                <a:tc>
                  <a:txBody>
                    <a:bodyPr/>
                    <a:lstStyle/>
                    <a:p>
                      <a:pPr>
                        <a:buNone/>
                      </a:pPr>
                      <a:r>
                        <a:rPr lang="zh-CN" altLang="en-US" b="0">
                          <a:solidFill>
                            <a:schemeClr val="tx1"/>
                          </a:solidFill>
                        </a:rPr>
                        <a:t>用例名</a:t>
                      </a:r>
                      <a:endParaRPr lang="zh-CN" altLang="en-US" b="0">
                        <a:solidFill>
                          <a:schemeClr val="tx1"/>
                        </a:solidFill>
                      </a:endParaRPr>
                    </a:p>
                  </a:txBody>
                  <a:tcPr>
                    <a:solidFill>
                      <a:schemeClr val="accent1">
                        <a:lumMod val="20000"/>
                        <a:lumOff val="80000"/>
                      </a:schemeClr>
                    </a:solidFill>
                  </a:tcPr>
                </a:tc>
                <a:tc>
                  <a:txBody>
                    <a:bodyPr/>
                    <a:lstStyle/>
                    <a:p>
                      <a:pPr>
                        <a:buNone/>
                      </a:pPr>
                      <a:r>
                        <a:rPr lang="zh-CN" altLang="en-US" b="0">
                          <a:solidFill>
                            <a:schemeClr val="tx1"/>
                          </a:solidFill>
                        </a:rPr>
                        <a:t>新增图书</a:t>
                      </a:r>
                      <a:endParaRPr lang="zh-CN" altLang="en-US" b="0">
                        <a:solidFill>
                          <a:schemeClr val="tx1"/>
                        </a:solidFill>
                      </a:endParaRPr>
                    </a:p>
                  </a:txBody>
                  <a:tcPr>
                    <a:solidFill>
                      <a:schemeClr val="accent1">
                        <a:lumMod val="20000"/>
                        <a:lumOff val="80000"/>
                      </a:schemeClr>
                    </a:solidFill>
                  </a:tcPr>
                </a:tc>
              </a:tr>
              <a:tr h="511175">
                <a:tc>
                  <a:txBody>
                    <a:bodyPr/>
                    <a:lstStyle/>
                    <a:p>
                      <a:pPr>
                        <a:buNone/>
                      </a:pPr>
                      <a:r>
                        <a:rPr lang="zh-CN" altLang="en-US"/>
                        <a:t>用例标识号</a:t>
                      </a:r>
                      <a:endParaRPr lang="zh-CN" altLang="en-US"/>
                    </a:p>
                  </a:txBody>
                  <a:tcPr/>
                </a:tc>
                <a:tc>
                  <a:txBody>
                    <a:bodyPr/>
                    <a:lstStyle/>
                    <a:p>
                      <a:pPr>
                        <a:buNone/>
                      </a:pPr>
                      <a:r>
                        <a:rPr lang="en-US" altLang="zh-CN"/>
                        <a:t>A001</a:t>
                      </a:r>
                      <a:endParaRPr lang="en-US" altLang="zh-CN"/>
                    </a:p>
                  </a:txBody>
                  <a:tcPr/>
                </a:tc>
              </a:tr>
              <a:tr h="510540">
                <a:tc>
                  <a:txBody>
                    <a:bodyPr/>
                    <a:lstStyle/>
                    <a:p>
                      <a:pPr>
                        <a:buNone/>
                      </a:pPr>
                      <a:r>
                        <a:rPr lang="zh-CN" altLang="en-US"/>
                        <a:t>简要说明</a:t>
                      </a:r>
                      <a:endParaRPr lang="zh-CN" altLang="en-US"/>
                    </a:p>
                  </a:txBody>
                  <a:tcPr/>
                </a:tc>
                <a:tc>
                  <a:txBody>
                    <a:bodyPr/>
                    <a:lstStyle/>
                    <a:p>
                      <a:pPr>
                        <a:buNone/>
                      </a:pPr>
                      <a:r>
                        <a:rPr lang="zh-CN" altLang="en-US"/>
                        <a:t>在书库中新增图书</a:t>
                      </a:r>
                      <a:endParaRPr lang="zh-CN" altLang="en-US"/>
                    </a:p>
                  </a:txBody>
                  <a:tcPr/>
                </a:tc>
              </a:tr>
              <a:tr h="731520">
                <a:tc>
                  <a:txBody>
                    <a:bodyPr/>
                    <a:lstStyle/>
                    <a:p>
                      <a:pPr>
                        <a:buNone/>
                      </a:pPr>
                      <a:r>
                        <a:rPr lang="zh-CN" altLang="en-US"/>
                        <a:t>前置条件</a:t>
                      </a:r>
                      <a:endParaRPr lang="zh-CN" altLang="en-US"/>
                    </a:p>
                  </a:txBody>
                  <a:tcPr/>
                </a:tc>
                <a:tc>
                  <a:txBody>
                    <a:bodyPr/>
                    <a:lstStyle/>
                    <a:p>
                      <a:pPr>
                        <a:buNone/>
                      </a:pPr>
                      <a:r>
                        <a:rPr lang="zh-CN" altLang="en-US"/>
                        <a:t>用户是管理员，并且需要进入系统</a:t>
                      </a:r>
                      <a:endParaRPr lang="zh-CN" altLang="en-US"/>
                    </a:p>
                  </a:txBody>
                  <a:tcPr/>
                </a:tc>
              </a:tr>
              <a:tr h="731520">
                <a:tc>
                  <a:txBody>
                    <a:bodyPr/>
                    <a:lstStyle/>
                    <a:p>
                      <a:pPr>
                        <a:buNone/>
                      </a:pPr>
                      <a:r>
                        <a:rPr lang="zh-CN" altLang="en-US"/>
                        <a:t>基本事件流</a:t>
                      </a:r>
                      <a:endParaRPr lang="zh-CN" altLang="en-US"/>
                    </a:p>
                  </a:txBody>
                  <a:tcPr/>
                </a:tc>
                <a:tc>
                  <a:txBody>
                    <a:bodyPr/>
                    <a:lstStyle/>
                    <a:p>
                      <a:pPr>
                        <a:buNone/>
                      </a:pPr>
                      <a:r>
                        <a:rPr lang="zh-CN" altLang="en-US"/>
                        <a:t>管理员发出新增图书请求，系统要求管理员输入相关信息</a:t>
                      </a:r>
                      <a:endParaRPr lang="zh-CN" altLang="en-US"/>
                    </a:p>
                  </a:txBody>
                  <a:tcPr/>
                </a:tc>
              </a:tr>
              <a:tr h="510540">
                <a:tc>
                  <a:txBody>
                    <a:bodyPr/>
                    <a:lstStyle/>
                    <a:p>
                      <a:pPr>
                        <a:buNone/>
                      </a:pPr>
                      <a:r>
                        <a:rPr lang="zh-CN" altLang="en-US"/>
                        <a:t>其他事件流</a:t>
                      </a:r>
                      <a:endParaRPr lang="zh-CN" altLang="en-US"/>
                    </a:p>
                  </a:txBody>
                  <a:tcPr/>
                </a:tc>
                <a:tc>
                  <a:txBody>
                    <a:bodyPr/>
                    <a:lstStyle/>
                    <a:p>
                      <a:pPr>
                        <a:buNone/>
                      </a:pPr>
                      <a:r>
                        <a:rPr lang="zh-CN" altLang="en-US"/>
                        <a:t>无</a:t>
                      </a:r>
                      <a:endParaRPr lang="zh-CN" altLang="en-US"/>
                    </a:p>
                  </a:txBody>
                  <a:tcPr/>
                </a:tc>
              </a:tr>
              <a:tr h="1371600">
                <a:tc>
                  <a:txBody>
                    <a:bodyPr/>
                    <a:lstStyle/>
                    <a:p>
                      <a:pPr>
                        <a:buNone/>
                      </a:pPr>
                      <a:r>
                        <a:rPr lang="zh-CN" altLang="en-US"/>
                        <a:t>异常事件流</a:t>
                      </a:r>
                      <a:endParaRPr lang="zh-CN" altLang="en-US"/>
                    </a:p>
                  </a:txBody>
                  <a:tcPr/>
                </a:tc>
                <a:tc>
                  <a:txBody>
                    <a:bodyPr/>
                    <a:lstStyle/>
                    <a:p>
                      <a:pPr>
                        <a:buNone/>
                      </a:pPr>
                      <a:r>
                        <a:rPr lang="zh-CN" altLang="en-US"/>
                        <a:t>出现书号或者书籍同名现象，系统发出提示通知使用者是取消输入还是修改，修改之后再检查</a:t>
                      </a:r>
                      <a:endParaRPr lang="zh-CN" altLang="en-US"/>
                    </a:p>
                  </a:txBody>
                  <a:tcPr/>
                </a:tc>
              </a:tr>
              <a:tr h="731520">
                <a:tc>
                  <a:txBody>
                    <a:bodyPr/>
                    <a:lstStyle/>
                    <a:p>
                      <a:pPr>
                        <a:buNone/>
                      </a:pPr>
                      <a:r>
                        <a:rPr lang="zh-CN" altLang="en-US"/>
                        <a:t>后置条件</a:t>
                      </a:r>
                      <a:endParaRPr lang="zh-CN" altLang="en-US"/>
                    </a:p>
                  </a:txBody>
                  <a:tcPr/>
                </a:tc>
                <a:tc>
                  <a:txBody>
                    <a:bodyPr/>
                    <a:lstStyle/>
                    <a:p>
                      <a:pPr>
                        <a:buNone/>
                      </a:pPr>
                      <a:r>
                        <a:rPr lang="zh-CN" altLang="en-US"/>
                        <a:t>完成新增图书，书库中增加此图书</a:t>
                      </a:r>
                      <a:endParaRPr lang="zh-CN" altLang="en-US"/>
                    </a:p>
                  </a:txBody>
                  <a:tcPr/>
                </a:tc>
              </a:tr>
              <a:tr h="510540">
                <a:tc>
                  <a:txBody>
                    <a:bodyPr/>
                    <a:lstStyle/>
                    <a:p>
                      <a:pPr>
                        <a:buNone/>
                      </a:pPr>
                      <a:r>
                        <a:rPr lang="zh-CN" altLang="en-US"/>
                        <a:t>注释</a:t>
                      </a:r>
                      <a:endParaRPr lang="zh-CN" altLang="en-US"/>
                    </a:p>
                  </a:txBody>
                  <a:tcPr/>
                </a:tc>
                <a:tc>
                  <a:txBody>
                    <a:bodyPr/>
                    <a:lstStyle/>
                    <a:p>
                      <a:pPr>
                        <a:buNone/>
                      </a:pPr>
                      <a:endParaRPr lang="zh-CN" altLang="en-US"/>
                    </a:p>
                  </a:txBody>
                  <a:tcPr/>
                </a:tc>
              </a:tr>
            </a:tbl>
          </a:graphicData>
        </a:graphic>
      </p:graphicFrame>
      <p:pic>
        <p:nvPicPr>
          <p:cNvPr id="13" name="图片 12"/>
          <p:cNvPicPr>
            <a:picLocks noChangeAspect="1"/>
          </p:cNvPicPr>
          <p:nvPr/>
        </p:nvPicPr>
        <p:blipFill>
          <a:blip r:embed="rId1"/>
          <a:stretch>
            <a:fillRect/>
          </a:stretch>
        </p:blipFill>
        <p:spPr>
          <a:xfrm>
            <a:off x="5911850" y="3246755"/>
            <a:ext cx="365760" cy="365760"/>
          </a:xfrm>
          <a:prstGeom prst="rect">
            <a:avLst/>
          </a:prstGeom>
        </p:spPr>
      </p:pic>
      <p:pic>
        <p:nvPicPr>
          <p:cNvPr id="14" name="图片 13"/>
          <p:cNvPicPr>
            <a:picLocks noChangeAspect="1"/>
          </p:cNvPicPr>
          <p:nvPr/>
        </p:nvPicPr>
        <p:blipFill>
          <a:blip r:embed="rId1"/>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a:t>
              </a:r>
              <a:r>
                <a:rPr lang="zh-CN" dirty="0">
                  <a:solidFill>
                    <a:srgbClr val="FF0000"/>
                  </a:solidFill>
                  <a:latin typeface="Verdana" panose="020B0604030504040204" pitchFamily="34" charset="0"/>
                </a:rPr>
                <a:t>可视化</a:t>
              </a:r>
              <a:r>
                <a:rPr lang="zh-CN" dirty="0">
                  <a:solidFill>
                    <a:srgbClr val="000000"/>
                  </a:solidFill>
                  <a:latin typeface="Verdana" panose="020B0604030504040204" pitchFamily="34" charset="0"/>
                </a:rPr>
                <a:t>表示：</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FF0000"/>
                  </a:solidFill>
                  <a:latin typeface="Verdana" panose="020B0604030504040204" pitchFamily="34" charset="0"/>
                </a:rPr>
                <a:t>包含</a:t>
              </a:r>
              <a:r>
                <a:rPr lang="zh-CN" altLang="en-US" dirty="0">
                  <a:solidFill>
                    <a:srgbClr val="000000"/>
                  </a:solidFill>
                  <a:latin typeface="Verdana" panose="020B0604030504040204" pitchFamily="34" charset="0"/>
                </a:rPr>
                <a:t>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FF0000"/>
                  </a:solidFill>
                  <a:latin typeface="Verdana" panose="020B0604030504040204" pitchFamily="34" charset="0"/>
                </a:rPr>
                <a:t>扩展</a:t>
              </a:r>
              <a:r>
                <a:rPr lang="zh-CN" altLang="en-US" dirty="0">
                  <a:solidFill>
                    <a:srgbClr val="000000"/>
                  </a:solidFill>
                  <a:latin typeface="Verdana" panose="020B0604030504040204" pitchFamily="34" charset="0"/>
                </a:rPr>
                <a:t>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FF0000"/>
                  </a:solidFill>
                  <a:latin typeface="Verdana" panose="020B0604030504040204" pitchFamily="34" charset="0"/>
                </a:rPr>
                <a:t>泛化</a:t>
              </a:r>
              <a:r>
                <a:rPr lang="zh-CN" altLang="en-US" dirty="0">
                  <a:solidFill>
                    <a:srgbClr val="000000"/>
                  </a:solidFill>
                  <a:latin typeface="Verdana" panose="020B0604030504040204" pitchFamily="34" charset="0"/>
                </a:rPr>
                <a:t>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FF0000"/>
                  </a:solidFill>
                  <a:latin typeface="Verdana" panose="020B0604030504040204" pitchFamily="34" charset="0"/>
                </a:rPr>
                <a:t>分组</a:t>
              </a:r>
              <a:r>
                <a:rPr lang="zh-CN" altLang="en-US" dirty="0">
                  <a:solidFill>
                    <a:srgbClr val="000000"/>
                  </a:solidFill>
                  <a:latin typeface="Verdana" panose="020B0604030504040204" pitchFamily="34" charset="0"/>
                </a:rPr>
                <a:t>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4268</Words>
  <Application>WPS 演示</Application>
  <PresentationFormat>自定义</PresentationFormat>
  <Paragraphs>507</Paragraphs>
  <Slides>41</Slides>
  <Notes>6</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RomanS</vt:lpstr>
      <vt:lpstr>Arial Unicode MS</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302</cp:revision>
  <dcterms:created xsi:type="dcterms:W3CDTF">2015-04-23T03:04:00Z</dcterms:created>
  <dcterms:modified xsi:type="dcterms:W3CDTF">2018-11-02T05:22:27Z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