
<file path=[Content_Types].xml><?xml version="1.0" encoding="utf-8"?>
<Types xmlns="http://schemas.openxmlformats.org/package/2006/content-types">
  <Default Extension="mp3" ContentType="audio/unknown"/>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70" r:id="rId2"/>
    <p:sldId id="411" r:id="rId3"/>
    <p:sldId id="418" r:id="rId4"/>
    <p:sldId id="419" r:id="rId5"/>
    <p:sldId id="420" r:id="rId6"/>
    <p:sldId id="476" r:id="rId7"/>
    <p:sldId id="475" r:id="rId8"/>
    <p:sldId id="477" r:id="rId9"/>
    <p:sldId id="478" r:id="rId10"/>
    <p:sldId id="479" r:id="rId11"/>
    <p:sldId id="480" r:id="rId12"/>
    <p:sldId id="481" r:id="rId13"/>
    <p:sldId id="482" r:id="rId14"/>
    <p:sldId id="485" r:id="rId15"/>
    <p:sldId id="484" r:id="rId16"/>
    <p:sldId id="483" r:id="rId17"/>
    <p:sldId id="450" r:id="rId18"/>
    <p:sldId id="511" r:id="rId19"/>
    <p:sldId id="437" r:id="rId20"/>
    <p:sldId id="456" r:id="rId21"/>
    <p:sldId id="458" r:id="rId22"/>
    <p:sldId id="457" r:id="rId23"/>
    <p:sldId id="459" r:id="rId24"/>
    <p:sldId id="461" r:id="rId25"/>
    <p:sldId id="486" r:id="rId26"/>
    <p:sldId id="487" r:id="rId27"/>
    <p:sldId id="462" r:id="rId28"/>
    <p:sldId id="488" r:id="rId29"/>
    <p:sldId id="464" r:id="rId30"/>
    <p:sldId id="465" r:id="rId31"/>
    <p:sldId id="513" r:id="rId32"/>
    <p:sldId id="514" r:id="rId33"/>
    <p:sldId id="473" r:id="rId34"/>
    <p:sldId id="474" r:id="rId35"/>
    <p:sldId id="472" r:id="rId36"/>
    <p:sldId id="471" r:id="rId37"/>
    <p:sldId id="455" r:id="rId38"/>
    <p:sldId id="451" r:id="rId39"/>
    <p:sldId id="535" r:id="rId40"/>
    <p:sldId id="512" r:id="rId41"/>
    <p:sldId id="436" r:id="rId4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414" autoAdjust="0"/>
  </p:normalViewPr>
  <p:slideViewPr>
    <p:cSldViewPr>
      <p:cViewPr varScale="1">
        <p:scale>
          <a:sx n="76" d="100"/>
          <a:sy n="76" d="100"/>
        </p:scale>
        <p:origin x="-811" y="-10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389807616"/>
        <c:axId val="206576384"/>
      </c:radarChart>
      <c:catAx>
        <c:axId val="38980761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6576384"/>
        <c:crosses val="autoZero"/>
        <c:auto val="1"/>
        <c:lblAlgn val="ctr"/>
        <c:lblOffset val="100"/>
        <c:noMultiLvlLbl val="0"/>
      </c:catAx>
      <c:valAx>
        <c:axId val="206576384"/>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980761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90123008"/>
        <c:axId val="51700288"/>
      </c:radarChart>
      <c:catAx>
        <c:axId val="3901230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51700288"/>
        <c:crosses val="autoZero"/>
        <c:auto val="1"/>
        <c:lblAlgn val="ctr"/>
        <c:lblOffset val="100"/>
        <c:noMultiLvlLbl val="0"/>
      </c:catAx>
      <c:valAx>
        <c:axId val="517002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9012300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390631936"/>
        <c:axId val="51702016"/>
      </c:radarChart>
      <c:catAx>
        <c:axId val="39063193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51702016"/>
        <c:crosses val="autoZero"/>
        <c:auto val="1"/>
        <c:lblAlgn val="ctr"/>
        <c:lblOffset val="100"/>
        <c:noMultiLvlLbl val="0"/>
      </c:catAx>
      <c:valAx>
        <c:axId val="517020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9063193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390319616"/>
        <c:axId val="51703744"/>
      </c:radarChart>
      <c:catAx>
        <c:axId val="39031961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51703744"/>
        <c:crosses val="autoZero"/>
        <c:auto val="1"/>
        <c:lblAlgn val="ctr"/>
        <c:lblOffset val="100"/>
        <c:noMultiLvlLbl val="0"/>
      </c:catAx>
      <c:valAx>
        <c:axId val="51703744"/>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9031961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9806080"/>
        <c:axId val="51705472"/>
      </c:radarChart>
      <c:catAx>
        <c:axId val="38980608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51705472"/>
        <c:crosses val="autoZero"/>
        <c:auto val="1"/>
        <c:lblAlgn val="ctr"/>
        <c:lblOffset val="100"/>
        <c:noMultiLvlLbl val="0"/>
      </c:catAx>
      <c:valAx>
        <c:axId val="5170547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980608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792547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51008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Visio___1.vsdx"/></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53307"/>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p>
          <a:p>
            <a:r>
              <a:rPr lang="en-US" altLang="zh-CN" sz="2000" dirty="0"/>
              <a:t>-develop</a:t>
            </a:r>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en-US" altLang="zh-CN" sz="2400" dirty="0"/>
              <a:t>34947.36</a:t>
            </a:r>
            <a:r>
              <a:rPr lang="zh-CN" altLang="zh-CN" sz="2400" dirty="0"/>
              <a:t>元</a:t>
            </a:r>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p>
          <a:p>
            <a:pPr lvl="0"/>
            <a:r>
              <a:rPr lang="zh-CN" altLang="zh-CN" sz="2400" dirty="0"/>
              <a:t>工时：</a:t>
            </a:r>
            <a:r>
              <a:rPr lang="en-US" altLang="zh-CN" sz="2400" dirty="0"/>
              <a:t>504</a:t>
            </a:r>
            <a:r>
              <a:rPr lang="zh-CN" altLang="zh-CN" sz="2400" dirty="0"/>
              <a:t>时</a:t>
            </a:r>
          </a:p>
          <a:p>
            <a:pPr lvl="0"/>
            <a:r>
              <a:rPr lang="zh-CN" altLang="zh-CN" sz="2400" dirty="0"/>
              <a:t>费用：</a:t>
            </a:r>
            <a:r>
              <a:rPr lang="en-US" altLang="zh-CN" sz="2400" dirty="0"/>
              <a:t>34947.36</a:t>
            </a:r>
            <a:r>
              <a:rPr lang="zh-CN" altLang="zh-CN" sz="2400" dirty="0"/>
              <a:t>元</a:t>
            </a:r>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gridCol w="1515110"/>
                <a:gridCol w="1511300"/>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p>
        </p:txBody>
      </p:sp>
      <p:graphicFrame>
        <p:nvGraphicFramePr>
          <p:cNvPr id="6" name="对象 5"/>
          <p:cNvGraphicFramePr/>
          <p:nvPr/>
        </p:nvGraphicFramePr>
        <p:xfrm>
          <a:off x="913765" y="766445"/>
          <a:ext cx="10363200" cy="5840730"/>
        </p:xfrm>
        <a:graphic>
          <a:graphicData uri="http://schemas.openxmlformats.org/presentationml/2006/ole">
            <mc:AlternateContent xmlns:mc="http://schemas.openxmlformats.org/markup-compatibility/2006">
              <mc:Choice xmlns:v="urn:schemas-microsoft-com:vml" Requires="v">
                <p:oleObj spid="_x0000_s1026" r:id="rId4" imgW="16645890" imgH="8378825" progId="Visio.Drawing.15">
                  <p:embed/>
                </p:oleObj>
              </mc:Choice>
              <mc:Fallback>
                <p:oleObj r:id="rId4" imgW="16645890" imgH="8378825" progId="Visio.Drawing.15">
                  <p:embed/>
                  <p:pic>
                    <p:nvPicPr>
                      <p:cNvPr id="0" name="图片 6"/>
                      <p:cNvPicPr/>
                      <p:nvPr/>
                    </p:nvPicPr>
                    <p:blipFill>
                      <a:blip r:embed="rId5"/>
                      <a:stretch>
                        <a:fillRect/>
                      </a:stretch>
                    </p:blipFill>
                    <p:spPr>
                      <a:xfrm>
                        <a:off x="913765" y="766445"/>
                        <a:ext cx="10363200" cy="5840730"/>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p>
        </p:txBody>
      </p:sp>
      <p:pic>
        <p:nvPicPr>
          <p:cNvPr id="5" name="图片 4"/>
          <p:cNvPicPr>
            <a:picLocks noChangeAspect="1"/>
          </p:cNvPicPr>
          <p:nvPr/>
        </p:nvPicPr>
        <p:blipFill>
          <a:blip r:embed="rId2"/>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p>
                  </a:txBody>
                  <a:tcPr/>
                </a:tc>
                <a:tc>
                  <a:txBody>
                    <a:bodyPr/>
                    <a:lstStyle/>
                    <a:p>
                      <a:pPr>
                        <a:buNone/>
                      </a:pPr>
                      <a:r>
                        <a:rPr lang="zh-CN" altLang="en-US"/>
                        <a:t>交付物</a:t>
                      </a:r>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tr>
              <a:tr h="365760">
                <a:tc vMerge="1">
                  <a:txBody>
                    <a:bodyPr/>
                    <a:lstStyle/>
                    <a:p>
                      <a:endParaRPr lang="zh-CN"/>
                    </a:p>
                  </a:txBody>
                  <a:tcPr/>
                </a:tc>
                <a:tc>
                  <a:txBody>
                    <a:bodyPr/>
                    <a:lstStyle/>
                    <a:p>
                      <a:pPr>
                        <a:buNone/>
                      </a:pPr>
                      <a:r>
                        <a:rPr lang="zh-CN" altLang="en-US" sz="1800"/>
                        <a:t>编制《总体项目计划》</a:t>
                      </a:r>
                    </a:p>
                  </a:txBody>
                  <a:tcPr/>
                </a:tc>
              </a:tr>
              <a:tr h="365760">
                <a:tc vMerge="1">
                  <a:txBody>
                    <a:bodyPr/>
                    <a:lstStyle/>
                    <a:p>
                      <a:endParaRPr lang="zh-CN"/>
                    </a:p>
                  </a:txBody>
                  <a:tcPr/>
                </a:tc>
                <a:tc>
                  <a:txBody>
                    <a:bodyPr/>
                    <a:lstStyle/>
                    <a:p>
                      <a:pPr>
                        <a:buNone/>
                      </a:pPr>
                      <a:r>
                        <a:rPr lang="zh-CN" altLang="en-US" sz="1800"/>
                        <a:t>编制《质量保证计划》</a:t>
                      </a:r>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tr>
              <a:tr h="365760">
                <a:tc vMerge="1">
                  <a:txBody>
                    <a:bodyPr/>
                    <a:lstStyle/>
                    <a:p>
                      <a:endParaRPr lang="zh-CN"/>
                    </a:p>
                  </a:txBody>
                  <a:tcPr/>
                </a:tc>
                <a:tc>
                  <a:txBody>
                    <a:bodyPr/>
                    <a:lstStyle/>
                    <a:p>
                      <a:pPr>
                        <a:buNone/>
                      </a:pPr>
                      <a:r>
                        <a:rPr lang="zh-CN" altLang="en-US" sz="1800"/>
                        <a:t>完成本项目《软件需求规格说明书》</a:t>
                      </a:r>
                    </a:p>
                  </a:txBody>
                  <a:tcPr/>
                </a:tc>
              </a:tr>
              <a:tr h="365760">
                <a:tc vMerge="1">
                  <a:txBody>
                    <a:bodyPr/>
                    <a:lstStyle/>
                    <a:p>
                      <a:endParaRPr lang="zh-CN"/>
                    </a:p>
                  </a:txBody>
                  <a:tcPr/>
                </a:tc>
                <a:tc>
                  <a:txBody>
                    <a:bodyPr/>
                    <a:lstStyle/>
                    <a:p>
                      <a:pPr>
                        <a:buNone/>
                      </a:pPr>
                      <a:r>
                        <a:rPr lang="zh-CN" altLang="en-US" sz="1800"/>
                        <a:t>完成本项目《测试用例》</a:t>
                      </a:r>
                    </a:p>
                  </a:txBody>
                  <a:tcPr/>
                </a:tc>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6" name="图片 5"/>
          <p:cNvPicPr>
            <a:picLocks noChangeAspect="1"/>
          </p:cNvPicPr>
          <p:nvPr/>
        </p:nvPicPr>
        <p:blipFill>
          <a:blip r:embed="rId2"/>
          <a:stretch>
            <a:fillRect/>
          </a:stretch>
        </p:blipFill>
        <p:spPr>
          <a:xfrm>
            <a:off x="4727054" y="0"/>
            <a:ext cx="6636512" cy="6859588"/>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a:t>组员</a:t>
                      </a:r>
                    </a:p>
                  </a:txBody>
                  <a:tcPr/>
                </a:tc>
                <a:tc>
                  <a:txBody>
                    <a:bodyPr/>
                    <a:lstStyle/>
                    <a:p>
                      <a:r>
                        <a:rPr lang="zh-CN" altLang="en-US" sz="2400" dirty="0"/>
                        <a:t>工作内容</a:t>
                      </a:r>
                    </a:p>
                  </a:txBody>
                  <a:tcPr/>
                </a:tc>
                <a:tc>
                  <a:txBody>
                    <a:bodyPr/>
                    <a:lstStyle/>
                    <a:p>
                      <a:r>
                        <a:rPr lang="zh-CN" altLang="en-US" sz="2400" dirty="0"/>
                        <a:t>总评</a:t>
                      </a:r>
                    </a:p>
                  </a:txBody>
                  <a:tcPr/>
                </a:tc>
              </a:tr>
              <a:tr h="1420761">
                <a:tc>
                  <a:txBody>
                    <a:bodyPr/>
                    <a:lstStyle/>
                    <a:p>
                      <a:pPr algn="ctr"/>
                      <a:r>
                        <a:rPr lang="zh-CN" altLang="en-US" sz="2400" dirty="0"/>
                        <a:t>黄为波</a:t>
                      </a:r>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p>
                  </a:txBody>
                  <a:tcPr/>
                </a:tc>
                <a:tc>
                  <a:txBody>
                    <a:bodyPr/>
                    <a:lstStyle/>
                    <a:p>
                      <a:pPr algn="ctr"/>
                      <a:r>
                        <a:rPr lang="en-US" altLang="zh-CN" sz="2400" dirty="0"/>
                        <a:t>97</a:t>
                      </a:r>
                      <a:endParaRPr lang="zh-CN" altLang="en-US" sz="2400" dirty="0"/>
                    </a:p>
                  </a:txBody>
                  <a:tcPr/>
                </a:tc>
              </a:tr>
              <a:tr h="1135207">
                <a:tc>
                  <a:txBody>
                    <a:bodyPr/>
                    <a:lstStyle/>
                    <a:p>
                      <a:pPr algn="ctr"/>
                      <a:r>
                        <a:rPr lang="zh-CN" altLang="en-US" sz="2400" dirty="0"/>
                        <a:t>江亮儒</a:t>
                      </a:r>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a:t>96</a:t>
                      </a:r>
                      <a:endParaRPr lang="zh-CN" altLang="en-US" sz="2400" dirty="0"/>
                    </a:p>
                  </a:txBody>
                  <a:tcPr/>
                </a:tc>
              </a:tr>
              <a:tr h="978746">
                <a:tc>
                  <a:txBody>
                    <a:bodyPr/>
                    <a:lstStyle/>
                    <a:p>
                      <a:pPr algn="ctr"/>
                      <a:r>
                        <a:rPr lang="zh-CN" altLang="en-US" sz="2400" dirty="0"/>
                        <a:t>陈子卿</a:t>
                      </a:r>
                    </a:p>
                  </a:txBody>
                  <a:tcPr/>
                </a:tc>
                <a:tc>
                  <a:txBody>
                    <a:bodyPr/>
                    <a:lstStyle/>
                    <a:p>
                      <a:r>
                        <a:rPr lang="zh-CN" altLang="en-US" sz="2400"/>
                        <a:t>项目预算，成本管理，风险计划</a:t>
                      </a:r>
                    </a:p>
                  </a:txBody>
                  <a:tcPr/>
                </a:tc>
                <a:tc>
                  <a:txBody>
                    <a:bodyPr/>
                    <a:lstStyle/>
                    <a:p>
                      <a:pPr algn="ctr"/>
                      <a:r>
                        <a:rPr lang="en-US" altLang="zh-CN" sz="2400" dirty="0"/>
                        <a:t>95</a:t>
                      </a:r>
                      <a:endParaRPr lang="zh-CN" altLang="en-US" sz="2400" dirty="0"/>
                    </a:p>
                  </a:txBody>
                  <a:tcPr/>
                </a:tc>
              </a:tr>
              <a:tr h="1135207">
                <a:tc>
                  <a:txBody>
                    <a:bodyPr/>
                    <a:lstStyle/>
                    <a:p>
                      <a:pPr algn="ctr"/>
                      <a:r>
                        <a:rPr lang="zh-CN" altLang="en-US" sz="2400" dirty="0"/>
                        <a:t>蔡峰</a:t>
                      </a:r>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a:t>94</a:t>
                      </a:r>
                      <a:endParaRPr lang="zh-CN" altLang="en-US" sz="2400" dirty="0"/>
                    </a:p>
                  </a:txBody>
                  <a:tcPr/>
                </a:tc>
              </a:tr>
              <a:tr h="1135207">
                <a:tc>
                  <a:txBody>
                    <a:bodyPr/>
                    <a:lstStyle/>
                    <a:p>
                      <a:pPr algn="ctr"/>
                      <a:r>
                        <a:rPr lang="zh-CN" altLang="en-US" sz="2400" dirty="0"/>
                        <a:t>苏雨豪</a:t>
                      </a:r>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p>
                  </a:txBody>
                  <a:tcPr/>
                </a:tc>
                <a:tc>
                  <a:txBody>
                    <a:bodyPr/>
                    <a:lstStyle/>
                    <a:p>
                      <a:pPr algn="ctr"/>
                      <a:r>
                        <a:rPr lang="en-US" altLang="zh-CN" sz="2400" dirty="0"/>
                        <a:t>93</a:t>
                      </a:r>
                      <a:endParaRPr lang="zh-CN" altLang="en-US" sz="24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联系方式</a:t>
                      </a:r>
                    </a:p>
                  </a:txBody>
                  <a:tcPr/>
                </a:tc>
                <a:tc>
                  <a:txBody>
                    <a:bodyPr/>
                    <a:lstStyle/>
                    <a:p>
                      <a:r>
                        <a:rPr lang="zh-CN" altLang="en-US" dirty="0"/>
                        <a:t>邮箱</a:t>
                      </a:r>
                    </a:p>
                  </a:txBody>
                  <a:tcPr/>
                </a:tc>
              </a:tr>
              <a:tr h="370840">
                <a:tc>
                  <a:txBody>
                    <a:bodyPr/>
                    <a:lstStyle/>
                    <a:p>
                      <a:r>
                        <a:rPr lang="zh-CN" altLang="en-US" dirty="0"/>
                        <a:t>黄为波</a:t>
                      </a:r>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tr>
              <a:tr h="370840">
                <a:tc>
                  <a:txBody>
                    <a:bodyPr/>
                    <a:lstStyle/>
                    <a:p>
                      <a:r>
                        <a:rPr lang="zh-CN" altLang="en-US" dirty="0"/>
                        <a:t>江亮儒</a:t>
                      </a:r>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tr>
              <a:tr h="370840">
                <a:tc>
                  <a:txBody>
                    <a:bodyPr/>
                    <a:lstStyle/>
                    <a:p>
                      <a:r>
                        <a:rPr lang="zh-CN" altLang="en-US" dirty="0"/>
                        <a:t>陈子卿</a:t>
                      </a:r>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tr>
              <a:tr h="370840">
                <a:tc>
                  <a:txBody>
                    <a:bodyPr/>
                    <a:lstStyle/>
                    <a:p>
                      <a:r>
                        <a:rPr lang="zh-CN" altLang="en-US" dirty="0"/>
                        <a:t>蔡峰</a:t>
                      </a:r>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tr>
              <a:tr h="370840">
                <a:tc>
                  <a:txBody>
                    <a:bodyPr/>
                    <a:lstStyle/>
                    <a:p>
                      <a:r>
                        <a:rPr lang="zh-CN" altLang="en-US" dirty="0"/>
                        <a:t>苏雨豪</a:t>
                      </a:r>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20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1053529"/>
            <a:ext cx="6011814"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3686</Words>
  <Application>Microsoft Office PowerPoint</Application>
  <PresentationFormat>自定义</PresentationFormat>
  <Paragraphs>822</Paragraphs>
  <Slides>41</Slides>
  <Notes>10</Notes>
  <HiddenSlides>0</HiddenSlides>
  <MMClips>2</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325</cp:revision>
  <dcterms:created xsi:type="dcterms:W3CDTF">2015-04-23T03:04:00Z</dcterms:created>
  <dcterms:modified xsi:type="dcterms:W3CDTF">2018-12-14T10:04:54Z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13</vt:lpwstr>
  </property>
</Properties>
</file>