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7"/>
  </p:handoutMasterIdLst>
  <p:sldIdLst>
    <p:sldId id="370" r:id="rId3"/>
    <p:sldId id="411" r:id="rId5"/>
    <p:sldId id="418" r:id="rId6"/>
    <p:sldId id="419" r:id="rId7"/>
    <p:sldId id="420" r:id="rId8"/>
    <p:sldId id="439" r:id="rId9"/>
    <p:sldId id="476" r:id="rId10"/>
    <p:sldId id="475" r:id="rId11"/>
    <p:sldId id="477" r:id="rId12"/>
    <p:sldId id="478" r:id="rId13"/>
    <p:sldId id="479" r:id="rId14"/>
    <p:sldId id="480" r:id="rId15"/>
    <p:sldId id="481" r:id="rId16"/>
    <p:sldId id="482" r:id="rId17"/>
    <p:sldId id="485" r:id="rId18"/>
    <p:sldId id="484" r:id="rId19"/>
    <p:sldId id="483" r:id="rId20"/>
    <p:sldId id="450" r:id="rId21"/>
    <p:sldId id="511" r:id="rId22"/>
    <p:sldId id="437" r:id="rId23"/>
    <p:sldId id="456" r:id="rId24"/>
    <p:sldId id="458" r:id="rId25"/>
    <p:sldId id="457" r:id="rId26"/>
    <p:sldId id="459" r:id="rId27"/>
    <p:sldId id="461" r:id="rId28"/>
    <p:sldId id="486" r:id="rId29"/>
    <p:sldId id="487" r:id="rId30"/>
    <p:sldId id="462" r:id="rId31"/>
    <p:sldId id="488" r:id="rId32"/>
    <p:sldId id="464" r:id="rId33"/>
    <p:sldId id="465" r:id="rId34"/>
    <p:sldId id="513" r:id="rId35"/>
    <p:sldId id="514" r:id="rId36"/>
    <p:sldId id="472" r:id="rId37"/>
    <p:sldId id="473" r:id="rId38"/>
    <p:sldId id="474" r:id="rId39"/>
    <p:sldId id="466" r:id="rId40"/>
    <p:sldId id="471" r:id="rId41"/>
    <p:sldId id="455" r:id="rId42"/>
    <p:sldId id="451" r:id="rId43"/>
    <p:sldId id="535" r:id="rId44"/>
    <p:sldId id="512" r:id="rId45"/>
    <p:sldId id="436" r:id="rId46"/>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381" autoAdjust="0"/>
  </p:normalViewPr>
  <p:slideViewPr>
    <p:cSldViewPr>
      <p:cViewPr>
        <p:scale>
          <a:sx n="75" d="100"/>
          <a:sy n="75" d="100"/>
        </p:scale>
        <p:origin x="-846" y="-12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999296"/>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26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15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18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03-&#34081;&#23792;/PRD2018-G11-OBS-v1.0.0.vsdx" TargetMode="External"/><Relationship Id="rId7" Type="http://schemas.openxmlformats.org/officeDocument/2006/relationships/hyperlink" Target="../../&#21463;&#25511;&#25991;&#26723;/02-&#38656;&#27714;&#24037;&#31243;&#39033;&#30446;&#35745;&#21010;/PRD2018-G11-&#38656;&#27714;&#24037;&#31243;&#35745;&#21010;&#29976;&#29305;&#22270;.mpp" TargetMode="External"/><Relationship Id="rId6" Type="http://schemas.openxmlformats.org/officeDocument/2006/relationships/hyperlink" Target="PRD2018-G11-&#38656;&#27714;&#24037;&#31243;&#39033;&#30446;&#35745;&#21010;WBS-io.vsdx" TargetMode="External"/><Relationship Id="rId5" Type="http://schemas.openxmlformats.org/officeDocument/2006/relationships/hyperlink" Target="../02-&#40644;&#20026;&#27874;/PRD2018-G11-&#39033;&#30446;&#24635;&#20307;&#35745;&#21010;WBS.vsdx" TargetMode="External"/><Relationship Id="rId4" Type="http://schemas.openxmlformats.org/officeDocument/2006/relationships/hyperlink" Target="../../&#21463;&#25511;&#25991;&#26723;/04-&#20250;&#35758;&#32426;&#35201;&#21644;&#24405;&#38899;/PRD2018-G11-&#20250;&#35758;&#35760;&#24405;-10.12.docx" TargetMode="External"/><Relationship Id="rId3" Type="http://schemas.openxmlformats.org/officeDocument/2006/relationships/hyperlink" Target="../../&#21463;&#25511;&#25991;&#26723;/02-&#38656;&#27714;&#24037;&#31243;&#39033;&#30446;&#35745;&#21010;/PRD2018-G11-&#38656;&#27714;&#24037;&#31243;&#39033;&#30446;&#35745;&#21010;.doc" TargetMode="External"/><Relationship Id="rId2" Type="http://schemas.openxmlformats.org/officeDocument/2006/relationships/hyperlink" Target="PRD2018-G11-&#39033;&#30446;&#31456;&#31243;.doc" TargetMode="External"/><Relationship Id="rId1" Type="http://schemas.openxmlformats.org/officeDocument/2006/relationships/hyperlink" Target="../01-&#27743;&#20142;&#20754;/PRD2018-G11-&#21487;&#34892;&#24615;&#20998;&#26512;&#25253;&#21578;.docx"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en-US" altLang="zh-CN" sz="2400" dirty="0" smtClean="0"/>
          </a:p>
          <a:p>
            <a:pPr lvl="0"/>
            <a:r>
              <a:rPr lang="en-US" altLang="zh-CN" sz="2400" dirty="0" smtClean="0"/>
              <a:t>UML</a:t>
            </a:r>
            <a:r>
              <a:rPr lang="zh-CN" altLang="en-US" sz="2400" dirty="0" smtClean="0"/>
              <a:t>绘图工具</a:t>
            </a:r>
            <a:r>
              <a:rPr lang="en-US" altLang="zh-CN" sz="2400" dirty="0" smtClean="0"/>
              <a:t>RSA</a:t>
            </a:r>
            <a:endParaRPr lang="en-US" altLang="zh-CN" sz="2400" dirty="0" smtClean="0"/>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陈凯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endParaRPr lang="en-US" altLang="zh-CN" sz="2000" dirty="0" smtClean="0"/>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endParaRPr lang="zh-CN" altLang="zh-CN" sz="2400" dirty="0"/>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gridCol w="1388346"/>
                <a:gridCol w="1385841"/>
                <a:gridCol w="1382084"/>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smtClean="0">
                <a:solidFill>
                  <a:srgbClr val="183A5D"/>
                </a:solidFill>
                <a:latin typeface="微软雅黑" panose="020B0503020204020204" pitchFamily="34" charset="-122"/>
                <a:ea typeface="微软雅黑" panose="020B0503020204020204" pitchFamily="34" charset="-122"/>
                <a:sym typeface="+mn-ea"/>
              </a:rPr>
              <a:t>——</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管理机构</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项目范围管理</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endParaRPr lang="en-US" alt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34465" y="965200"/>
            <a:ext cx="9565005" cy="56191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r>
              <a:rPr lang="zh-CN" altLang="en-US" sz="2665" dirty="0" smtClean="0">
                <a:solidFill>
                  <a:srgbClr val="183A5D"/>
                </a:solidFill>
                <a:latin typeface="微软雅黑" panose="020B0503020204020204" pitchFamily="34" charset="-122"/>
                <a:ea typeface="微软雅黑" panose="020B0503020204020204" pitchFamily="34" charset="-122"/>
              </a:rPr>
              <a:t>（部分）</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1" action="ppaction://hlinkfile"/>
              </a:rPr>
              <a:t>《PRD2018-G11-</a:t>
            </a:r>
            <a:r>
              <a:rPr lang="zh-CN" altLang="en-US" dirty="0" smtClean="0">
                <a:hlinkClick r:id="rId1" action="ppaction://hlinkfile"/>
              </a:rPr>
              <a:t>可行性分析报告</a:t>
            </a:r>
            <a:r>
              <a:rPr lang="en-US" altLang="zh-CN" dirty="0" smtClean="0">
                <a:hlinkClick r:id="rId1" action="ppaction://hlinkfile"/>
              </a:rPr>
              <a:t>》</a:t>
            </a:r>
            <a:endParaRPr lang="en-US" altLang="zh-CN" dirty="0" smtClean="0"/>
          </a:p>
          <a:p>
            <a:pPr>
              <a:lnSpc>
                <a:spcPct val="150000"/>
              </a:lnSpc>
            </a:pPr>
            <a:r>
              <a:rPr lang="en-US" altLang="zh-CN" dirty="0">
                <a:hlinkClick r:id="rId2" action="ppaction://hlinkfile"/>
              </a:rPr>
              <a:t>《PRD2018-G11-</a:t>
            </a:r>
            <a:r>
              <a:rPr lang="zh-CN" altLang="en-US" dirty="0">
                <a:hlinkClick r:id="rId2" action="ppaction://hlinkfile"/>
              </a:rPr>
              <a:t>项目章程</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需求工程项目计划</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会议记录</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项目总体计划</a:t>
            </a:r>
            <a:r>
              <a:rPr lang="en-US" altLang="zh-CN" dirty="0">
                <a:hlinkClick r:id="rId5" action="ppaction://hlinkfile"/>
              </a:rPr>
              <a:t>WBS</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err="1">
                <a:hlinkClick r:id="rId6" action="ppaction://hlinkfile"/>
              </a:rPr>
              <a:t>io</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需求工程计划甘特图</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endParaRPr lang="en-US" altLang="zh-CN"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endParaRPr lang="en-US" altLang="zh-CN" sz="2400" b="0" dirty="0" smtClean="0">
                        <a:solidFill>
                          <a:schemeClr val="tx1"/>
                        </a:solidFill>
                      </a:endParaRP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endParaRPr lang="en-US" altLang="zh-CN" dirty="0" smtClean="0">
                        <a:solidFill>
                          <a:schemeClr val="tx1"/>
                        </a:solidFill>
                      </a:endParaRP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smtClean="0"/>
                        <a:t>组员</a:t>
                      </a:r>
                      <a:endParaRPr lang="zh-CN" altLang="en-US" sz="2400" dirty="0"/>
                    </a:p>
                  </a:txBody>
                  <a:tcPr/>
                </a:tc>
                <a:tc>
                  <a:txBody>
                    <a:bodyPr/>
                    <a:lstStyle/>
                    <a:p>
                      <a:r>
                        <a:rPr lang="zh-CN" altLang="en-US" sz="2400" dirty="0" smtClean="0"/>
                        <a:t>工作内容</a:t>
                      </a:r>
                      <a:endParaRPr lang="zh-CN" altLang="en-US" sz="2400" dirty="0"/>
                    </a:p>
                  </a:txBody>
                  <a:tcPr/>
                </a:tc>
                <a:tc>
                  <a:txBody>
                    <a:bodyPr/>
                    <a:lstStyle/>
                    <a:p>
                      <a:r>
                        <a:rPr lang="zh-CN" altLang="en-US" sz="2400" dirty="0" smtClean="0"/>
                        <a:t>总评</a:t>
                      </a:r>
                      <a:endParaRPr lang="zh-CN" altLang="en-US" sz="2400" dirty="0"/>
                    </a:p>
                  </a:txBody>
                  <a:tcPr/>
                </a:tc>
              </a:tr>
              <a:tr h="1420761">
                <a:tc>
                  <a:txBody>
                    <a:bodyPr/>
                    <a:lstStyle/>
                    <a:p>
                      <a:pPr algn="ctr"/>
                      <a:r>
                        <a:rPr lang="zh-CN" altLang="en-US" sz="2400" dirty="0" smtClean="0"/>
                        <a:t>黄为波</a:t>
                      </a:r>
                      <a:endParaRPr lang="zh-CN" altLang="en-US" sz="2400" dirty="0"/>
                    </a:p>
                  </a:txBody>
                  <a:tcPr/>
                </a:tc>
                <a:tc>
                  <a:txBody>
                    <a:bodyPr/>
                    <a:lstStyle/>
                    <a:p>
                      <a:r>
                        <a:rPr lang="zh-CN" altLang="en-US" sz="2400" dirty="0" smtClean="0"/>
                        <a:t>甘特图</a:t>
                      </a:r>
                      <a:r>
                        <a:rPr lang="en-US" altLang="zh-CN" sz="2400" dirty="0" smtClean="0"/>
                        <a:t>,wbs,</a:t>
                      </a:r>
                      <a:r>
                        <a:rPr lang="zh-CN" altLang="en-US" sz="2400" dirty="0" smtClean="0"/>
                        <a:t> 需求</a:t>
                      </a:r>
                      <a:r>
                        <a:rPr lang="zh-CN" altLang="en-US" sz="2400" dirty="0"/>
                        <a:t>工程项目计划书</a:t>
                      </a:r>
                      <a:r>
                        <a:rPr lang="zh-CN" altLang="en-US" sz="2400" dirty="0" smtClean="0"/>
                        <a:t>起草，完善可行性分析报告</a:t>
                      </a:r>
                      <a:endParaRPr lang="zh-CN" altLang="en-US" sz="2400" dirty="0"/>
                    </a:p>
                  </a:txBody>
                  <a:tcPr/>
                </a:tc>
                <a:tc>
                  <a:txBody>
                    <a:bodyPr/>
                    <a:lstStyle/>
                    <a:p>
                      <a:pPr algn="ctr"/>
                      <a:r>
                        <a:rPr lang="en-US" altLang="zh-CN" sz="2400" dirty="0" smtClean="0"/>
                        <a:t>97</a:t>
                      </a:r>
                      <a:endParaRPr lang="zh-CN" altLang="en-US" sz="2400" dirty="0"/>
                    </a:p>
                  </a:txBody>
                  <a:tcPr/>
                </a:tc>
              </a:tr>
              <a:tr h="1135207">
                <a:tc>
                  <a:txBody>
                    <a:bodyPr/>
                    <a:lstStyle/>
                    <a:p>
                      <a:pPr algn="ctr"/>
                      <a:r>
                        <a:rPr lang="zh-CN" altLang="en-US" sz="2400" dirty="0" smtClean="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smtClean="0"/>
                        <a:t>96</a:t>
                      </a:r>
                      <a:endParaRPr lang="zh-CN" altLang="en-US" sz="2400" dirty="0"/>
                    </a:p>
                  </a:txBody>
                  <a:tcPr/>
                </a:tc>
              </a:tr>
              <a:tr h="978746">
                <a:tc>
                  <a:txBody>
                    <a:bodyPr/>
                    <a:lstStyle/>
                    <a:p>
                      <a:pPr algn="ctr"/>
                      <a:r>
                        <a:rPr lang="zh-CN" altLang="en-US" sz="2400" dirty="0" smtClean="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smtClean="0"/>
                        <a:t>95</a:t>
                      </a:r>
                      <a:endParaRPr lang="zh-CN" altLang="en-US" sz="2400" dirty="0"/>
                    </a:p>
                  </a:txBody>
                  <a:tcPr/>
                </a:tc>
              </a:tr>
              <a:tr h="1135207">
                <a:tc>
                  <a:txBody>
                    <a:bodyPr/>
                    <a:lstStyle/>
                    <a:p>
                      <a:pPr algn="ctr"/>
                      <a:r>
                        <a:rPr lang="zh-CN" altLang="en-US" sz="2400" dirty="0" smtClean="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smtClean="0"/>
                        <a:t>94</a:t>
                      </a:r>
                      <a:endParaRPr lang="zh-CN" altLang="en-US" sz="2400" dirty="0"/>
                    </a:p>
                  </a:txBody>
                  <a:tcPr/>
                </a:tc>
              </a:tr>
              <a:tr h="1135207">
                <a:tc>
                  <a:txBody>
                    <a:bodyPr/>
                    <a:lstStyle/>
                    <a:p>
                      <a:pPr algn="ctr"/>
                      <a:r>
                        <a:rPr lang="zh-CN" altLang="en-US" sz="2400" dirty="0" smtClean="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a:t>
                      </a:r>
                      <a:r>
                        <a:rPr lang="zh-CN" altLang="en-US" sz="2400" dirty="0" smtClean="0"/>
                        <a:t>制作，项目章程</a:t>
                      </a:r>
                      <a:endParaRPr lang="zh-CN" altLang="en-US" sz="2400" dirty="0"/>
                    </a:p>
                  </a:txBody>
                  <a:tcPr/>
                </a:tc>
                <a:tc>
                  <a:txBody>
                    <a:bodyPr/>
                    <a:lstStyle/>
                    <a:p>
                      <a:pPr algn="ctr"/>
                      <a:r>
                        <a:rPr lang="en-US" altLang="zh-CN" sz="2400" dirty="0" smtClean="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110680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实际分工以及总评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p>
                      <a:pPr indent="0" algn="ctr">
                        <a:buNone/>
                      </a:pPr>
                      <a:endParaRPr lang="zh-CN" altLang="en-US" sz="1200" b="1">
                        <a:solidFill>
                          <a:srgbClr val="000000"/>
                        </a:solidFill>
                        <a:latin typeface="微软雅黑" panose="020B0503020204020204" pitchFamily="34" charset="-122"/>
                        <a:ea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p>
                      <a:pPr indent="0" algn="ctr">
                        <a:buNone/>
                      </a:pPr>
                      <a:endParaRPr lang="en-US" altLang="en-US" sz="1200" b="1">
                        <a:solidFill>
                          <a:srgbClr val="000000"/>
                        </a:solidFill>
                        <a:latin typeface="微软雅黑" panose="020B0503020204020204" pitchFamily="34" charset="-122"/>
                      </a:endParaRPr>
                    </a:p>
                  </a:txBody>
                  <a:tcPr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5" name="图片 4"/>
          <p:cNvPicPr>
            <a:picLocks noChangeAspect="1"/>
          </p:cNvPicPr>
          <p:nvPr/>
        </p:nvPicPr>
        <p:blipFill>
          <a:blip r:embed="rId2"/>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8310</Words>
  <Application>WPS 演示</Application>
  <PresentationFormat>自定义</PresentationFormat>
  <Paragraphs>1602</Paragraphs>
  <Slides>43</Slides>
  <Notes>9</Notes>
  <HiddenSlides>0</HiddenSlides>
  <MMClips>2</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Arial</vt:lpstr>
      <vt:lpstr>宋体</vt:lpstr>
      <vt:lpstr>Wingdings</vt:lpstr>
      <vt:lpstr>微软雅黑</vt:lpstr>
      <vt:lpstr>Tahoma</vt:lpstr>
      <vt:lpstr>Eras Bold ITC</vt:lpstr>
      <vt:lpstr>+中文标题</vt:lpstr>
      <vt:lpstr>Arial Unicode MS</vt:lpstr>
      <vt:lpstr>Times New Roman</vt:lpstr>
      <vt:lpstr>Calibri</vt:lpstr>
      <vt:lpstr>Segoe Print</vt:lpstr>
      <vt:lpstr>Calibri</vt:lpstr>
      <vt:lpstr>Times New Roman</vt:lpstr>
      <vt:lpstr>Cambria</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320</cp:revision>
  <dcterms:created xsi:type="dcterms:W3CDTF">2015-04-23T03:04:00Z</dcterms:created>
  <dcterms:modified xsi:type="dcterms:W3CDTF">2018-12-04T12:00:14Z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13</vt:lpwstr>
  </property>
</Properties>
</file>