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370" r:id="rId2"/>
    <p:sldId id="492" r:id="rId3"/>
    <p:sldId id="439" r:id="rId4"/>
    <p:sldId id="545" r:id="rId5"/>
    <p:sldId id="546" r:id="rId6"/>
    <p:sldId id="621" r:id="rId7"/>
    <p:sldId id="622" r:id="rId8"/>
    <p:sldId id="623" r:id="rId9"/>
    <p:sldId id="624" r:id="rId10"/>
    <p:sldId id="625" r:id="rId11"/>
    <p:sldId id="455" r:id="rId12"/>
    <p:sldId id="532" r:id="rId13"/>
    <p:sldId id="436" r:id="rId1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A5D"/>
    <a:srgbClr val="297FD5"/>
    <a:srgbClr val="38B1BF"/>
    <a:srgbClr val="00458E"/>
    <a:srgbClr val="8B8B8B"/>
    <a:srgbClr val="B11212"/>
    <a:srgbClr val="F5F5F5"/>
    <a:srgbClr val="022A4F"/>
    <a:srgbClr val="007ADE"/>
    <a:srgbClr val="088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5320" autoAdjust="0"/>
  </p:normalViewPr>
  <p:slideViewPr>
    <p:cSldViewPr>
      <p:cViewPr varScale="1">
        <p:scale>
          <a:sx n="91" d="100"/>
          <a:sy n="91" d="100"/>
        </p:scale>
        <p:origin x="-681" y="-80"/>
      </p:cViewPr>
      <p:guideLst>
        <p:guide orient="horz" pos="2226"/>
        <p:guide orient="horz" pos="3869"/>
        <p:guide pos="3833"/>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8"/>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1508458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32234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2018/12/9</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2018/12/9</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2363451" y="2245847"/>
            <a:ext cx="7463155" cy="2367280"/>
          </a:xfrm>
          <a:prstGeom prst="rect">
            <a:avLst/>
          </a:prstGeom>
          <a:noFill/>
        </p:spPr>
        <p:txBody>
          <a:bodyPr wrap="none" lIns="91423" tIns="45712" rIns="91423" bIns="45712" rtlCol="0">
            <a:spAutoFit/>
          </a:bodyPr>
          <a:lstStyle/>
          <a:p>
            <a:pPr algn="ctr" fontAlgn="auto">
              <a:lnSpc>
                <a:spcPct val="1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zh-CN" sz="5400" dirty="0" smtClean="0">
                <a:solidFill>
                  <a:srgbClr val="38B1BF"/>
                </a:solidFill>
                <a:latin typeface="微软雅黑" panose="020B0503020204020204" pitchFamily="34" charset="-122"/>
                <a:ea typeface="微软雅黑" panose="020B0503020204020204" pitchFamily="34" charset="-122"/>
              </a:rPr>
              <a:t>基础</a:t>
            </a:r>
            <a:r>
              <a:rPr lang="en-US" altLang="zh-CN" sz="5400" dirty="0" smtClean="0">
                <a:solidFill>
                  <a:srgbClr val="38B1BF"/>
                </a:solidFill>
                <a:latin typeface="微软雅黑" panose="020B0503020204020204" pitchFamily="34" charset="-122"/>
                <a:ea typeface="微软雅黑" panose="020B0503020204020204" pitchFamily="34" charset="-122"/>
              </a:rPr>
              <a:t>3</a:t>
            </a:r>
          </a:p>
          <a:p>
            <a:pPr algn="ctr" fontAlgn="auto">
              <a:lnSpc>
                <a:spcPct val="100000"/>
              </a:lnSpc>
            </a:pPr>
            <a:r>
              <a:rPr lang="zh-CN" altLang="en-US" sz="5400" dirty="0" smtClean="0">
                <a:solidFill>
                  <a:srgbClr val="38B1BF"/>
                </a:solidFill>
                <a:latin typeface="微软雅黑" panose="020B0503020204020204" pitchFamily="34" charset="-122"/>
                <a:ea typeface="微软雅黑" panose="020B0503020204020204" pitchFamily="34" charset="-122"/>
              </a:rPr>
              <a:t>对象图，构件图，包图</a:t>
            </a: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6"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3</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462243"/>
            </a:xfrm>
            <a:prstGeom prst="rect">
              <a:avLst/>
            </a:prstGeom>
          </p:spPr>
          <p:txBody>
            <a:bodyPr wrap="square">
              <a:spAutoFit/>
            </a:bodyPr>
            <a:lstStyle/>
            <a:p>
              <a:r>
                <a:rPr lang="zh-CN" altLang="en-US" dirty="0">
                  <a:solidFill>
                    <a:srgbClr val="000000"/>
                  </a:solidFill>
                  <a:latin typeface="Verdana" panose="020B0604030504040204" pitchFamily="34" charset="0"/>
                </a:rPr>
                <a:t>    </a:t>
              </a:r>
            </a:p>
            <a:p>
              <a:r>
                <a:rPr lang="zh-CN" altLang="en-US" dirty="0">
                  <a:solidFill>
                    <a:srgbClr val="000000"/>
                  </a:solidFill>
                  <a:latin typeface="Verdana" panose="020B0604030504040204" pitchFamily="34" charset="0"/>
                </a:rPr>
                <a:t>    </a:t>
              </a:r>
              <a:r>
                <a:rPr lang="en-US" altLang="zh-CN" sz="2800" dirty="0" smtClean="0">
                  <a:solidFill>
                    <a:srgbClr val="000000"/>
                  </a:solidFill>
                  <a:latin typeface="Verdana" panose="020B0604030504040204" pitchFamily="34" charset="0"/>
                </a:rPr>
                <a:t>1.</a:t>
              </a:r>
              <a:r>
                <a:rPr lang="zh-CN" altLang="en-US" sz="2800" dirty="0" smtClean="0">
                  <a:solidFill>
                    <a:srgbClr val="000000"/>
                  </a:solidFill>
                  <a:latin typeface="Verdana" panose="020B0604030504040204" pitchFamily="34" charset="0"/>
                </a:rPr>
                <a:t>包之间的关系有三种，分别是哪三种？</a:t>
              </a:r>
              <a:endParaRPr lang="zh-CN" altLang="en-US" sz="2800" dirty="0">
                <a:solidFill>
                  <a:srgbClr val="000000"/>
                </a:solidFill>
                <a:latin typeface="Verdana" panose="020B0604030504040204" pitchFamily="34" charset="0"/>
              </a:endParaRPr>
            </a:p>
            <a:p>
              <a:endParaRPr lang="zh-CN" altLang="en-US" sz="2800" dirty="0">
                <a:solidFill>
                  <a:srgbClr val="000000"/>
                </a:solidFill>
                <a:latin typeface="Verdana" panose="020B0604030504040204" pitchFamily="34" charset="0"/>
              </a:endParaRPr>
            </a:p>
            <a:p>
              <a:r>
                <a:rPr lang="zh-CN" altLang="en-US" sz="2800" dirty="0">
                  <a:solidFill>
                    <a:srgbClr val="000000"/>
                  </a:solidFill>
                  <a:latin typeface="Verdana" panose="020B0604030504040204" pitchFamily="34" charset="0"/>
                </a:rPr>
                <a:t>     </a:t>
              </a:r>
              <a:endParaRPr lang="zh-CN" altLang="en-US" dirty="0">
                <a:solidFill>
                  <a:srgbClr val="000000"/>
                </a:solidFill>
                <a:latin typeface="Verdana" panose="020B0604030504040204" pitchFamily="34" charset="0"/>
              </a:endParaRPr>
            </a:p>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prstClr val="white"/>
                </a:solidFill>
              </a:rPr>
              <a:t>提问</a:t>
            </a:r>
          </a:p>
        </p:txBody>
      </p:sp>
    </p:spTree>
    <p:extLst>
      <p:ext uri="{BB962C8B-B14F-4D97-AF65-F5344CB8AC3E}">
        <p14:creationId xmlns:p14="http://schemas.microsoft.com/office/powerpoint/2010/main" val="2910454730"/>
      </p:ext>
    </p:extLst>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606" y="693490"/>
            <a:ext cx="9141807" cy="2861310"/>
          </a:xfrm>
          <a:prstGeom prst="rect">
            <a:avLst/>
          </a:prstGeom>
          <a:noFill/>
        </p:spPr>
        <p:txBody>
          <a:bodyPr wrap="square" rtlCol="0">
            <a:spAutoFit/>
          </a:bodyPr>
          <a:lstStyle/>
          <a:p>
            <a:r>
              <a:rPr lang="en-US" altLang="zh-CN" sz="1800" dirty="0" smtClean="0"/>
              <a:t>[1]</a:t>
            </a:r>
            <a:r>
              <a:rPr lang="zh-CN" altLang="en-US" sz="1800" dirty="0" smtClean="0"/>
              <a:t> </a:t>
            </a:r>
            <a:r>
              <a:rPr lang="en-US" altLang="zh-CN" sz="1800" dirty="0" smtClean="0"/>
              <a:t>UML</a:t>
            </a:r>
            <a:r>
              <a:rPr lang="zh-CN" altLang="en-US" sz="1800" dirty="0" smtClean="0"/>
              <a:t>用户指南</a:t>
            </a:r>
            <a:r>
              <a:rPr lang="en-US" altLang="zh-CN" sz="1800" dirty="0" smtClean="0"/>
              <a:t>(</a:t>
            </a:r>
            <a:r>
              <a:rPr lang="zh-CN" altLang="en-US" sz="1800" dirty="0" smtClean="0"/>
              <a:t>第</a:t>
            </a:r>
            <a:r>
              <a:rPr lang="en-US" altLang="zh-CN" sz="1800" dirty="0" smtClean="0"/>
              <a:t>2</a:t>
            </a:r>
            <a:r>
              <a:rPr lang="zh-CN" altLang="en-US" sz="1800" dirty="0" smtClean="0"/>
              <a:t>版</a:t>
            </a:r>
            <a:r>
              <a:rPr lang="en-US" altLang="zh-CN" sz="1800" dirty="0" smtClean="0"/>
              <a:t>·</a:t>
            </a:r>
            <a:r>
              <a:rPr lang="zh-CN" altLang="en-US" sz="1800" dirty="0" smtClean="0"/>
              <a:t>修订版</a:t>
            </a:r>
            <a:r>
              <a:rPr lang="en-US" altLang="zh-CN" sz="1800" dirty="0" smtClean="0"/>
              <a:t>)(</a:t>
            </a:r>
            <a:r>
              <a:rPr lang="zh-CN" altLang="en-US" sz="1800" dirty="0" smtClean="0"/>
              <a:t>作者</a:t>
            </a:r>
            <a:r>
              <a:rPr lang="en-US" altLang="zh-CN" sz="1800" dirty="0"/>
              <a:t>:Grady </a:t>
            </a:r>
            <a:r>
              <a:rPr lang="en-US" altLang="zh-CN" sz="1800" dirty="0" err="1" smtClean="0"/>
              <a:t>Booch</a:t>
            </a:r>
            <a:r>
              <a:rPr lang="zh-CN" altLang="en-US" sz="1800" dirty="0" smtClean="0"/>
              <a:t>等</a:t>
            </a:r>
            <a:r>
              <a:rPr lang="en-US" altLang="zh-CN" sz="1800" dirty="0" smtClean="0"/>
              <a:t>)	</a:t>
            </a:r>
            <a:r>
              <a:rPr lang="zh-CN" altLang="en-US" sz="1800" dirty="0" smtClean="0"/>
              <a:t>人民</a:t>
            </a:r>
            <a:r>
              <a:rPr lang="zh-CN" altLang="en-US" sz="1800" dirty="0"/>
              <a:t>邮电</a:t>
            </a:r>
            <a:r>
              <a:rPr lang="zh-CN" altLang="en-US" sz="1800" dirty="0" smtClean="0"/>
              <a:t>出版社</a:t>
            </a:r>
            <a:endParaRPr lang="en-US" altLang="zh-CN" sz="1800" dirty="0" smtClean="0"/>
          </a:p>
          <a:p>
            <a:endParaRPr lang="en-US" altLang="zh-CN" sz="1800" dirty="0" smtClean="0"/>
          </a:p>
          <a:p>
            <a:r>
              <a:rPr lang="en-US" altLang="zh-CN" sz="1800" dirty="0" smtClean="0"/>
              <a:t>[2]</a:t>
            </a:r>
            <a:r>
              <a:rPr lang="zh-CN" altLang="en-US" sz="1800" dirty="0"/>
              <a:t> </a:t>
            </a:r>
            <a:r>
              <a:rPr lang="en-US" altLang="zh-CN" sz="1800" dirty="0"/>
              <a:t>UML2</a:t>
            </a:r>
            <a:r>
              <a:rPr lang="zh-CN" altLang="en-US" sz="1800" dirty="0"/>
              <a:t>基础、建模与设计</a:t>
            </a:r>
            <a:r>
              <a:rPr lang="zh-CN" altLang="en-US" sz="1800" dirty="0" smtClean="0"/>
              <a:t>教程</a:t>
            </a:r>
            <a:r>
              <a:rPr lang="en-US" altLang="zh-CN" sz="1800" dirty="0"/>
              <a:t>(</a:t>
            </a:r>
            <a:r>
              <a:rPr lang="zh-CN" altLang="en-US" sz="1800" dirty="0" smtClean="0"/>
              <a:t>作者</a:t>
            </a:r>
            <a:r>
              <a:rPr lang="en-US" altLang="zh-CN" sz="1800" dirty="0" smtClean="0"/>
              <a:t>:</a:t>
            </a:r>
            <a:r>
              <a:rPr lang="zh-CN" altLang="en-US" sz="1800" dirty="0" smtClean="0"/>
              <a:t>杨弘平等</a:t>
            </a:r>
            <a:r>
              <a:rPr lang="en-US" altLang="zh-CN" sz="1800" dirty="0" smtClean="0"/>
              <a:t>)	</a:t>
            </a:r>
            <a:r>
              <a:rPr lang="zh-CN" altLang="en-US" sz="1800" dirty="0" smtClean="0"/>
              <a:t>清华大学出版社</a:t>
            </a:r>
            <a:endParaRPr lang="en-US" altLang="zh-CN" sz="1800" dirty="0"/>
          </a:p>
          <a:p>
            <a:endParaRPr lang="zh-CN" altLang="en-US" sz="1800" dirty="0"/>
          </a:p>
          <a:p>
            <a:r>
              <a:rPr lang="en-US" altLang="zh-CN" sz="1800" dirty="0" smtClean="0">
                <a:sym typeface="+mn-ea"/>
              </a:rPr>
              <a:t>[3]</a:t>
            </a:r>
            <a:r>
              <a:rPr lang="zh-CN" altLang="en-US" sz="1800" dirty="0">
                <a:sym typeface="+mn-ea"/>
              </a:rPr>
              <a:t>《软件需求（第三版）》美</a:t>
            </a:r>
            <a:r>
              <a:rPr lang="en-US" altLang="zh-CN" sz="1800" dirty="0">
                <a:sym typeface="+mn-ea"/>
              </a:rPr>
              <a:t>KARL WIEGERS ,JOY BEATTY</a:t>
            </a:r>
            <a:endParaRPr lang="en-US" altLang="zh-CN" sz="1800" dirty="0" smtClean="0">
              <a:sym typeface="+mn-ea"/>
            </a:endParaRPr>
          </a:p>
          <a:p>
            <a:endParaRPr lang="en-US" altLang="zh-CN" sz="1800" dirty="0" smtClean="0">
              <a:sym typeface="+mn-ea"/>
            </a:endParaRPr>
          </a:p>
          <a:p>
            <a:endParaRPr lang="zh-CN" altLang="en-US" sz="1800" dirty="0"/>
          </a:p>
          <a:p>
            <a:endParaRPr lang="en-US" altLang="zh-CN" sz="1800" dirty="0">
              <a:solidFill>
                <a:schemeClr val="tx1"/>
              </a:solidFill>
              <a:effectLst>
                <a:outerShdw blurRad="38100" dist="19050" dir="2700000" algn="tl" rotWithShape="0">
                  <a:schemeClr val="dk1">
                    <a:alpha val="40000"/>
                  </a:schemeClr>
                </a:outerShdw>
              </a:effectLst>
            </a:endParaRPr>
          </a:p>
          <a:p>
            <a:endParaRPr lang="en-US" altLang="zh-CN" sz="1800" dirty="0" smtClean="0"/>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811905"/>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a:t>
                      </a:r>
                      <a:r>
                        <a:rPr lang="zh-CN" sz="2400" b="0" dirty="0" smtClean="0">
                          <a:solidFill>
                            <a:schemeClr val="tx1"/>
                          </a:solidFill>
                        </a:rPr>
                        <a:t>制作</a:t>
                      </a:r>
                      <a:r>
                        <a:rPr lang="en-US" altLang="zh-CN" sz="2400" b="0" dirty="0" smtClean="0">
                          <a:solidFill>
                            <a:schemeClr val="tx1"/>
                          </a:solidFill>
                        </a:rPr>
                        <a:t>PPT</a:t>
                      </a:r>
                      <a:r>
                        <a:rPr lang="zh-CN" altLang="en-US" sz="2400" b="0" dirty="0" smtClean="0">
                          <a:solidFill>
                            <a:schemeClr val="tx1"/>
                          </a:solidFill>
                        </a:rPr>
                        <a:t>模板以及审核</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9.3</a:t>
                      </a: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p>
                  </a:txBody>
                  <a:tcPr/>
                </a:tc>
                <a:tc>
                  <a:txBody>
                    <a:bodyPr/>
                    <a:lstStyle/>
                    <a:p>
                      <a:pPr algn="l">
                        <a:buNone/>
                      </a:pPr>
                      <a:r>
                        <a:rPr lang="zh-CN" dirty="0" smtClean="0">
                          <a:solidFill>
                            <a:schemeClr val="tx1"/>
                          </a:solidFill>
                        </a:rPr>
                        <a:t>负责</a:t>
                      </a:r>
                      <a:r>
                        <a:rPr lang="en-US" altLang="zh-CN" dirty="0" smtClean="0">
                          <a:solidFill>
                            <a:schemeClr val="tx1"/>
                          </a:solidFill>
                        </a:rPr>
                        <a:t>PPT</a:t>
                      </a:r>
                      <a:r>
                        <a:rPr lang="zh-CN" altLang="en-US" dirty="0" smtClean="0">
                          <a:solidFill>
                            <a:schemeClr val="tx1"/>
                          </a:solidFill>
                        </a:rPr>
                        <a:t>审核</a:t>
                      </a:r>
                    </a:p>
                  </a:txBody>
                  <a:tcPr/>
                </a:tc>
                <a:tc>
                  <a:txBody>
                    <a:bodyPr/>
                    <a:lstStyle/>
                    <a:p>
                      <a:pPr algn="l">
                        <a:buNone/>
                      </a:pPr>
                      <a:r>
                        <a:rPr lang="en-US" altLang="zh-CN" dirty="0" smtClean="0">
                          <a:solidFill>
                            <a:schemeClr val="tx1"/>
                          </a:solidFill>
                        </a:rPr>
                        <a:t>9.5</a:t>
                      </a:r>
                    </a:p>
                  </a:txBody>
                  <a:tcPr/>
                </a:tc>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对象图部分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dirty="0" smtClean="0">
                          <a:solidFill>
                            <a:schemeClr val="tx1"/>
                          </a:solidFill>
                        </a:rPr>
                        <a:t>包图部分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sz="2100" dirty="0" smtClean="0">
                          <a:solidFill>
                            <a:schemeClr val="tx1"/>
                          </a:solidFill>
                          <a:sym typeface="+mn-ea"/>
                        </a:rPr>
                        <a:t>构件图部分</a:t>
                      </a:r>
                      <a:r>
                        <a:rPr lang="en-US" altLang="zh-CN" sz="2100" dirty="0" smtClean="0">
                          <a:solidFill>
                            <a:schemeClr val="tx1"/>
                          </a:solidFill>
                          <a:sym typeface="+mn-ea"/>
                        </a:rPr>
                        <a:t>PPT</a:t>
                      </a:r>
                      <a:r>
                        <a:rPr lang="zh-CN" altLang="en-US" sz="2100" dirty="0" smtClean="0">
                          <a:solidFill>
                            <a:schemeClr val="tx1"/>
                          </a:solidFill>
                          <a:sym typeface="+mn-ea"/>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24409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2440940"/>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构建图</a:t>
              </a:r>
            </a:p>
          </p:txBody>
        </p:sp>
      </p:grpSp>
      <p:grpSp>
        <p:nvGrpSpPr>
          <p:cNvPr id="54" name="组合 53"/>
          <p:cNvGrpSpPr/>
          <p:nvPr/>
        </p:nvGrpSpPr>
        <p:grpSpPr>
          <a:xfrm>
            <a:off x="5087094" y="1638251"/>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30962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3096260"/>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对象图</a:t>
              </a:r>
            </a:p>
          </p:txBody>
        </p:sp>
      </p:grpSp>
      <p:sp>
        <p:nvSpPr>
          <p:cNvPr id="6" name="圆角矩形 5"/>
          <p:cNvSpPr/>
          <p:nvPr/>
        </p:nvSpPr>
        <p:spPr>
          <a:xfrm>
            <a:off x="5172710" y="377888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3778885"/>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包图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6548" y="136356"/>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构件图</a:t>
            </a:r>
          </a:p>
        </p:txBody>
      </p:sp>
      <p:sp>
        <p:nvSpPr>
          <p:cNvPr id="5" name="矩形 4"/>
          <p:cNvSpPr/>
          <p:nvPr/>
        </p:nvSpPr>
        <p:spPr>
          <a:xfrm>
            <a:off x="1315467" y="806138"/>
            <a:ext cx="4401820" cy="583565"/>
          </a:xfrm>
          <a:prstGeom prst="rect">
            <a:avLst/>
          </a:prstGeom>
        </p:spPr>
        <p:txBody>
          <a:bodyPr wrap="none">
            <a:spAutoFit/>
          </a:bodyPr>
          <a:lstStyle/>
          <a:p>
            <a:pPr lvl="1" algn="l"/>
            <a:r>
              <a:rPr lang="zh-CN" sz="3200" b="1" dirty="0">
                <a:sym typeface="+mn-ea"/>
              </a:rPr>
              <a:t>少时诵诗书所所所所</a:t>
            </a:r>
            <a:endParaRPr lang="zh-CN" sz="3200" b="1" dirty="0"/>
          </a:p>
        </p:txBody>
      </p:sp>
      <p:sp>
        <p:nvSpPr>
          <p:cNvPr id="10" name="圆角矩形 9"/>
          <p:cNvSpPr/>
          <p:nvPr/>
        </p:nvSpPr>
        <p:spPr>
          <a:xfrm>
            <a:off x="1090295" y="1390015"/>
            <a:ext cx="10283825" cy="44227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9245" y="1464945"/>
            <a:ext cx="9622155" cy="829945"/>
          </a:xfrm>
          <a:prstGeom prst="rect">
            <a:avLst/>
          </a:prstGeom>
          <a:noFill/>
        </p:spPr>
        <p:txBody>
          <a:bodyPr wrap="square" rtlCol="0">
            <a:spAutoFit/>
          </a:bodyPr>
          <a:lstStyle/>
          <a:p>
            <a:pPr lvl="0"/>
            <a:r>
              <a:rPr lang="zh-CN" sz="2400" dirty="0">
                <a:solidFill>
                  <a:srgbClr val="0070C0"/>
                </a:solidFill>
                <a:effectLst>
                  <a:outerShdw blurRad="38100" dist="19050" dir="2700000" algn="tl" rotWithShape="0">
                    <a:schemeClr val="dk1">
                      <a:alpha val="40000"/>
                    </a:schemeClr>
                  </a:outerShdw>
                </a:effectLst>
              </a:rPr>
              <a:t>少时诵诗书所所所所所所所所所所所所所所所所所所所所所所所所所所所所所所所所所所所所所</a:t>
            </a:r>
            <a:endParaRPr lang="zh-CN"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1078640" y="2506030"/>
              <a:ext cx="6092825" cy="1706901"/>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少时诵诗书所所所所所所所所所所所所所所所所所所所所所所所所所所所所所所所所所所所所所所所所所所所所所所所所所所所所所所所所所所所</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999776"/>
            </a:xfrm>
            <a:prstGeom prst="rect">
              <a:avLst/>
            </a:prstGeom>
          </p:spPr>
          <p:txBody>
            <a:bodyPr wrap="square">
              <a:spAutoFit/>
            </a:bodyPr>
            <a:lstStyle/>
            <a:p>
              <a:r>
                <a:rPr lang="zh-CN" dirty="0">
                  <a:solidFill>
                    <a:srgbClr val="000000"/>
                  </a:solidFill>
                  <a:latin typeface="Verdana" panose="020B0604030504040204" pitchFamily="34" charset="0"/>
                </a:rPr>
                <a:t>    </a:t>
              </a:r>
              <a:r>
                <a:rPr lang="zh-CN" sz="2800" dirty="0">
                  <a:solidFill>
                    <a:srgbClr val="000000"/>
                  </a:solidFill>
                  <a:latin typeface="Verdana" panose="020B0604030504040204" pitchFamily="34" charset="0"/>
                </a:rPr>
                <a:t> 少时诵诗书所所所所所所</a:t>
              </a: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4184700"/>
            </a:xfrm>
            <a:prstGeom prst="rect">
              <a:avLst/>
            </a:prstGeom>
          </p:spPr>
          <p:txBody>
            <a:bodyPr wrap="square">
              <a:spAutoFit/>
            </a:bodyPr>
            <a:lstStyle/>
            <a:p>
              <a:r>
                <a:rPr lang="zh-CN" dirty="0">
                  <a:solidFill>
                    <a:srgbClr val="000000"/>
                  </a:solidFill>
                  <a:latin typeface="Verdana" panose="020B0604030504040204" pitchFamily="34" charset="0"/>
                </a:rPr>
                <a:t>    </a:t>
              </a:r>
            </a:p>
            <a:p>
              <a:r>
                <a:rPr lang="zh-CN" dirty="0">
                  <a:solidFill>
                    <a:srgbClr val="000000"/>
                  </a:solidFill>
                  <a:latin typeface="Verdana" panose="020B0604030504040204" pitchFamily="34" charset="0"/>
                </a:rPr>
                <a:t>    </a:t>
              </a:r>
              <a:r>
                <a:rPr lang="en-US" altLang="zh-CN" sz="2800" dirty="0">
                  <a:solidFill>
                    <a:srgbClr val="000000"/>
                  </a:solidFill>
                  <a:latin typeface="Verdana" panose="020B0604030504040204" pitchFamily="34" charset="0"/>
                </a:rPr>
                <a:t>1.</a:t>
              </a:r>
              <a:r>
                <a:rPr lang="zh-CN" sz="2800" dirty="0">
                  <a:solidFill>
                    <a:srgbClr val="000000"/>
                  </a:solidFill>
                  <a:latin typeface="Verdana" panose="020B0604030504040204" pitchFamily="34" charset="0"/>
                </a:rPr>
                <a:t>少时诵诗书所所所所所所</a:t>
              </a:r>
            </a:p>
            <a:p>
              <a:endParaRPr lang="zh-CN" sz="2800" dirty="0">
                <a:solidFill>
                  <a:srgbClr val="000000"/>
                </a:solidFill>
                <a:latin typeface="Verdana" panose="020B0604030504040204" pitchFamily="34" charset="0"/>
              </a:endParaRPr>
            </a:p>
            <a:p>
              <a:r>
                <a:rPr lang="en-US" altLang="zh-CN" sz="2800" dirty="0">
                  <a:solidFill>
                    <a:srgbClr val="000000"/>
                  </a:solidFill>
                  <a:latin typeface="Verdana" panose="020B0604030504040204" pitchFamily="34" charset="0"/>
                  <a:sym typeface="+mn-ea"/>
                </a:rPr>
                <a:t>   2.</a:t>
              </a:r>
              <a:r>
                <a:rPr lang="zh-CN" sz="2800" dirty="0">
                  <a:solidFill>
                    <a:srgbClr val="000000"/>
                  </a:solidFill>
                  <a:latin typeface="Verdana" panose="020B0604030504040204" pitchFamily="34" charset="0"/>
                  <a:sym typeface="+mn-ea"/>
                </a:rPr>
                <a:t>少时诵诗书所所所所所所</a:t>
              </a:r>
            </a:p>
            <a:p>
              <a:endParaRPr lang="zh-CN" sz="2800" dirty="0">
                <a:solidFill>
                  <a:srgbClr val="000000"/>
                </a:solidFill>
                <a:latin typeface="Verdana" panose="020B0604030504040204" pitchFamily="34" charset="0"/>
                <a:sym typeface="+mn-ea"/>
              </a:endParaRPr>
            </a:p>
            <a:p>
              <a:r>
                <a:rPr lang="en-US" altLang="zh-CN" sz="2800" dirty="0">
                  <a:solidFill>
                    <a:srgbClr val="000000"/>
                  </a:solidFill>
                  <a:latin typeface="Verdana" panose="020B0604030504040204" pitchFamily="34" charset="0"/>
                  <a:sym typeface="+mn-ea"/>
                </a:rPr>
                <a:t>   3.</a:t>
              </a:r>
              <a:r>
                <a:rPr lang="zh-CN" sz="2800" dirty="0">
                  <a:solidFill>
                    <a:srgbClr val="000000"/>
                  </a:solidFill>
                  <a:latin typeface="Verdana" panose="020B0604030504040204" pitchFamily="34" charset="0"/>
                  <a:sym typeface="+mn-ea"/>
                </a:rPr>
                <a:t>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schemeClr val="bg1"/>
                </a:solidFill>
              </a:rPr>
              <a:t>提问</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4" y="1269365"/>
            <a:ext cx="7586544" cy="5055254"/>
            <a:chOff x="237030" y="1269554"/>
            <a:chExt cx="7776864" cy="5055316"/>
          </a:xfrm>
        </p:grpSpPr>
        <p:sp>
          <p:nvSpPr>
            <p:cNvPr id="5" name="矩形 4"/>
            <p:cNvSpPr/>
            <p:nvPr/>
          </p:nvSpPr>
          <p:spPr>
            <a:xfrm>
              <a:off x="318097" y="1923611"/>
              <a:ext cx="7614729" cy="4401259"/>
            </a:xfrm>
            <a:prstGeom prst="rect">
              <a:avLst/>
            </a:prstGeom>
          </p:spPr>
          <p:txBody>
            <a:bodyPr wrap="square">
              <a:spAutoFit/>
            </a:bodyPr>
            <a:lstStyle/>
            <a:p>
              <a:pPr indent="720000"/>
              <a:r>
                <a:rPr lang="zh-CN" altLang="en-US" sz="2400" dirty="0">
                  <a:solidFill>
                    <a:srgbClr val="000000"/>
                  </a:solidFill>
                  <a:latin typeface="Verdana" panose="020B0604030504040204" pitchFamily="34" charset="0"/>
                </a:rPr>
                <a:t>包</a:t>
              </a:r>
              <a:r>
                <a:rPr lang="zh-CN" altLang="en-US" sz="2400" dirty="0" smtClean="0">
                  <a:solidFill>
                    <a:srgbClr val="000000"/>
                  </a:solidFill>
                  <a:latin typeface="Verdana" panose="020B0604030504040204" pitchFamily="34" charset="0"/>
                </a:rPr>
                <a:t>是一种</a:t>
              </a:r>
              <a:r>
                <a:rPr lang="zh-CN" altLang="en-US" sz="2400" dirty="0">
                  <a:solidFill>
                    <a:srgbClr val="000000"/>
                  </a:solidFill>
                  <a:latin typeface="Verdana" panose="020B0604030504040204" pitchFamily="34" charset="0"/>
                </a:rPr>
                <a:t>把元素组织</a:t>
              </a:r>
              <a:r>
                <a:rPr lang="zh-CN" altLang="en-US" sz="2400" dirty="0" smtClean="0">
                  <a:solidFill>
                    <a:srgbClr val="000000"/>
                  </a:solidFill>
                  <a:latin typeface="Verdana" panose="020B0604030504040204" pitchFamily="34" charset="0"/>
                </a:rPr>
                <a:t>到一起</a:t>
              </a:r>
              <a:r>
                <a:rPr lang="zh-CN" altLang="en-US" sz="2400" dirty="0">
                  <a:solidFill>
                    <a:srgbClr val="000000"/>
                  </a:solidFill>
                  <a:latin typeface="Verdana" panose="020B0604030504040204" pitchFamily="34" charset="0"/>
                </a:rPr>
                <a:t>的通用机制，包可以嵌套于</a:t>
              </a:r>
              <a:r>
                <a:rPr lang="zh-CN" altLang="en-US" sz="2400" dirty="0" smtClean="0">
                  <a:solidFill>
                    <a:srgbClr val="000000"/>
                  </a:solidFill>
                  <a:latin typeface="Verdana" panose="020B0604030504040204" pitchFamily="34" charset="0"/>
                </a:rPr>
                <a:t>其他包中</a:t>
              </a:r>
              <a:r>
                <a:rPr lang="zh-CN" altLang="en-US" sz="2400" dirty="0">
                  <a:solidFill>
                    <a:srgbClr val="000000"/>
                  </a:solidFill>
                  <a:latin typeface="Verdana" panose="020B0604030504040204" pitchFamily="34" charset="0"/>
                </a:rPr>
                <a:t>。包图</a:t>
              </a:r>
              <a:r>
                <a:rPr lang="zh-CN" altLang="en-US" sz="2400" dirty="0">
                  <a:solidFill>
                    <a:srgbClr val="FF0000"/>
                  </a:solidFill>
                  <a:latin typeface="Verdana" panose="020B0604030504040204" pitchFamily="34" charset="0"/>
                </a:rPr>
                <a:t>用于描述</a:t>
              </a:r>
              <a:r>
                <a:rPr lang="zh-CN" altLang="en-US" sz="2400" dirty="0" smtClean="0">
                  <a:solidFill>
                    <a:srgbClr val="FF0000"/>
                  </a:solidFill>
                  <a:latin typeface="Verdana" panose="020B0604030504040204" pitchFamily="34" charset="0"/>
                </a:rPr>
                <a:t>包与</a:t>
              </a:r>
              <a:r>
                <a:rPr lang="zh-CN" altLang="en-US" sz="2400" dirty="0">
                  <a:solidFill>
                    <a:srgbClr val="FF0000"/>
                  </a:solidFill>
                  <a:latin typeface="Verdana" panose="020B0604030504040204" pitchFamily="34" charset="0"/>
                </a:rPr>
                <a:t>包之间的</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。包</a:t>
              </a:r>
              <a:r>
                <a:rPr lang="zh-CN" altLang="en-US" sz="2400" dirty="0">
                  <a:solidFill>
                    <a:srgbClr val="000000"/>
                  </a:solidFill>
                  <a:latin typeface="Verdana" panose="020B0604030504040204" pitchFamily="34" charset="0"/>
                </a:rPr>
                <a:t>的图标是个带标签的</a:t>
              </a:r>
              <a:r>
                <a:rPr lang="zh-CN" altLang="en-US" sz="2400" dirty="0" smtClean="0">
                  <a:solidFill>
                    <a:srgbClr val="000000"/>
                  </a:solidFill>
                  <a:latin typeface="Verdana" panose="020B0604030504040204" pitchFamily="34" charset="0"/>
                </a:rPr>
                <a:t>文件夹，包图</a:t>
              </a:r>
              <a:r>
                <a:rPr lang="zh-CN" altLang="en-US" sz="2400" dirty="0" smtClean="0">
                  <a:solidFill>
                    <a:srgbClr val="FF0000"/>
                  </a:solidFill>
                  <a:latin typeface="Verdana" panose="020B0604030504040204" pitchFamily="34" charset="0"/>
                </a:rPr>
                <a:t>描绘模型元素在</a:t>
              </a:r>
              <a:r>
                <a:rPr lang="zh-CN" altLang="en-US" sz="2400" dirty="0">
                  <a:solidFill>
                    <a:srgbClr val="FF0000"/>
                  </a:solidFill>
                  <a:latin typeface="Verdana" panose="020B0604030504040204" pitchFamily="34" charset="0"/>
                </a:rPr>
                <a:t>包内的组织和依赖</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a:t>
              </a:r>
              <a:r>
                <a:rPr lang="zh-CN" altLang="en-US" sz="2400" dirty="0" smtClean="0">
                  <a:solidFill>
                    <a:srgbClr val="FF0000"/>
                  </a:solidFill>
                  <a:latin typeface="Verdana" panose="020B0604030504040204" pitchFamily="34" charset="0"/>
                </a:rPr>
                <a:t>包括</a:t>
              </a:r>
              <a:r>
                <a:rPr lang="zh-CN" altLang="en-US" sz="2400" dirty="0">
                  <a:solidFill>
                    <a:srgbClr val="FF0000"/>
                  </a:solidFill>
                  <a:latin typeface="Verdana" panose="020B0604030504040204" pitchFamily="34" charset="0"/>
                </a:rPr>
                <a:t>包的导人和包扩展</a:t>
              </a:r>
              <a:r>
                <a:rPr lang="zh-CN" altLang="en-US" sz="2400" dirty="0">
                  <a:solidFill>
                    <a:srgbClr val="000000"/>
                  </a:solidFill>
                  <a:latin typeface="Verdana" panose="020B0604030504040204" pitchFamily="34" charset="0"/>
                </a:rPr>
                <a:t>。它们还提供相应命名空间的</a:t>
              </a:r>
              <a:r>
                <a:rPr lang="zh-CN" altLang="en-US" sz="2400" dirty="0" smtClean="0">
                  <a:solidFill>
                    <a:srgbClr val="000000"/>
                  </a:solidFill>
                  <a:latin typeface="Verdana" panose="020B0604030504040204" pitchFamily="34" charset="0"/>
                </a:rPr>
                <a:t>可视化。</a:t>
              </a:r>
              <a:endParaRPr lang="en-US" altLang="zh-CN" sz="2400" dirty="0" smtClean="0">
                <a:solidFill>
                  <a:srgbClr val="000000"/>
                </a:solidFill>
                <a:latin typeface="Verdana" panose="020B0604030504040204" pitchFamily="34" charset="0"/>
              </a:endParaRPr>
            </a:p>
            <a:p>
              <a:pPr indent="720000"/>
              <a:r>
                <a:rPr lang="zh-CN" altLang="en-US" sz="2400" dirty="0" smtClean="0">
                  <a:solidFill>
                    <a:srgbClr val="000000"/>
                  </a:solidFill>
                  <a:latin typeface="Verdana" panose="020B0604030504040204" pitchFamily="34" charset="0"/>
                </a:rPr>
                <a:t>包是一个命名空间，也是一个无素。可以包含在其他命名空间中。包可以拥有其他包或与其他包合并，它的元索可以导入包命名空间中。除了要在项目浏览器中使用包来组织项目的内容外，还可以拖动包到图中</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大多数图类型、标准和扩展</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以描述结构或关系，包括包的导人或合并。</a:t>
              </a:r>
            </a:p>
            <a:p>
              <a:endParaRPr lang="zh-CN" altLang="en-US" sz="16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dirty="0">
                <a:solidFill>
                  <a:schemeClr val="bg1"/>
                </a:solidFill>
              </a:rPr>
              <a:t>包</a:t>
            </a:r>
            <a:r>
              <a:rPr lang="zh-CN" altLang="en-US" dirty="0" smtClean="0">
                <a:solidFill>
                  <a:schemeClr val="bg1"/>
                </a:solidFill>
              </a:rPr>
              <a:t>图概述</a:t>
            </a:r>
            <a:endParaRPr lang="zh-CN" alt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925" y="2203763"/>
            <a:ext cx="3163805" cy="215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769679" y="4609261"/>
            <a:ext cx="2664296" cy="432048"/>
          </a:xfrm>
          <a:prstGeom prst="rect">
            <a:avLst/>
          </a:prstGeom>
          <a:noFill/>
        </p:spPr>
        <p:txBody>
          <a:bodyPr wrap="square" rtlCol="0">
            <a:spAutoFit/>
          </a:bodyPr>
          <a:lstStyle/>
          <a:p>
            <a:pPr algn="ctr"/>
            <a:r>
              <a:rPr lang="zh-CN" altLang="en-US" dirty="0" smtClean="0"/>
              <a:t>包的图标</a:t>
            </a:r>
            <a:endParaRPr lang="zh-CN" altLang="en-US" dirty="0"/>
          </a:p>
        </p:txBody>
      </p:sp>
    </p:spTree>
    <p:extLst>
      <p:ext uri="{BB962C8B-B14F-4D97-AF65-F5344CB8AC3E}">
        <p14:creationId xmlns:p14="http://schemas.microsoft.com/office/powerpoint/2010/main" val="3564200078"/>
      </p:ext>
    </p:extLst>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269365"/>
            <a:ext cx="6077401" cy="4896484"/>
            <a:chOff x="237030" y="1269554"/>
            <a:chExt cx="7776864" cy="4896544"/>
          </a:xfrm>
        </p:grpSpPr>
        <p:sp>
          <p:nvSpPr>
            <p:cNvPr id="5" name="矩形 4"/>
            <p:cNvSpPr/>
            <p:nvPr/>
          </p:nvSpPr>
          <p:spPr>
            <a:xfrm>
              <a:off x="318097" y="1923611"/>
              <a:ext cx="7614729" cy="3785698"/>
            </a:xfrm>
            <a:prstGeom prst="rect">
              <a:avLst/>
            </a:prstGeom>
          </p:spPr>
          <p:txBody>
            <a:bodyPr wrap="square">
              <a:spAutoFit/>
            </a:bodyPr>
            <a:lstStyle/>
            <a:p>
              <a:r>
                <a:rPr lang="en-US" altLang="zh-CN" sz="2000" dirty="0">
                  <a:solidFill>
                    <a:srgbClr val="000000"/>
                  </a:solidFill>
                  <a:latin typeface="Verdana" panose="020B0604030504040204" pitchFamily="34" charset="0"/>
                </a:rPr>
                <a:t>1.</a:t>
              </a:r>
              <a:r>
                <a:rPr lang="zh-CN" altLang="en-US" sz="2000" dirty="0">
                  <a:solidFill>
                    <a:srgbClr val="000000"/>
                  </a:solidFill>
                  <a:latin typeface="Verdana" panose="020B0604030504040204" pitchFamily="34" charset="0"/>
                </a:rPr>
                <a:t>引人关系</a:t>
              </a:r>
            </a:p>
            <a:p>
              <a:r>
                <a:rPr lang="zh-CN" altLang="en-US" sz="2000" dirty="0" smtClean="0">
                  <a:solidFill>
                    <a:srgbClr val="000000"/>
                  </a:solidFill>
                  <a:latin typeface="Verdana" panose="020B0604030504040204" pitchFamily="34" charset="0"/>
                </a:rPr>
                <a:t>引</a:t>
              </a:r>
              <a:r>
                <a:rPr lang="zh-CN" altLang="en-US" sz="2000" dirty="0">
                  <a:solidFill>
                    <a:srgbClr val="000000"/>
                  </a:solidFill>
                  <a:latin typeface="Verdana" panose="020B0604030504040204" pitchFamily="34" charset="0"/>
                </a:rPr>
                <a:t>人关系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一个包中的类可以被另一个指定包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以及嵌套于其中的那些包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中的类</a:t>
              </a:r>
              <a:r>
                <a:rPr lang="zh-CN" altLang="en-US" sz="2000" dirty="0" smtClean="0">
                  <a:solidFill>
                    <a:srgbClr val="000000"/>
                  </a:solidFill>
                  <a:latin typeface="Verdana" panose="020B0604030504040204" pitchFamily="34" charset="0"/>
                </a:rPr>
                <a:t>引用。引用关系</a:t>
              </a:r>
              <a:r>
                <a:rPr lang="zh-CN" altLang="en-US" sz="2000" dirty="0">
                  <a:solidFill>
                    <a:srgbClr val="000000"/>
                  </a:solidFill>
                  <a:latin typeface="Verdana" panose="020B0604030504040204" pitchFamily="34" charset="0"/>
                </a:rPr>
                <a:t>是依赖关系的一种，需要</a:t>
              </a:r>
              <a:r>
                <a:rPr lang="zh-CN" altLang="en-US" sz="2000" dirty="0" smtClean="0">
                  <a:solidFill>
                    <a:srgbClr val="000000"/>
                  </a:solidFill>
                  <a:latin typeface="Verdana" panose="020B0604030504040204" pitchFamily="34" charset="0"/>
                </a:rPr>
                <a:t>在依赖上增加一个</a:t>
              </a:r>
              <a:r>
                <a:rPr lang="en-US" altLang="zh-CN" sz="2000" dirty="0" smtClean="0">
                  <a:solidFill>
                    <a:srgbClr val="000000"/>
                  </a:solidFill>
                  <a:latin typeface="Verdana" panose="020B0604030504040204" pitchFamily="34" charset="0"/>
                </a:rPr>
                <a:t>&lt;&lt;import&gt;&gt;</a:t>
              </a:r>
              <a:r>
                <a:rPr lang="zh-CN" altLang="en-US" sz="2000" dirty="0" smtClean="0">
                  <a:solidFill>
                    <a:srgbClr val="000000"/>
                  </a:solidFill>
                  <a:latin typeface="Verdana" panose="020B0604030504040204" pitchFamily="34" charset="0"/>
                </a:rPr>
                <a:t>衍型</a:t>
              </a:r>
              <a:r>
                <a:rPr lang="zh-CN" altLang="en-US" sz="2000" dirty="0">
                  <a:solidFill>
                    <a:srgbClr val="000000"/>
                  </a:solidFill>
                  <a:latin typeface="Verdana" panose="020B0604030504040204" pitchFamily="34" charset="0"/>
                </a:rPr>
                <a:t>，包之间</a:t>
              </a:r>
              <a:r>
                <a:rPr lang="zh-CN" altLang="en-US" sz="2000" dirty="0" smtClean="0">
                  <a:solidFill>
                    <a:srgbClr val="000000"/>
                  </a:solidFill>
                  <a:latin typeface="Verdana" panose="020B0604030504040204" pitchFamily="34" charset="0"/>
                </a:rPr>
                <a:t>一般依赖关系都属于引入关系。</a:t>
              </a:r>
              <a:endParaRPr lang="en-US" altLang="zh-CN" sz="2000" dirty="0" smtClean="0">
                <a:solidFill>
                  <a:srgbClr val="000000"/>
                </a:solidFill>
                <a:latin typeface="Verdana" panose="020B0604030504040204" pitchFamily="34" charset="0"/>
              </a:endParaRPr>
            </a:p>
            <a:p>
              <a:endParaRPr lang="zh-CN" altLang="en-US" sz="2000" dirty="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泛化关系</a:t>
              </a:r>
            </a:p>
            <a:p>
              <a:r>
                <a:rPr lang="zh-CN" altLang="en-US" sz="2000" dirty="0" smtClean="0">
                  <a:solidFill>
                    <a:srgbClr val="000000"/>
                  </a:solidFill>
                  <a:latin typeface="Verdana" panose="020B0604030504040204" pitchFamily="34" charset="0"/>
                </a:rPr>
                <a:t>泛化关系</a:t>
              </a:r>
              <a:r>
                <a:rPr lang="zh-CN" altLang="en-US" sz="2000" dirty="0">
                  <a:solidFill>
                    <a:srgbClr val="000000"/>
                  </a:solidFill>
                  <a:latin typeface="Verdana" panose="020B0604030504040204" pitchFamily="34" charset="0"/>
                </a:rPr>
                <a:t>，表示一个</a:t>
              </a:r>
              <a:r>
                <a:rPr lang="zh-CN" altLang="en-US" sz="2000" dirty="0" smtClean="0">
                  <a:solidFill>
                    <a:srgbClr val="000000"/>
                  </a:solidFill>
                  <a:latin typeface="Verdana" panose="020B0604030504040204" pitchFamily="34" charset="0"/>
                </a:rPr>
                <a:t>包继承了另一个</a:t>
              </a:r>
              <a:r>
                <a:rPr lang="zh-CN" altLang="en-US" sz="2000" dirty="0">
                  <a:solidFill>
                    <a:srgbClr val="000000"/>
                  </a:solidFill>
                  <a:latin typeface="Verdana" panose="020B0604030504040204" pitchFamily="34" charset="0"/>
                </a:rPr>
                <a:t>包</a:t>
              </a:r>
              <a:r>
                <a:rPr lang="zh-CN" altLang="en-US" sz="2000" dirty="0" smtClean="0">
                  <a:solidFill>
                    <a:srgbClr val="000000"/>
                  </a:solidFill>
                  <a:latin typeface="Verdana" panose="020B0604030504040204" pitchFamily="34" charset="0"/>
                </a:rPr>
                <a:t>的全部</a:t>
              </a:r>
              <a:r>
                <a:rPr lang="zh-CN" altLang="en-US" sz="2000" dirty="0">
                  <a:solidFill>
                    <a:srgbClr val="000000"/>
                  </a:solidFill>
                  <a:latin typeface="Verdana" panose="020B0604030504040204" pitchFamily="34" charset="0"/>
                </a:rPr>
                <a:t>内容，同时又</a:t>
              </a:r>
              <a:r>
                <a:rPr lang="zh-CN" altLang="en-US" sz="2000" dirty="0" smtClean="0">
                  <a:solidFill>
                    <a:srgbClr val="000000"/>
                  </a:solidFill>
                  <a:latin typeface="Verdana" panose="020B0604030504040204" pitchFamily="34" charset="0"/>
                </a:rPr>
                <a:t>补充了自己</a:t>
              </a:r>
              <a:r>
                <a:rPr lang="zh-CN" altLang="en-US" sz="2000" dirty="0">
                  <a:solidFill>
                    <a:srgbClr val="000000"/>
                  </a:solidFill>
                  <a:latin typeface="Verdana" panose="020B0604030504040204" pitchFamily="34" charset="0"/>
                </a:rPr>
                <a:t>增加的</a:t>
              </a:r>
              <a:r>
                <a:rPr lang="zh-CN" altLang="en-US" sz="2000" dirty="0" smtClean="0">
                  <a:solidFill>
                    <a:srgbClr val="000000"/>
                  </a:solidFill>
                  <a:latin typeface="Verdana" panose="020B0604030504040204" pitchFamily="34" charset="0"/>
                </a:rPr>
                <a:t>内容。</a:t>
              </a:r>
              <a:endParaRPr lang="en-US" altLang="zh-CN" sz="2000" dirty="0" smtClean="0">
                <a:solidFill>
                  <a:srgbClr val="000000"/>
                </a:solidFill>
                <a:latin typeface="Verdana" panose="020B0604030504040204" pitchFamily="34" charset="0"/>
              </a:endParaRPr>
            </a:p>
            <a:p>
              <a:endParaRPr lang="en-US" altLang="zh-CN" sz="2000" dirty="0" smtClean="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3.</a:t>
              </a:r>
              <a:r>
                <a:rPr lang="zh-CN" altLang="en-US" sz="2000" dirty="0">
                  <a:solidFill>
                    <a:srgbClr val="000000"/>
                  </a:solidFill>
                  <a:latin typeface="Verdana" panose="020B0604030504040204" pitchFamily="34" charset="0"/>
                </a:rPr>
                <a:t>嵌套关系</a:t>
              </a:r>
            </a:p>
            <a:p>
              <a:r>
                <a:rPr lang="zh-CN" altLang="en-US" sz="2000" dirty="0">
                  <a:solidFill>
                    <a:srgbClr val="000000"/>
                  </a:solidFill>
                  <a:latin typeface="Verdana" panose="020B0604030504040204" pitchFamily="34" charset="0"/>
                </a:rPr>
                <a:t>嵌套</a:t>
              </a:r>
              <a:r>
                <a:rPr lang="zh-CN" altLang="en-US" sz="2000" dirty="0" smtClean="0">
                  <a:solidFill>
                    <a:srgbClr val="000000"/>
                  </a:solidFill>
                  <a:latin typeface="Verdana" panose="020B0604030504040204" pitchFamily="34" charset="0"/>
                </a:rPr>
                <a:t>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一个包中可以包含若干个子包，构成包的嵌套</a:t>
              </a:r>
              <a:r>
                <a:rPr lang="zh-CN" altLang="en-US" sz="2000" dirty="0" smtClean="0">
                  <a:solidFill>
                    <a:srgbClr val="000000"/>
                  </a:solidFill>
                  <a:latin typeface="Verdana" panose="020B0604030504040204" pitchFamily="34" charset="0"/>
                </a:rPr>
                <a:t>层次结构。</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305837" y="1293617"/>
            <a:ext cx="2006137" cy="415498"/>
          </a:xfrm>
          <a:prstGeom prst="rect">
            <a:avLst/>
          </a:prstGeom>
          <a:noFill/>
        </p:spPr>
        <p:txBody>
          <a:bodyPr wrap="square" rtlCol="0">
            <a:spAutoFit/>
          </a:bodyPr>
          <a:lstStyle/>
          <a:p>
            <a:r>
              <a:rPr lang="zh-CN" altLang="en-US" dirty="0" smtClean="0">
                <a:solidFill>
                  <a:schemeClr val="bg1"/>
                </a:solidFill>
              </a:rPr>
              <a:t>包之间的关系</a:t>
            </a:r>
            <a:endParaRPr lang="zh-CN" alt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66" y="1501366"/>
            <a:ext cx="1039544" cy="207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741" y="3945286"/>
            <a:ext cx="3249935" cy="18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452937" y="5958100"/>
            <a:ext cx="3384376" cy="369332"/>
          </a:xfrm>
          <a:prstGeom prst="rect">
            <a:avLst/>
          </a:prstGeom>
          <a:noFill/>
        </p:spPr>
        <p:txBody>
          <a:bodyPr wrap="square" rtlCol="0">
            <a:spAutoFit/>
          </a:bodyPr>
          <a:lstStyle/>
          <a:p>
            <a:pPr algn="ctr"/>
            <a:r>
              <a:rPr lang="zh-CN" altLang="en-US" sz="1800" dirty="0"/>
              <a:t>包</a:t>
            </a:r>
            <a:r>
              <a:rPr lang="zh-CN" altLang="en-US" sz="1800" dirty="0" smtClean="0"/>
              <a:t>的嵌套关系</a:t>
            </a:r>
            <a:endParaRPr lang="en-US" altLang="zh-CN" sz="1800" dirty="0" smtClean="0"/>
          </a:p>
        </p:txBody>
      </p:sp>
      <p:sp>
        <p:nvSpPr>
          <p:cNvPr id="14" name="TextBox 13"/>
          <p:cNvSpPr txBox="1"/>
          <p:nvPr/>
        </p:nvSpPr>
        <p:spPr>
          <a:xfrm>
            <a:off x="8687494" y="2277666"/>
            <a:ext cx="2046182" cy="415498"/>
          </a:xfrm>
          <a:prstGeom prst="rect">
            <a:avLst/>
          </a:prstGeom>
          <a:noFill/>
        </p:spPr>
        <p:txBody>
          <a:bodyPr wrap="square" rtlCol="0">
            <a:spAutoFit/>
          </a:bodyPr>
          <a:lstStyle/>
          <a:p>
            <a:r>
              <a:rPr lang="zh-CN" altLang="en-US" dirty="0" smtClean="0"/>
              <a:t>包的泛化</a:t>
            </a:r>
            <a:r>
              <a:rPr lang="zh-CN" altLang="en-US" sz="1800" dirty="0" smtClean="0"/>
              <a:t>关系</a:t>
            </a:r>
            <a:endParaRPr lang="zh-CN" altLang="en-US" dirty="0"/>
          </a:p>
        </p:txBody>
      </p:sp>
    </p:spTree>
    <p:extLst>
      <p:ext uri="{BB962C8B-B14F-4D97-AF65-F5344CB8AC3E}">
        <p14:creationId xmlns:p14="http://schemas.microsoft.com/office/powerpoint/2010/main" val="835336873"/>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053530"/>
            <a:ext cx="11405994" cy="5472608"/>
            <a:chOff x="237030" y="1269554"/>
            <a:chExt cx="7776864" cy="4896544"/>
          </a:xfrm>
        </p:grpSpPr>
        <p:sp>
          <p:nvSpPr>
            <p:cNvPr id="5" name="矩形 4"/>
            <p:cNvSpPr/>
            <p:nvPr/>
          </p:nvSpPr>
          <p:spPr>
            <a:xfrm>
              <a:off x="318097" y="1923611"/>
              <a:ext cx="7614729" cy="357993"/>
            </a:xfrm>
            <a:prstGeom prst="rect">
              <a:avLst/>
            </a:prstGeom>
          </p:spPr>
          <p:txBody>
            <a:bodyPr wrap="square">
              <a:spAutoFit/>
            </a:bodyPr>
            <a:lstStyle/>
            <a:p>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838622" y="1105079"/>
            <a:ext cx="2121424" cy="415498"/>
          </a:xfrm>
          <a:prstGeom prst="rect">
            <a:avLst/>
          </a:prstGeom>
          <a:noFill/>
        </p:spPr>
        <p:txBody>
          <a:bodyPr wrap="square" rtlCol="0">
            <a:spAutoFit/>
          </a:bodyPr>
          <a:lstStyle/>
          <a:p>
            <a:r>
              <a:rPr lang="zh-CN" altLang="en-US" dirty="0" smtClean="0">
                <a:solidFill>
                  <a:schemeClr val="bg1"/>
                </a:solidFill>
              </a:rPr>
              <a:t>包图的建模技术</a:t>
            </a:r>
            <a:endParaRPr lang="zh-CN" altLang="en-US" dirty="0">
              <a:solidFill>
                <a:schemeClr val="bg1"/>
              </a:solidFill>
            </a:endParaRPr>
          </a:p>
        </p:txBody>
      </p:sp>
      <p:sp>
        <p:nvSpPr>
          <p:cNvPr id="8" name="矩形 7"/>
          <p:cNvSpPr/>
          <p:nvPr/>
        </p:nvSpPr>
        <p:spPr>
          <a:xfrm>
            <a:off x="1041238" y="1784536"/>
            <a:ext cx="10022520" cy="4524315"/>
          </a:xfrm>
          <a:prstGeom prst="rect">
            <a:avLst/>
          </a:prstGeom>
        </p:spPr>
        <p:txBody>
          <a:bodyPr wrap="square">
            <a:spAutoFit/>
          </a:bodyPr>
          <a:lstStyle/>
          <a:p>
            <a:r>
              <a:rPr lang="en-US" altLang="zh-CN" sz="3200" dirty="0" smtClean="0"/>
              <a:t>(</a:t>
            </a:r>
            <a:r>
              <a:rPr lang="en-US" altLang="zh-CN" sz="3200" dirty="0"/>
              <a:t>1)</a:t>
            </a:r>
            <a:r>
              <a:rPr lang="zh-CN" altLang="en-US" sz="3200" dirty="0"/>
              <a:t>两种组包方式</a:t>
            </a:r>
            <a:r>
              <a:rPr lang="en-US" altLang="zh-CN" sz="3200" dirty="0"/>
              <a:t>:</a:t>
            </a:r>
          </a:p>
          <a:p>
            <a:r>
              <a:rPr lang="en-US" altLang="zh-CN" sz="3200" dirty="0"/>
              <a:t>①</a:t>
            </a:r>
            <a:r>
              <a:rPr lang="zh-CN" altLang="en-US" sz="3200" dirty="0"/>
              <a:t>根据系统分层架构组包</a:t>
            </a:r>
            <a:r>
              <a:rPr lang="en-US" altLang="zh-CN" sz="3200" dirty="0"/>
              <a:t>(</a:t>
            </a:r>
            <a:r>
              <a:rPr lang="zh-CN" altLang="en-US" sz="3200" dirty="0">
                <a:solidFill>
                  <a:srgbClr val="FF0000"/>
                </a:solidFill>
              </a:rPr>
              <a:t>推荐使用</a:t>
            </a:r>
            <a:r>
              <a:rPr lang="en-US" altLang="zh-CN" sz="3200" dirty="0" smtClean="0"/>
              <a:t>);</a:t>
            </a:r>
          </a:p>
          <a:p>
            <a:r>
              <a:rPr lang="en-US" altLang="zh-CN" sz="3200" dirty="0" smtClean="0"/>
              <a:t>②</a:t>
            </a:r>
            <a:r>
              <a:rPr lang="zh-CN" altLang="en-US" sz="3200" dirty="0"/>
              <a:t>根据系统业务功能模块组包。</a:t>
            </a:r>
          </a:p>
          <a:p>
            <a:r>
              <a:rPr lang="en-US" altLang="zh-CN" sz="3200" dirty="0"/>
              <a:t>(2)</a:t>
            </a:r>
            <a:r>
              <a:rPr lang="zh-CN" altLang="en-US" sz="3200" dirty="0"/>
              <a:t>参照类之间的关系确定包之间的关系</a:t>
            </a:r>
            <a:r>
              <a:rPr lang="zh-CN" altLang="en-US" sz="3200" dirty="0" smtClean="0"/>
              <a:t>。</a:t>
            </a:r>
            <a:endParaRPr lang="en-US" altLang="zh-CN" sz="3200" dirty="0" smtClean="0"/>
          </a:p>
          <a:p>
            <a:r>
              <a:rPr lang="en-US" altLang="zh-CN" sz="3200" dirty="0" smtClean="0"/>
              <a:t>(</a:t>
            </a:r>
            <a:r>
              <a:rPr lang="en-US" altLang="zh-CN" sz="3200" dirty="0"/>
              <a:t>3)</a:t>
            </a:r>
            <a:r>
              <a:rPr lang="zh-CN" altLang="en-US" sz="3200" dirty="0"/>
              <a:t>减少包的嵌套层次，一般不超过三层</a:t>
            </a:r>
            <a:r>
              <a:rPr lang="zh-CN" altLang="en-US" sz="3200" dirty="0" smtClean="0"/>
              <a:t>。</a:t>
            </a:r>
            <a:endParaRPr lang="en-US" altLang="zh-CN" sz="3200" dirty="0" smtClean="0"/>
          </a:p>
          <a:p>
            <a:r>
              <a:rPr lang="en-US" altLang="zh-CN" sz="3200" dirty="0" smtClean="0"/>
              <a:t>(4</a:t>
            </a:r>
            <a:r>
              <a:rPr lang="en-US" altLang="zh-CN" sz="3200" dirty="0"/>
              <a:t>)</a:t>
            </a:r>
            <a:r>
              <a:rPr lang="zh-CN" altLang="en-US" sz="3200" dirty="0"/>
              <a:t>每个包的子包控制在</a:t>
            </a:r>
            <a:r>
              <a:rPr lang="en-US" altLang="zh-CN" sz="3200" dirty="0" smtClean="0"/>
              <a:t>7±2</a:t>
            </a:r>
            <a:r>
              <a:rPr lang="zh-CN" altLang="en-US" sz="3200" dirty="0"/>
              <a:t>个。</a:t>
            </a:r>
          </a:p>
          <a:p>
            <a:r>
              <a:rPr lang="en-US" altLang="zh-CN" sz="3200" dirty="0"/>
              <a:t>(5)</a:t>
            </a:r>
            <a:r>
              <a:rPr lang="zh-CN" altLang="en-US" sz="3200" dirty="0"/>
              <a:t>如果几个包有若干相同组成部分，可优先考虑将它们合并</a:t>
            </a:r>
            <a:r>
              <a:rPr lang="zh-CN" altLang="en-US" sz="3200" dirty="0" smtClean="0"/>
              <a:t>。</a:t>
            </a:r>
            <a:endParaRPr lang="en-US" altLang="zh-CN" sz="3200" dirty="0" smtClean="0"/>
          </a:p>
          <a:p>
            <a:r>
              <a:rPr lang="en-US" altLang="zh-CN" sz="3200" dirty="0" smtClean="0"/>
              <a:t>(</a:t>
            </a:r>
            <a:r>
              <a:rPr lang="en-US" altLang="zh-CN" sz="3200" dirty="0"/>
              <a:t>6)</a:t>
            </a:r>
            <a:r>
              <a:rPr lang="zh-CN" altLang="en-US" sz="3200" dirty="0"/>
              <a:t>可通过包图来体现系统的分层架构</a:t>
            </a:r>
            <a:r>
              <a:rPr lang="zh-CN" altLang="en-US" sz="3200" dirty="0" smtClean="0"/>
              <a:t>。</a:t>
            </a:r>
            <a:endParaRPr lang="zh-CN" altLang="en-US" sz="3200" dirty="0"/>
          </a:p>
        </p:txBody>
      </p:sp>
    </p:spTree>
    <p:extLst>
      <p:ext uri="{BB962C8B-B14F-4D97-AF65-F5344CB8AC3E}">
        <p14:creationId xmlns:p14="http://schemas.microsoft.com/office/powerpoint/2010/main" val="3405985992"/>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637</Words>
  <Application>Microsoft Office PowerPoint</Application>
  <PresentationFormat>自定义</PresentationFormat>
  <Paragraphs>111</Paragraphs>
  <Slides>13</Slides>
  <Notes>5</Notes>
  <HiddenSlides>0</HiddenSlides>
  <MMClips>1</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371</cp:revision>
  <dcterms:created xsi:type="dcterms:W3CDTF">2015-04-23T03:04:00Z</dcterms:created>
  <dcterms:modified xsi:type="dcterms:W3CDTF">2018-12-09T10:45:52Z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