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370" r:id="rId3"/>
    <p:sldId id="492" r:id="rId5"/>
    <p:sldId id="439" r:id="rId6"/>
    <p:sldId id="471" r:id="rId7"/>
    <p:sldId id="450" r:id="rId8"/>
    <p:sldId id="470" r:id="rId9"/>
    <p:sldId id="533" r:id="rId10"/>
    <p:sldId id="534" r:id="rId11"/>
    <p:sldId id="437" r:id="rId12"/>
    <p:sldId id="456" r:id="rId13"/>
    <p:sldId id="535" r:id="rId14"/>
    <p:sldId id="480" r:id="rId15"/>
    <p:sldId id="472" r:id="rId16"/>
    <p:sldId id="536" r:id="rId17"/>
    <p:sldId id="537" r:id="rId18"/>
    <p:sldId id="538" r:id="rId19"/>
    <p:sldId id="539" r:id="rId20"/>
    <p:sldId id="540" r:id="rId21"/>
    <p:sldId id="532" r:id="rId22"/>
    <p:sldId id="436" r:id="rId23"/>
  </p:sldIdLst>
  <p:sldSz cx="12190095" cy="6859270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1BF"/>
    <a:srgbClr val="00458E"/>
    <a:srgbClr val="8B8B8B"/>
    <a:srgbClr val="B11212"/>
    <a:srgbClr val="F5F5F5"/>
    <a:srgbClr val="022A4F"/>
    <a:srgbClr val="007ADE"/>
    <a:srgbClr val="0885DA"/>
    <a:srgbClr val="297FD5"/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>
      <p:cViewPr varScale="1">
        <p:scale>
          <a:sx n="87" d="100"/>
          <a:sy n="87" d="100"/>
        </p:scale>
        <p:origin x="686" y="48"/>
      </p:cViewPr>
      <p:guideLst>
        <p:guide orient="horz" pos="2160"/>
        <p:guide orient="horz" pos="3901"/>
        <p:guide pos="3839"/>
        <p:guide pos="7208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639273" y="2519960"/>
            <a:ext cx="7416420" cy="175431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en-US" altLang="zh-CN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建模工具简述</a:t>
            </a:r>
            <a:endParaRPr lang="en-US" altLang="zh-CN" sz="5400" dirty="0" smtClean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54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——RSA</a:t>
            </a:r>
            <a:endParaRPr lang="zh-CN" altLang="en-US" sz="5400" dirty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663094" y="4778722"/>
            <a:ext cx="255226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秋</a:t>
            </a:r>
            <a:r>
              <a:rPr lang="en-US" altLang="zh-CN" sz="19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287332" y="4778722"/>
            <a:ext cx="2038350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  <a:endParaRPr lang="zh-CN" altLang="en-US" kern="300" spc="2000">
              <a:solidFill>
                <a:schemeClr val="tx1"/>
              </a:solidFill>
              <a:uFillTx/>
              <a:latin typeface="+中文标题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774" y="2074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建模工具中图的介绍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080232" y="827638"/>
          <a:ext cx="10055534" cy="58425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9588"/>
                <a:gridCol w="7315946"/>
              </a:tblGrid>
              <a:tr h="2782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000">
                          <a:effectLst/>
                        </a:rPr>
                        <a:t>名称</a:t>
                      </a:r>
                      <a:endParaRPr lang="zh-CN" sz="1000">
                        <a:effectLst/>
                        <a:latin typeface="Calibri" panose="020F0502020204030204"/>
                        <a:ea typeface="黑体" panose="02010609060101010101" charset="-122"/>
                        <a:cs typeface="Times New Roman" panose="02020603050405020304"/>
                      </a:endParaRPr>
                    </a:p>
                  </a:txBody>
                  <a:tcPr marL="72920" marR="729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000" dirty="0">
                          <a:effectLst/>
                        </a:rPr>
                        <a:t>用途</a:t>
                      </a:r>
                      <a:endParaRPr lang="zh-CN" sz="1000" dirty="0">
                        <a:effectLst/>
                        <a:latin typeface="Calibri" panose="020F0502020204030204"/>
                        <a:ea typeface="黑体" panose="02010609060101010101" charset="-122"/>
                        <a:cs typeface="Times New Roman" panose="02020603050405020304"/>
                      </a:endParaRPr>
                    </a:p>
                  </a:txBody>
                  <a:tcPr marL="72920" marR="72920" marT="0" marB="0"/>
                </a:tc>
              </a:tr>
              <a:tr h="5564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类图</a:t>
                      </a:r>
                      <a:r>
                        <a:rPr lang="en-US" sz="1600" kern="100" dirty="0">
                          <a:effectLst/>
                        </a:rPr>
                        <a:t>(Class Diagram)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>
                          <a:effectLst/>
                        </a:rPr>
                        <a:t>类图是使用得最为广泛的</a:t>
                      </a:r>
                      <a:r>
                        <a:rPr lang="en-US" sz="1600" kern="100">
                          <a:effectLst/>
                        </a:rPr>
                        <a:t>UML</a:t>
                      </a:r>
                      <a:r>
                        <a:rPr lang="zh-CN" sz="1600" kern="100">
                          <a:effectLst/>
                        </a:rPr>
                        <a:t>图之一。它使用类和接口来描述组成系统的实体以及它们之间的静态关系。利用类图可以生成源代码作为搭建系统的框架。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</a:tr>
              <a:tr h="5564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组件图</a:t>
                      </a:r>
                      <a:r>
                        <a:rPr lang="en-US" sz="1600" kern="100" dirty="0">
                          <a:effectLst/>
                        </a:rPr>
                        <a:t>(Component Diagram)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>
                          <a:effectLst/>
                        </a:rPr>
                        <a:t>组件图描述了系统实现的组成和相互依赖。它能够将小的事物（例如类）组装成更大的、可以部署的部件。组件图的详细程度取决于你想展现什么。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</a:tr>
              <a:tr h="11128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>
                          <a:effectLst/>
                        </a:rPr>
                        <a:t>组合结构图</a:t>
                      </a:r>
                      <a:r>
                        <a:rPr lang="en-US" sz="1600" kern="100">
                          <a:effectLst/>
                        </a:rPr>
                        <a:t>(Composite Structure Diagram)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组合结构图是</a:t>
                      </a:r>
                      <a:r>
                        <a:rPr lang="en-US" sz="1600" kern="100" dirty="0">
                          <a:effectLst/>
                        </a:rPr>
                        <a:t>UML2.0</a:t>
                      </a:r>
                      <a:r>
                        <a:rPr lang="zh-CN" sz="1600" kern="100" dirty="0">
                          <a:effectLst/>
                        </a:rPr>
                        <a:t>中新出现的图。随着系统变得越来越复杂，事物之间的关系也变得复杂了。从概念上讲，组合结构图将类图和组件图连接了起来。它并不强调类的详细设计和系统如何实现。它描述了系统中的事物如何联合起来实现某一个复杂的模式。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</a:tr>
              <a:tr h="5564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>
                          <a:effectLst/>
                        </a:rPr>
                        <a:t>部署图</a:t>
                      </a:r>
                      <a:r>
                        <a:rPr lang="en-US" sz="1600" kern="100">
                          <a:effectLst/>
                        </a:rPr>
                        <a:t>(Deployment Diagram)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部署图描述了你的系统是如何实际运行的，同时还描述了系统是如何应用到硬件上的。一般情况下，使用部署图说明组件是如何在运行时进行配置的。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</a:tr>
              <a:tr h="2782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>
                          <a:effectLst/>
                        </a:rPr>
                        <a:t>对象图</a:t>
                      </a:r>
                      <a:r>
                        <a:rPr lang="en-US" sz="1600" kern="100">
                          <a:effectLst/>
                        </a:rPr>
                        <a:t>(Object Diagram)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对象图使用了和类图一样的语法，同时还展示了在一个特定的时间类的实例。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</a:tr>
              <a:tr h="2782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>
                          <a:effectLst/>
                        </a:rPr>
                        <a:t>活动图</a:t>
                      </a:r>
                      <a:r>
                        <a:rPr lang="en-US" sz="1600" kern="100">
                          <a:effectLst/>
                        </a:rPr>
                        <a:t>(Activity Diagram)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活动图记录了从一个行为或活动到下一个的转化。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</a:tr>
              <a:tr h="5564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>
                          <a:effectLst/>
                        </a:rPr>
                        <a:t>通信图</a:t>
                      </a:r>
                      <a:r>
                        <a:rPr lang="en-US" sz="1600" kern="100">
                          <a:effectLst/>
                        </a:rPr>
                        <a:t>(Communication Diagram)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通信图是一种交互图，它关注的是一个行为中涉及到的事物以及它们之间反复传递的消息。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</a:tr>
              <a:tr h="5564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>
                          <a:effectLst/>
                        </a:rPr>
                        <a:t>序列图</a:t>
                      </a:r>
                      <a:r>
                        <a:rPr lang="en-US" sz="1600" kern="100">
                          <a:effectLst/>
                        </a:rPr>
                        <a:t>(Sequence Diagram)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序列图是一种交互图。它关注的是在执行的时候，在事物之间传递的消息的类型和顺序。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</a:tr>
              <a:tr h="5564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>
                          <a:effectLst/>
                        </a:rPr>
                        <a:t>状态机图</a:t>
                      </a:r>
                      <a:r>
                        <a:rPr lang="en-US" sz="1600" kern="100">
                          <a:effectLst/>
                        </a:rPr>
                        <a:t>(State Machine Diagram)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状态机图描述的是事物内部状态的转化。这个事物可能是一个单独的类，也可以是整个系统。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</a:tr>
              <a:tr h="5564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用例图</a:t>
                      </a:r>
                      <a:r>
                        <a:rPr lang="en-US" sz="1600" kern="100" dirty="0">
                          <a:effectLst/>
                        </a:rPr>
                        <a:t>(Use Case Diagram)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用例图描述了系统的功能性需求。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774" y="2074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建模工具中图的介绍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854" y="1053530"/>
            <a:ext cx="8715435" cy="5477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334566" y="1197546"/>
            <a:ext cx="2376264" cy="415498"/>
            <a:chOff x="334566" y="1557586"/>
            <a:chExt cx="2376264" cy="415498"/>
          </a:xfrm>
        </p:grpSpPr>
        <p:sp>
          <p:nvSpPr>
            <p:cNvPr id="7" name="文本框 6"/>
            <p:cNvSpPr txBox="1"/>
            <p:nvPr/>
          </p:nvSpPr>
          <p:spPr>
            <a:xfrm>
              <a:off x="406574" y="1557586"/>
              <a:ext cx="221977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RSA</a:t>
              </a:r>
              <a:r>
                <a:rPr lang="zh-CN" altLang="en-US" dirty="0" smtClean="0"/>
                <a:t>中的模型元素</a:t>
              </a:r>
              <a:endParaRPr lang="zh-CN" altLang="en-US" dirty="0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334566" y="1973084"/>
              <a:ext cx="2376264" cy="0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4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2074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初步使用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166728" y="2061642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.1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297513" y="2071629"/>
            <a:ext cx="3744416" cy="627256"/>
            <a:chOff x="6315199" y="2492728"/>
            <a:chExt cx="3744416" cy="511504"/>
          </a:xfrm>
        </p:grpSpPr>
        <p:sp>
          <p:nvSpPr>
            <p:cNvPr id="10" name="圆角矩形 9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建立</a:t>
              </a: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UML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模型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2166728" y="3029769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4.2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297513" y="3039756"/>
            <a:ext cx="3744416" cy="627256"/>
            <a:chOff x="6315199" y="2492728"/>
            <a:chExt cx="3744416" cy="511504"/>
          </a:xfrm>
        </p:grpSpPr>
        <p:sp>
          <p:nvSpPr>
            <p:cNvPr id="14" name="圆角矩形 13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创建图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2166728" y="4007883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4.3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297513" y="4017870"/>
            <a:ext cx="3744416" cy="627256"/>
            <a:chOff x="6315199" y="2492728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正向生成</a:t>
              </a: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Java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19 L -4.29353E-6 3.84633E-6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19 L -4.29353E-6 2.82111E-6 " pathEditMode="relative" rAng="0" ptsTypes="AA">
                                      <p:cBhvr>
                                        <p:cTn id="2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19 L -4.29353E-6 3.22842E-6 " pathEditMode="relative" rAng="0" ptsTypes="AA">
                                      <p:cBhvr>
                                        <p:cTn id="3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bldLvl="0" animBg="1"/>
      <p:bldP spid="7" grpId="2" bldLvl="0" animBg="1"/>
      <p:bldP spid="12" grpId="0" bldLvl="0" animBg="1"/>
      <p:bldP spid="12" grpId="1" bldLvl="0" animBg="1"/>
      <p:bldP spid="12" grpId="2" bldLvl="0" animBg="1"/>
      <p:bldP spid="16" grpId="0" bldLvl="0" animBg="1"/>
      <p:bldP spid="16" grpId="1" bldLvl="0" animBg="1"/>
      <p:bldP spid="16" grpId="2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4.1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213302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670" y="1269554"/>
            <a:ext cx="9721080" cy="518729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966" y="2061642"/>
            <a:ext cx="3993226" cy="380271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934" y="909514"/>
            <a:ext cx="4503810" cy="563166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830" y="788874"/>
            <a:ext cx="4541914" cy="566977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955" y="374406"/>
            <a:ext cx="7247248" cy="648518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630" y="1101168"/>
            <a:ext cx="10228612" cy="54581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630" y="1096858"/>
            <a:ext cx="10178527" cy="5431399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4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2074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创建图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646" y="981522"/>
            <a:ext cx="10267303" cy="54726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46" y="955946"/>
            <a:ext cx="10243982" cy="5426176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4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2074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向生成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2638" y="909514"/>
            <a:ext cx="10465171" cy="55843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974" y="889101"/>
            <a:ext cx="3589664" cy="562518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822" y="811329"/>
            <a:ext cx="6840760" cy="578072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073" y="807973"/>
            <a:ext cx="4816257" cy="578408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655" y="909514"/>
            <a:ext cx="10225136" cy="559407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367" y="926328"/>
            <a:ext cx="10249146" cy="540688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5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2074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结尾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66728" y="2061642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5.1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297513" y="2071629"/>
            <a:ext cx="3744416" cy="627256"/>
            <a:chOff x="6315199" y="2492728"/>
            <a:chExt cx="3744416" cy="511504"/>
          </a:xfrm>
        </p:grpSpPr>
        <p:sp>
          <p:nvSpPr>
            <p:cNvPr id="13" name="圆角矩形 12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提问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2166728" y="3029769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5.2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297513" y="3039756"/>
            <a:ext cx="3744416" cy="627256"/>
            <a:chOff x="6315199" y="2492728"/>
            <a:chExt cx="3744416" cy="511504"/>
          </a:xfrm>
        </p:grpSpPr>
        <p:sp>
          <p:nvSpPr>
            <p:cNvPr id="17" name="圆角矩形 16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参考文献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2166728" y="4007883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5.3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297513" y="4017870"/>
            <a:ext cx="3744416" cy="627256"/>
            <a:chOff x="6315199" y="2492728"/>
            <a:chExt cx="3744416" cy="511504"/>
          </a:xfrm>
        </p:grpSpPr>
        <p:sp>
          <p:nvSpPr>
            <p:cNvPr id="25" name="圆角矩形 24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绩效考评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19 L -4.29353E-6 3.84633E-6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19 L -4.29353E-6 2.82111E-6 " pathEditMode="relative" rAng="0" ptsTypes="AA">
                                      <p:cBhvr>
                                        <p:cTn id="2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19 L -4.29353E-6 3.22842E-6 " pathEditMode="relative" rAng="0" ptsTypes="AA">
                                      <p:cBhvr>
                                        <p:cTn id="35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  <p:bldP spid="11" grpId="2" bldLvl="0" animBg="1"/>
      <p:bldP spid="15" grpId="0" bldLvl="0" animBg="1"/>
      <p:bldP spid="15" grpId="1" bldLvl="0" animBg="1"/>
      <p:bldP spid="15" grpId="2" bldLvl="0" animBg="1"/>
      <p:bldP spid="19" grpId="0" bldLvl="0" animBg="1"/>
      <p:bldP spid="19" grpId="1" bldLvl="0" animBg="1"/>
      <p:bldP spid="19" grpId="2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5.1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2074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332810" y="1629594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463595" y="1639581"/>
            <a:ext cx="3744416" cy="627256"/>
            <a:chOff x="6315199" y="249272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RSA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有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什么特点？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圆角矩形 26"/>
          <p:cNvSpPr/>
          <p:nvPr/>
        </p:nvSpPr>
        <p:spPr>
          <a:xfrm>
            <a:off x="1332810" y="2597721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463595" y="2607708"/>
            <a:ext cx="3744416" cy="627256"/>
            <a:chOff x="6315199" y="2492728"/>
            <a:chExt cx="3744416" cy="511504"/>
          </a:xfrm>
        </p:grpSpPr>
        <p:sp>
          <p:nvSpPr>
            <p:cNvPr id="29" name="圆角矩形 28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现有建模工具的特点？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圆角矩形 30"/>
          <p:cNvSpPr/>
          <p:nvPr/>
        </p:nvSpPr>
        <p:spPr>
          <a:xfrm>
            <a:off x="1332810" y="3575835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463595" y="3585822"/>
            <a:ext cx="3744416" cy="627256"/>
            <a:chOff x="6315199" y="2492728"/>
            <a:chExt cx="3744416" cy="511504"/>
          </a:xfrm>
        </p:grpSpPr>
        <p:sp>
          <p:nvSpPr>
            <p:cNvPr id="33" name="圆角矩形 32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如何创建一个图？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8 0.04119 L 3.98359E-6 2.23791E-6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8 0.04119 L 3.98359E-6 2.64059E-6 " pathEditMode="relative" rAng="0" ptsTypes="AA">
                                      <p:cBhvr>
                                        <p:cTn id="22" dur="7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8 0.04119 L 3.98359E-6 1.62E-6 " pathEditMode="relative" rAng="0" ptsTypes="AA">
                                      <p:cBhvr>
                                        <p:cTn id="35" dur="7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0" grpId="1" bldLvl="0" animBg="1"/>
      <p:bldP spid="20" grpId="2" bldLvl="0" animBg="1"/>
      <p:bldP spid="27" grpId="0" bldLvl="0" animBg="1"/>
      <p:bldP spid="27" grpId="1" bldLvl="0" animBg="1"/>
      <p:bldP spid="27" grpId="2" bldLvl="0" animBg="1"/>
      <p:bldP spid="31" grpId="0" bldLvl="0" animBg="1"/>
      <p:bldP spid="31" grpId="1" bldLvl="0" animBg="1"/>
      <p:bldP spid="31" grpId="2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934967" y="1629594"/>
          <a:ext cx="6984474" cy="3773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864"/>
                <a:gridCol w="4245610"/>
              </a:tblGrid>
              <a:tr h="1322630"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2400" b="0" dirty="0" smtClean="0">
                          <a:solidFill>
                            <a:schemeClr val="tx1"/>
                          </a:solidFill>
                        </a:rPr>
                        <a:t>UML用户指南（第2版·修订版）</a:t>
                      </a:r>
                      <a:endParaRPr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作者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:Grady Booch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 James Rumbaugh 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Ivar Jacobson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人民邮电出版社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2013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月第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版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89472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dirty="0" smtClean="0">
                          <a:solidFill>
                            <a:schemeClr val="tx1"/>
                          </a:solidFill>
                        </a:rPr>
                        <a:t>UML2基础、建模与设计教程</a:t>
                      </a:r>
                      <a:endParaRPr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作者：杨弘平 等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2015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67026">
                <a:tc>
                  <a:txBody>
                    <a:bodyPr/>
                    <a:lstStyle/>
                    <a:p>
                      <a:pPr marL="0" algn="l" defTabSz="108839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UML 2.0</a:t>
                      </a:r>
                      <a:r>
                        <a:rPr lang="zh-CN" altLang="en-US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基础与</a:t>
                      </a:r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RSA</a:t>
                      </a:r>
                      <a:r>
                        <a:rPr lang="zh-CN" altLang="en-US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建模实例教程</a:t>
                      </a:r>
                      <a:endParaRPr lang="zh-CN" altLang="en-US" sz="2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08839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曹衍龙    汪杰  编著 </a:t>
                      </a:r>
                      <a:endParaRPr lang="en-US" altLang="zh-CN" sz="2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0883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人民邮电出版社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11150" y="2922270"/>
            <a:ext cx="2220595" cy="110680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绩效考评与分工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181985" y="459740"/>
          <a:ext cx="7771130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/>
                <a:gridCol w="2937510"/>
                <a:gridCol w="2938145"/>
              </a:tblGrid>
              <a:tr h="7137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黄为波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100" b="0" dirty="0" smtClean="0">
                          <a:solidFill>
                            <a:schemeClr val="tx1"/>
                          </a:solidFill>
                        </a:rPr>
                        <a:t>项目总体计划</a:t>
                      </a:r>
                      <a:r>
                        <a:rPr lang="zh-CN" altLang="en-US" sz="2100" b="0" dirty="0" smtClean="0">
                          <a:solidFill>
                            <a:schemeClr val="tx1"/>
                          </a:solidFill>
                        </a:rPr>
                        <a:t>甘特图，项目总体计划</a:t>
                      </a:r>
                      <a:r>
                        <a:rPr lang="en-US" altLang="zh-CN" sz="2100" b="0" dirty="0" smtClean="0">
                          <a:solidFill>
                            <a:schemeClr val="tx1"/>
                          </a:solidFill>
                        </a:rPr>
                        <a:t>WBS</a:t>
                      </a:r>
                      <a:r>
                        <a:rPr lang="zh-CN" altLang="en-US" sz="2100" b="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UML</a:t>
                      </a:r>
                      <a:r>
                        <a:rPr lang="zh-CN" altLang="en-US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建模工具学习</a:t>
                      </a:r>
                      <a:endParaRPr lang="en-US" altLang="zh-CN" sz="2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9.3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1691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苏雨豪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dirty="0" smtClean="0">
                          <a:solidFill>
                            <a:schemeClr val="tx1"/>
                          </a:solidFill>
                        </a:rPr>
                        <a:t>项目章程模板寻找与制作，</a:t>
                      </a:r>
                      <a:r>
                        <a:rPr lang="en-US" altLang="zh-CN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UML</a:t>
                      </a:r>
                      <a:r>
                        <a:rPr lang="zh-CN" altLang="en-US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建模工具学习</a:t>
                      </a:r>
                      <a:endParaRPr 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9.4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0581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dirty="0" smtClean="0">
                          <a:solidFill>
                            <a:schemeClr val="tx1"/>
                          </a:solidFill>
                        </a:rPr>
                        <a:t>陈子卿</a:t>
                      </a:r>
                      <a:endParaRPr 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项目总体计划文档制作，</a:t>
                      </a:r>
                      <a:r>
                        <a:rPr lang="en-US" altLang="zh-CN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UML</a:t>
                      </a:r>
                      <a:r>
                        <a:rPr lang="zh-CN" altLang="en-US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建模工具学习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9.6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蔡峰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项目总体计划文档制作，</a:t>
                      </a:r>
                      <a:r>
                        <a:rPr lang="en-US" altLang="zh-CN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UML</a:t>
                      </a:r>
                      <a:r>
                        <a:rPr lang="zh-CN" altLang="en-US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建模工具学习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9.5</a:t>
                      </a:r>
                      <a:endParaRPr lang="en-US" altLang="zh-CN" sz="2100" b="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3279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江亮儒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UML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建模工具学习，制作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，落实小组开发环境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9.7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087094" y="1773610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140084" y="2205658"/>
            <a:ext cx="3282962" cy="1108022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——RSA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217879" y="1783597"/>
            <a:ext cx="3744416" cy="627256"/>
            <a:chOff x="6315199" y="2492728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什么是</a:t>
              </a: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RSA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087094" y="989520"/>
            <a:ext cx="3744416" cy="511504"/>
            <a:chOff x="6315199" y="2492728"/>
            <a:chExt cx="3744416" cy="511504"/>
          </a:xfrm>
        </p:grpSpPr>
        <p:sp>
          <p:nvSpPr>
            <p:cNvPr id="55" name="圆角矩形 54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681843" y="2493011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目录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圆角矩形 38"/>
          <p:cNvSpPr/>
          <p:nvPr/>
        </p:nvSpPr>
        <p:spPr>
          <a:xfrm>
            <a:off x="5079549" y="2622612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6210334" y="2632599"/>
            <a:ext cx="3751961" cy="627256"/>
            <a:chOff x="6315199" y="2492728"/>
            <a:chExt cx="3751961" cy="511504"/>
          </a:xfrm>
        </p:grpSpPr>
        <p:sp>
          <p:nvSpPr>
            <p:cNvPr id="49" name="圆角矩形 48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619002" y="2574972"/>
              <a:ext cx="3448158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RSA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和其他建模工具的比较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圆角矩形 62"/>
          <p:cNvSpPr/>
          <p:nvPr/>
        </p:nvSpPr>
        <p:spPr>
          <a:xfrm>
            <a:off x="5087094" y="3465356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6217879" y="3475343"/>
            <a:ext cx="3744416" cy="627256"/>
            <a:chOff x="6315199" y="2492728"/>
            <a:chExt cx="3744416" cy="511504"/>
          </a:xfrm>
        </p:grpSpPr>
        <p:sp>
          <p:nvSpPr>
            <p:cNvPr id="67" name="圆角矩形 66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619002" y="2574972"/>
              <a:ext cx="2952328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建模工具中图的介绍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9" name="圆角矩形 68"/>
          <p:cNvSpPr/>
          <p:nvPr/>
        </p:nvSpPr>
        <p:spPr>
          <a:xfrm>
            <a:off x="5087094" y="4324345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6217879" y="4334332"/>
            <a:ext cx="3744416" cy="627256"/>
            <a:chOff x="6315199" y="2492728"/>
            <a:chExt cx="3744416" cy="511504"/>
          </a:xfrm>
        </p:grpSpPr>
        <p:sp>
          <p:nvSpPr>
            <p:cNvPr id="71" name="圆角矩形 70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RSA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初步使用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3" name="圆角矩形 72"/>
          <p:cNvSpPr/>
          <p:nvPr/>
        </p:nvSpPr>
        <p:spPr>
          <a:xfrm>
            <a:off x="5079549" y="5158484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6210334" y="5168471"/>
            <a:ext cx="3744416" cy="627256"/>
            <a:chOff x="6315199" y="2492728"/>
            <a:chExt cx="3744416" cy="511504"/>
          </a:xfrm>
        </p:grpSpPr>
        <p:sp>
          <p:nvSpPr>
            <p:cNvPr id="75" name="圆角矩形 74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结尾</a:t>
              </a:r>
              <a:endParaRPr lang="en-US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8 0.04119 L 1.17333E-6 3.72599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50"/>
                            </p:stCondLst>
                            <p:childTnLst>
                              <p:par>
                                <p:cTn id="2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3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8 0.04119 L 2.29978E-6 -2.05971E-7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350"/>
                            </p:stCondLst>
                            <p:childTnLst>
                              <p:par>
                                <p:cTn id="3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8 0.04119 L 1.17333E-6 1.57371E-6 " pathEditMode="relative" rAng="0" ptsTypes="AA">
                                      <p:cBhvr>
                                        <p:cTn id="50" dur="7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850"/>
                            </p:stCondLst>
                            <p:childTnLst>
                              <p:par>
                                <p:cTn id="5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3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8 0.0412 L 1.17333E-6 -9.25712E-7 " pathEditMode="relative" rAng="0" ptsTypes="AA">
                                      <p:cBhvr>
                                        <p:cTn id="63" dur="7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350"/>
                            </p:stCondLst>
                            <p:childTnLst>
                              <p:par>
                                <p:cTn id="6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8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8 0.0412 L 2.29978E-6 -2.00648E-6 " pathEditMode="relative" rAng="0" ptsTypes="AA">
                                      <p:cBhvr>
                                        <p:cTn id="76" dur="7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850"/>
                            </p:stCondLst>
                            <p:childTnLst>
                              <p:par>
                                <p:cTn id="7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36" grpId="0" bldLvl="0" animBg="1"/>
      <p:bldP spid="37" grpId="0"/>
      <p:bldP spid="39" grpId="0" bldLvl="0" animBg="1"/>
      <p:bldP spid="39" grpId="1" bldLvl="0" animBg="1"/>
      <p:bldP spid="39" grpId="2" bldLvl="0" animBg="1"/>
      <p:bldP spid="63" grpId="0" bldLvl="0" animBg="1"/>
      <p:bldP spid="63" grpId="1" bldLvl="0" animBg="1"/>
      <p:bldP spid="63" grpId="2" bldLvl="0" animBg="1"/>
      <p:bldP spid="69" grpId="0" bldLvl="0" animBg="1"/>
      <p:bldP spid="69" grpId="1" bldLvl="0" animBg="1"/>
      <p:bldP spid="69" grpId="2" bldLvl="0" animBg="1"/>
      <p:bldP spid="73" grpId="0" bldLvl="0" animBg="1"/>
      <p:bldP spid="73" grpId="1" bldLvl="0" animBg="1"/>
      <p:bldP spid="73" grpId="2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/>
          <p:nvPr/>
        </p:nvSpPr>
        <p:spPr>
          <a:xfrm>
            <a:off x="3663094" y="4778722"/>
            <a:ext cx="255226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秋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10906" y="3692461"/>
            <a:ext cx="3975100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感谢观看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278037" y="4778722"/>
            <a:ext cx="205694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19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  <a:endParaRPr lang="zh-CN" altLang="en-US" kern="300" spc="2000">
              <a:solidFill>
                <a:schemeClr val="tx1"/>
              </a:solidFill>
              <a:uFillTx/>
              <a:latin typeface="+中文标题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8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1" grpId="0"/>
      <p:bldP spid="42" grpId="0" bldLvl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endParaRPr lang="en-US" alt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350790" y="1845618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1.1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481575" y="1855605"/>
            <a:ext cx="3744416" cy="627256"/>
            <a:chOff x="6315199" y="2492728"/>
            <a:chExt cx="3744416" cy="511504"/>
          </a:xfrm>
        </p:grpSpPr>
        <p:sp>
          <p:nvSpPr>
            <p:cNvPr id="13" name="圆角矩形 12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初识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RSA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2350790" y="2813745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1.2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481575" y="2823732"/>
            <a:ext cx="3744416" cy="627256"/>
            <a:chOff x="6315199" y="2492728"/>
            <a:chExt cx="3744416" cy="511504"/>
          </a:xfrm>
        </p:grpSpPr>
        <p:sp>
          <p:nvSpPr>
            <p:cNvPr id="17" name="圆角矩形 16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RSA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特性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2333001" y="3861842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1.3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463786" y="3871829"/>
            <a:ext cx="3744416" cy="627256"/>
            <a:chOff x="6315199" y="2492728"/>
            <a:chExt cx="3744416" cy="511504"/>
          </a:xfrm>
        </p:grpSpPr>
        <p:sp>
          <p:nvSpPr>
            <p:cNvPr id="21" name="圆角矩形 20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RSA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主界面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35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  <p:bldP spid="11" grpId="2" bldLvl="0" animBg="1"/>
      <p:bldP spid="15" grpId="0" bldLvl="0" animBg="1"/>
      <p:bldP spid="15" grpId="1" bldLvl="0" animBg="1"/>
      <p:bldP spid="15" grpId="2" bldLvl="0" animBg="1"/>
      <p:bldP spid="19" grpId="0" bldLvl="0" animBg="1"/>
      <p:bldP spid="19" grpId="1" bldLvl="0" animBg="1"/>
      <p:bldP spid="19" grpId="2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1.1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2988" y="2074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endParaRPr lang="en-US" alt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702718" y="1413570"/>
            <a:ext cx="8534400" cy="4699398"/>
            <a:chOff x="1670685" y="1475417"/>
            <a:chExt cx="8534400" cy="4699398"/>
          </a:xfrm>
        </p:grpSpPr>
        <p:sp>
          <p:nvSpPr>
            <p:cNvPr id="10" name="AutoShape 2"/>
            <p:cNvSpPr>
              <a:spLocks noChangeArrowheads="1"/>
            </p:cNvSpPr>
            <p:nvPr/>
          </p:nvSpPr>
          <p:spPr bwMode="gray">
            <a:xfrm>
              <a:off x="1670685" y="1475417"/>
              <a:ext cx="8534400" cy="463741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</a:ln>
            <a:effectLst>
              <a:glow rad="63500">
                <a:schemeClr val="accent5">
                  <a:lumMod val="50000"/>
                  <a:alpha val="40000"/>
                </a:schemeClr>
              </a:glow>
              <a:reflection blurRad="6350" stA="50000" endA="300" endPos="550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en-US" altLang="zh-CN" sz="2400">
                <a:solidFill>
                  <a:schemeClr val="accent3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845445" y="1773610"/>
              <a:ext cx="8221662" cy="44012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/>
                <a:t>        Rational </a:t>
              </a:r>
              <a:r>
                <a:rPr lang="en-US" altLang="zh-CN" sz="2000" dirty="0"/>
                <a:t>Software Architect</a:t>
              </a:r>
              <a:r>
                <a:rPr lang="zh-CN" altLang="zh-CN" sz="2000" dirty="0"/>
                <a:t>（</a:t>
              </a:r>
              <a:r>
                <a:rPr lang="en-US" altLang="zh-CN" sz="2000" dirty="0"/>
                <a:t>RSA</a:t>
              </a:r>
              <a:r>
                <a:rPr lang="zh-CN" altLang="zh-CN" sz="2000" dirty="0"/>
                <a:t>）是由</a:t>
              </a:r>
              <a:r>
                <a:rPr lang="en-US" altLang="zh-CN" sz="2000" dirty="0"/>
                <a:t>IBM</a:t>
              </a:r>
              <a:r>
                <a:rPr lang="zh-CN" altLang="zh-CN" sz="2000" dirty="0"/>
                <a:t>公司的</a:t>
              </a:r>
              <a:r>
                <a:rPr lang="en-US" altLang="zh-CN" sz="2000" dirty="0"/>
                <a:t>Rational </a:t>
              </a:r>
              <a:r>
                <a:rPr lang="en-US" altLang="zh-CN" sz="2000" dirty="0" smtClean="0"/>
                <a:t>Software</a:t>
              </a:r>
              <a:endParaRPr lang="en-US" altLang="zh-CN" sz="2000" dirty="0" smtClean="0"/>
            </a:p>
            <a:p>
              <a:r>
                <a:rPr lang="zh-CN" altLang="zh-CN" sz="2000" dirty="0" smtClean="0"/>
                <a:t>部门</a:t>
              </a:r>
              <a:r>
                <a:rPr lang="zh-CN" altLang="zh-CN" sz="2000" dirty="0"/>
                <a:t>开发的产品。</a:t>
              </a:r>
              <a:r>
                <a:rPr lang="en-US" altLang="zh-CN" sz="2000" dirty="0"/>
                <a:t>RSA</a:t>
              </a:r>
              <a:r>
                <a:rPr lang="zh-CN" altLang="zh-CN" sz="2000" dirty="0"/>
                <a:t>是一个基于</a:t>
              </a:r>
              <a:r>
                <a:rPr lang="en-US" altLang="zh-CN" sz="2000" dirty="0"/>
                <a:t>UML 2.1</a:t>
              </a:r>
              <a:r>
                <a:rPr lang="zh-CN" altLang="zh-CN" sz="2000" dirty="0"/>
                <a:t>的可视化建模和架构设计工具。</a:t>
              </a:r>
              <a:r>
                <a:rPr lang="en-US" altLang="zh-CN" sz="2000" dirty="0"/>
                <a:t>RSA</a:t>
              </a:r>
              <a:r>
                <a:rPr lang="zh-CN" altLang="zh-CN" sz="2000" dirty="0"/>
                <a:t>构建在</a:t>
              </a:r>
              <a:r>
                <a:rPr lang="en-US" altLang="zh-CN" sz="2000" dirty="0"/>
                <a:t>Eclipse</a:t>
              </a:r>
              <a:r>
                <a:rPr lang="zh-CN" altLang="zh-CN" sz="2000" dirty="0"/>
                <a:t>开源框架之上，它具备了可视化建模和模型驱动开发（</a:t>
              </a:r>
              <a:r>
                <a:rPr lang="en-US" altLang="zh-CN" sz="2000" dirty="0"/>
                <a:t>Model-Driven Development</a:t>
              </a:r>
              <a:r>
                <a:rPr lang="zh-CN" altLang="zh-CN" sz="2000" dirty="0"/>
                <a:t>）的能力。无论是普通的分布式应用还是</a:t>
              </a:r>
              <a:r>
                <a:rPr lang="en-US" altLang="zh-CN" sz="2000" dirty="0"/>
                <a:t>Web Services</a:t>
              </a:r>
              <a:r>
                <a:rPr lang="zh-CN" altLang="zh-CN" sz="2000" dirty="0"/>
                <a:t>，这个工具都是适用的。</a:t>
              </a:r>
              <a:endParaRPr lang="zh-CN" altLang="zh-CN" sz="2000" dirty="0"/>
            </a:p>
            <a:p>
              <a:r>
                <a:rPr lang="en-US" altLang="zh-CN" sz="2000" dirty="0" smtClean="0"/>
                <a:t>        IBM </a:t>
              </a:r>
              <a:r>
                <a:rPr lang="en-US" altLang="zh-CN" sz="2000" dirty="0"/>
                <a:t>Rational Software</a:t>
              </a:r>
              <a:r>
                <a:rPr lang="zh-CN" altLang="zh-CN" sz="2000" dirty="0"/>
                <a:t>有很悠久的历史，它最初起源于九十年代初</a:t>
              </a:r>
              <a:r>
                <a:rPr lang="en-US" altLang="zh-CN" sz="2000" dirty="0"/>
                <a:t>UML</a:t>
              </a:r>
              <a:r>
                <a:rPr lang="zh-CN" altLang="zh-CN" sz="2000" dirty="0"/>
                <a:t>的提出。</a:t>
              </a:r>
              <a:r>
                <a:rPr lang="en-US" altLang="zh-CN" sz="2000" dirty="0"/>
                <a:t>Rational Software</a:t>
              </a:r>
              <a:r>
                <a:rPr lang="zh-CN" altLang="zh-CN" sz="2000" dirty="0"/>
                <a:t>的第一个可视化建模工具是</a:t>
              </a:r>
              <a:r>
                <a:rPr lang="en-US" altLang="zh-CN" sz="2000" dirty="0"/>
                <a:t>Rational Rose</a:t>
              </a:r>
              <a:r>
                <a:rPr lang="zh-CN" altLang="zh-CN" sz="2000" dirty="0"/>
                <a:t>。这是一个独立的建模工具，支持多种语言而且可以自动进行模型和代码之间的转换</a:t>
              </a:r>
              <a:r>
                <a:rPr lang="zh-CN" altLang="zh-CN" sz="2000" dirty="0" smtClean="0"/>
                <a:t>。</a:t>
              </a:r>
              <a:endParaRPr lang="en-US" altLang="zh-CN" sz="2000" dirty="0" smtClean="0"/>
            </a:p>
            <a:p>
              <a:r>
                <a:rPr lang="en-US" altLang="zh-CN" sz="2000" dirty="0" smtClean="0"/>
                <a:t>        </a:t>
              </a:r>
              <a:r>
                <a:rPr lang="zh-CN" altLang="zh-CN" sz="2000" dirty="0" smtClean="0"/>
                <a:t>它</a:t>
              </a:r>
              <a:r>
                <a:rPr lang="zh-CN" altLang="zh-CN" sz="2000" dirty="0"/>
                <a:t>包括了如下子工具：</a:t>
              </a:r>
              <a:endParaRPr lang="zh-CN" altLang="zh-CN" sz="2000" dirty="0"/>
            </a:p>
            <a:p>
              <a:r>
                <a:rPr lang="zh-CN" altLang="zh-CN" sz="2000" dirty="0"/>
                <a:t>（</a:t>
              </a:r>
              <a:r>
                <a:rPr lang="en-US" altLang="zh-CN" sz="2000" dirty="0"/>
                <a:t>1</a:t>
              </a:r>
              <a:r>
                <a:rPr lang="zh-CN" altLang="zh-CN" sz="2000" dirty="0"/>
                <a:t>）</a:t>
              </a:r>
              <a:r>
                <a:rPr lang="en-US" altLang="zh-CN" sz="2000" dirty="0"/>
                <a:t>Rational Software Architect</a:t>
              </a:r>
              <a:endParaRPr lang="zh-CN" altLang="zh-CN" sz="2000" dirty="0"/>
            </a:p>
            <a:p>
              <a:r>
                <a:rPr lang="zh-CN" altLang="zh-CN" sz="2000" dirty="0"/>
                <a:t>（</a:t>
              </a:r>
              <a:r>
                <a:rPr lang="en-US" altLang="zh-CN" sz="2000" dirty="0"/>
                <a:t>2</a:t>
              </a:r>
              <a:r>
                <a:rPr lang="zh-CN" altLang="zh-CN" sz="2000" dirty="0"/>
                <a:t>）</a:t>
              </a:r>
              <a:r>
                <a:rPr lang="en-US" altLang="zh-CN" sz="2000" dirty="0"/>
                <a:t>Rational Systems Developer</a:t>
              </a:r>
              <a:endParaRPr lang="zh-CN" altLang="zh-CN" sz="2000" dirty="0"/>
            </a:p>
            <a:p>
              <a:r>
                <a:rPr lang="zh-CN" altLang="zh-CN" sz="2000" dirty="0"/>
                <a:t>（</a:t>
              </a:r>
              <a:r>
                <a:rPr lang="en-US" altLang="zh-CN" sz="2000" dirty="0"/>
                <a:t>3</a:t>
              </a:r>
              <a:r>
                <a:rPr lang="zh-CN" altLang="zh-CN" sz="2000" dirty="0"/>
                <a:t>）</a:t>
              </a:r>
              <a:r>
                <a:rPr lang="en-US" altLang="zh-CN" sz="2000" dirty="0"/>
                <a:t>Rational Application Developer</a:t>
              </a:r>
              <a:endParaRPr lang="zh-CN" altLang="zh-CN" sz="2000" dirty="0"/>
            </a:p>
            <a:p>
              <a:endParaRPr lang="zh-CN" altLang="zh-CN" sz="2000" dirty="0"/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1.2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774" y="2074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zh-CN" altLang="en-US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774726" y="1125538"/>
            <a:ext cx="8534400" cy="5252967"/>
            <a:chOff x="381000" y="1298575"/>
            <a:chExt cx="8534400" cy="5252967"/>
          </a:xfrm>
        </p:grpSpPr>
        <p:sp>
          <p:nvSpPr>
            <p:cNvPr id="10" name="AutoShape 2"/>
            <p:cNvSpPr>
              <a:spLocks noChangeArrowheads="1"/>
            </p:cNvSpPr>
            <p:nvPr/>
          </p:nvSpPr>
          <p:spPr bwMode="gray">
            <a:xfrm>
              <a:off x="381000" y="1298575"/>
              <a:ext cx="8534400" cy="525296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</a:ln>
            <a:effectLst>
              <a:glow rad="63500">
                <a:schemeClr val="accent5">
                  <a:lumMod val="50000"/>
                  <a:alpha val="40000"/>
                </a:schemeClr>
              </a:glow>
              <a:reflection blurRad="6350" stA="50000" endA="300" endPos="550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en-US" altLang="zh-CN" sz="2400">
                <a:solidFill>
                  <a:schemeClr val="accent3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7369" y="1730623"/>
              <a:ext cx="8221662" cy="41549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FF0000"/>
                  </a:solidFill>
                </a:rPr>
                <a:t>1. </a:t>
              </a:r>
              <a:r>
                <a:rPr lang="zh-CN" altLang="en-US" sz="2000" b="1" dirty="0" smtClean="0">
                  <a:solidFill>
                    <a:srgbClr val="FF0000"/>
                  </a:solidFill>
                </a:rPr>
                <a:t>基于</a:t>
              </a:r>
              <a:r>
                <a:rPr lang="en-US" altLang="zh-CN" sz="2000" b="1" i="1" dirty="0">
                  <a:solidFill>
                    <a:srgbClr val="FF0000"/>
                  </a:solidFill>
                </a:rPr>
                <a:t>Eclipse</a:t>
              </a:r>
              <a:r>
                <a:rPr lang="zh-CN" altLang="en-US" sz="2000" b="1" dirty="0">
                  <a:solidFill>
                    <a:srgbClr val="FF0000"/>
                  </a:solidFill>
                </a:rPr>
                <a:t>平台</a:t>
              </a:r>
              <a:r>
                <a:rPr lang="zh-CN" altLang="en-US" dirty="0"/>
                <a:t> </a:t>
              </a:r>
              <a:endParaRPr lang="en-US" altLang="zh-CN" dirty="0" smtClean="0"/>
            </a:p>
            <a:p>
              <a:r>
                <a:rPr lang="zh-CN" altLang="en-US" sz="1800" dirty="0" smtClean="0"/>
                <a:t>由于</a:t>
              </a:r>
              <a:r>
                <a:rPr lang="en-US" altLang="zh-CN" sz="1800" i="1" dirty="0"/>
                <a:t>Eclipse</a:t>
              </a:r>
              <a:r>
                <a:rPr lang="zh-CN" altLang="en-US" sz="1800" dirty="0"/>
                <a:t>平台的开放性，她所实现的</a:t>
              </a:r>
              <a:r>
                <a:rPr lang="en-US" altLang="zh-CN" sz="1800" i="1" dirty="0"/>
                <a:t>plug-in</a:t>
              </a:r>
              <a:r>
                <a:rPr lang="zh-CN" altLang="en-US" sz="1800" dirty="0"/>
                <a:t>的</a:t>
              </a:r>
              <a:r>
                <a:rPr lang="en-US" altLang="zh-CN" sz="1800" i="1" dirty="0"/>
                <a:t>extension/extension point</a:t>
              </a:r>
              <a:r>
                <a:rPr lang="zh-CN" altLang="en-US" sz="1800" dirty="0"/>
                <a:t>机制，为对各个公司和厂商实现自己特定平台支持提供了强大</a:t>
              </a:r>
              <a:r>
                <a:rPr lang="en-US" altLang="zh-CN" sz="1800" i="1" dirty="0"/>
                <a:t>IDE</a:t>
              </a:r>
              <a:r>
                <a:rPr lang="zh-CN" altLang="en-US" sz="1800" dirty="0"/>
                <a:t>平台，况且现在</a:t>
              </a:r>
              <a:r>
                <a:rPr lang="en-US" altLang="zh-CN" sz="1800" i="1" dirty="0"/>
                <a:t>Eclipse</a:t>
              </a:r>
              <a:r>
                <a:rPr lang="zh-CN" altLang="en-US" sz="1800" dirty="0"/>
                <a:t>社区已经有了众多的</a:t>
              </a:r>
              <a:r>
                <a:rPr lang="en-US" altLang="zh-CN" sz="1800" i="1" dirty="0"/>
                <a:t>contributors</a:t>
              </a:r>
              <a:r>
                <a:rPr lang="zh-CN" altLang="en-US" sz="1800" dirty="0" smtClean="0"/>
                <a:t>。</a:t>
              </a:r>
              <a:endParaRPr lang="en-US" altLang="zh-CN" sz="1800" dirty="0" smtClean="0"/>
            </a:p>
            <a:p>
              <a:r>
                <a:rPr lang="en-US" altLang="zh-CN" sz="2000" b="1" i="1" dirty="0" smtClean="0">
                  <a:solidFill>
                    <a:srgbClr val="FF0000"/>
                  </a:solidFill>
                </a:rPr>
                <a:t>2. Java</a:t>
              </a:r>
              <a:r>
                <a:rPr lang="zh-CN" altLang="en-US" sz="2000" b="1" dirty="0">
                  <a:solidFill>
                    <a:srgbClr val="FF0000"/>
                  </a:solidFill>
                </a:rPr>
                <a:t>的全面支持</a:t>
              </a:r>
              <a:r>
                <a:rPr lang="zh-CN" altLang="en-US" sz="2000" i="1" dirty="0"/>
                <a:t> </a:t>
              </a:r>
              <a:endParaRPr lang="en-US" altLang="zh-CN" sz="2000" i="1" dirty="0" smtClean="0"/>
            </a:p>
            <a:p>
              <a:r>
                <a:rPr lang="en-US" altLang="zh-CN" sz="1800" i="1" dirty="0" smtClean="0"/>
                <a:t>RSA</a:t>
              </a:r>
              <a:r>
                <a:rPr lang="zh-CN" altLang="en-US" sz="1800" dirty="0"/>
                <a:t>支持直接从</a:t>
              </a:r>
              <a:r>
                <a:rPr lang="en-US" altLang="zh-CN" sz="1800" i="1" dirty="0"/>
                <a:t>Java</a:t>
              </a:r>
              <a:r>
                <a:rPr lang="zh-CN" altLang="en-US" sz="1800" dirty="0"/>
                <a:t>代码生成模型，</a:t>
              </a:r>
              <a:r>
                <a:rPr lang="en-US" altLang="zh-CN" sz="1800" i="1" dirty="0"/>
                <a:t>code</a:t>
              </a:r>
              <a:r>
                <a:rPr lang="zh-CN" altLang="en-US" sz="1800" dirty="0"/>
                <a:t>和</a:t>
              </a:r>
              <a:r>
                <a:rPr lang="en-US" altLang="zh-CN" sz="1800" i="1" dirty="0"/>
                <a:t>model</a:t>
              </a:r>
              <a:r>
                <a:rPr lang="zh-CN" altLang="en-US" sz="1800" dirty="0"/>
                <a:t>实时同步以及从代码里提取模式等信息。并且已经预置了对</a:t>
              </a:r>
              <a:r>
                <a:rPr lang="en-US" altLang="zh-CN" sz="1800" i="1" dirty="0"/>
                <a:t>GOF Patterns, J2EE Patterns</a:t>
              </a:r>
              <a:r>
                <a:rPr lang="zh-CN" altLang="en-US" sz="1800" dirty="0"/>
                <a:t>等等的全面支持</a:t>
              </a:r>
              <a:r>
                <a:rPr lang="zh-CN" altLang="en-US" sz="1800" dirty="0" smtClean="0"/>
                <a:t>。</a:t>
              </a:r>
              <a:endParaRPr lang="en-US" altLang="zh-CN" sz="1800" dirty="0" smtClean="0"/>
            </a:p>
            <a:p>
              <a:r>
                <a:rPr lang="en-US" altLang="zh-CN" sz="2000" b="1" i="1" dirty="0" smtClean="0">
                  <a:solidFill>
                    <a:srgbClr val="FF0000"/>
                  </a:solidFill>
                </a:rPr>
                <a:t>3. </a:t>
              </a:r>
              <a:r>
                <a:rPr lang="zh-CN" altLang="en-US" sz="2000" b="1" dirty="0" smtClean="0">
                  <a:solidFill>
                    <a:srgbClr val="FF0000"/>
                  </a:solidFill>
                </a:rPr>
                <a:t>迁移</a:t>
              </a:r>
              <a:r>
                <a:rPr lang="en-US" altLang="zh-CN" sz="2000" b="1" i="1" dirty="0">
                  <a:solidFill>
                    <a:srgbClr val="FF0000"/>
                  </a:solidFill>
                </a:rPr>
                <a:t>Rose &amp; XDE</a:t>
              </a:r>
              <a:r>
                <a:rPr lang="en-US" altLang="zh-CN" sz="2000" b="1" i="1" dirty="0"/>
                <a:t> </a:t>
              </a:r>
              <a:endParaRPr lang="en-US" altLang="zh-CN" sz="2000" b="1" i="1" dirty="0" smtClean="0"/>
            </a:p>
            <a:p>
              <a:r>
                <a:rPr lang="zh-CN" altLang="en-US" sz="1800" dirty="0" smtClean="0"/>
                <a:t>对</a:t>
              </a:r>
              <a:r>
                <a:rPr lang="zh-CN" altLang="en-US" sz="1800" dirty="0"/>
                <a:t>迁移</a:t>
              </a:r>
              <a:r>
                <a:rPr lang="en-US" altLang="zh-CN" sz="1800" i="1" dirty="0"/>
                <a:t>Rational Rose</a:t>
              </a:r>
              <a:r>
                <a:rPr lang="zh-CN" altLang="en-US" sz="1800" dirty="0"/>
                <a:t>和</a:t>
              </a:r>
              <a:r>
                <a:rPr lang="en-US" altLang="zh-CN" sz="1800" i="1" dirty="0"/>
                <a:t>XDE</a:t>
              </a:r>
              <a:r>
                <a:rPr lang="zh-CN" altLang="en-US" sz="1800" dirty="0"/>
                <a:t>的支持，使得对以往用他们做的模型都可以迁移到</a:t>
              </a:r>
              <a:r>
                <a:rPr lang="en-US" altLang="zh-CN" sz="1800" i="1" dirty="0"/>
                <a:t>RSA</a:t>
              </a:r>
              <a:r>
                <a:rPr lang="zh-CN" altLang="en-US" sz="1800" dirty="0" smtClean="0"/>
                <a:t>。</a:t>
              </a:r>
              <a:endParaRPr lang="en-US" altLang="zh-CN" sz="1800" dirty="0" smtClean="0"/>
            </a:p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4. </a:t>
              </a:r>
              <a:r>
                <a:rPr lang="zh-CN" altLang="en-US" sz="2000" b="1" dirty="0" smtClean="0">
                  <a:solidFill>
                    <a:srgbClr val="FF0000"/>
                  </a:solidFill>
                </a:rPr>
                <a:t>配置管理</a:t>
              </a:r>
              <a:r>
                <a:rPr lang="zh-CN" altLang="en-US" sz="2000" b="1" dirty="0">
                  <a:solidFill>
                    <a:srgbClr val="FF0000"/>
                  </a:solidFill>
                </a:rPr>
                <a:t> </a:t>
              </a:r>
              <a:endParaRPr lang="en-US" altLang="zh-CN" sz="2000" b="1" dirty="0" smtClean="0">
                <a:solidFill>
                  <a:srgbClr val="FF0000"/>
                </a:solidFill>
              </a:endParaRPr>
            </a:p>
            <a:p>
              <a:r>
                <a:rPr lang="en-US" altLang="zh-CN" sz="1800" i="1" dirty="0" smtClean="0"/>
                <a:t>RSA</a:t>
              </a:r>
              <a:r>
                <a:rPr lang="zh-CN" altLang="en-US" sz="1800" dirty="0"/>
                <a:t>集成了</a:t>
              </a:r>
              <a:r>
                <a:rPr lang="en-US" altLang="zh-CN" sz="1800" i="1" dirty="0" err="1"/>
                <a:t>ClearCase</a:t>
              </a:r>
              <a:r>
                <a:rPr lang="zh-CN" altLang="en-US" sz="1800" dirty="0"/>
                <a:t>来实现配置管理</a:t>
              </a:r>
              <a:r>
                <a:rPr lang="zh-CN" altLang="en-US" sz="1800" dirty="0" smtClean="0"/>
                <a:t>。</a:t>
              </a:r>
              <a:endParaRPr lang="en-US" altLang="zh-CN" sz="1800" dirty="0" smtClean="0"/>
            </a:p>
            <a:p>
              <a:r>
                <a:rPr lang="en-US" altLang="zh-CN" sz="2000" b="1" i="1" dirty="0" smtClean="0">
                  <a:solidFill>
                    <a:srgbClr val="FF0000"/>
                  </a:solidFill>
                </a:rPr>
                <a:t>5. RUP</a:t>
              </a:r>
              <a:r>
                <a:rPr lang="zh-CN" altLang="en-US" sz="2000" b="1" dirty="0">
                  <a:solidFill>
                    <a:srgbClr val="FF0000"/>
                  </a:solidFill>
                </a:rPr>
                <a:t>集成</a:t>
              </a:r>
              <a:r>
                <a:rPr lang="zh-CN" altLang="en-US" b="1" dirty="0">
                  <a:solidFill>
                    <a:srgbClr val="FF0000"/>
                  </a:solidFill>
                </a:rPr>
                <a:t> 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r>
                <a:rPr lang="en-US" altLang="zh-CN" sz="1800" i="1" dirty="0" smtClean="0"/>
                <a:t>Rational </a:t>
              </a:r>
              <a:r>
                <a:rPr lang="en-US" altLang="zh-CN" sz="1800" i="1" dirty="0"/>
                <a:t>Unified Process</a:t>
              </a:r>
              <a:r>
                <a:rPr lang="zh-CN" altLang="en-US" sz="1800" dirty="0"/>
                <a:t>实现的是对开发流程的指导，</a:t>
              </a:r>
              <a:r>
                <a:rPr lang="en-US" altLang="zh-CN" sz="1800" i="1" dirty="0"/>
                <a:t>RSA</a:t>
              </a:r>
              <a:r>
                <a:rPr lang="zh-CN" altLang="en-US" sz="1800" dirty="0"/>
                <a:t>集成了</a:t>
              </a:r>
              <a:r>
                <a:rPr lang="en-US" altLang="zh-CN" sz="1800" i="1" dirty="0"/>
                <a:t>RUP</a:t>
              </a:r>
              <a:r>
                <a:rPr lang="zh-CN" altLang="en-US" sz="1800" dirty="0"/>
                <a:t>，并且建模过程中可随时调出</a:t>
              </a:r>
              <a:r>
                <a:rPr lang="en-US" altLang="zh-CN" sz="1800" i="1" dirty="0"/>
                <a:t>RUP</a:t>
              </a:r>
              <a:r>
                <a:rPr lang="zh-CN" altLang="en-US" sz="1800" dirty="0"/>
                <a:t>相应的指导。</a:t>
              </a:r>
              <a:endParaRPr lang="zh-CN" altLang="zh-CN" sz="1800" dirty="0"/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1.2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36548" y="206849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endParaRPr lang="en-US" alt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74726" y="1053530"/>
            <a:ext cx="8534400" cy="5252967"/>
            <a:chOff x="381000" y="1298575"/>
            <a:chExt cx="8534400" cy="5252967"/>
          </a:xfrm>
        </p:grpSpPr>
        <p:sp>
          <p:nvSpPr>
            <p:cNvPr id="10" name="AutoShape 2"/>
            <p:cNvSpPr>
              <a:spLocks noChangeArrowheads="1"/>
            </p:cNvSpPr>
            <p:nvPr/>
          </p:nvSpPr>
          <p:spPr bwMode="gray">
            <a:xfrm>
              <a:off x="381000" y="1298575"/>
              <a:ext cx="8534400" cy="525296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</a:ln>
            <a:effectLst>
              <a:glow rad="63500">
                <a:schemeClr val="accent5">
                  <a:lumMod val="50000"/>
                  <a:alpha val="40000"/>
                </a:schemeClr>
              </a:glow>
              <a:reflection blurRad="6350" stA="50000" endA="300" endPos="550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en-US" altLang="zh-CN" sz="2400">
                <a:solidFill>
                  <a:schemeClr val="accent3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41338" y="1534784"/>
              <a:ext cx="8221662" cy="50167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b="1" i="1" dirty="0">
                  <a:solidFill>
                    <a:srgbClr val="FF0000"/>
                  </a:solidFill>
                </a:rPr>
                <a:t>.  </a:t>
              </a:r>
              <a:r>
                <a:rPr lang="zh-CN" altLang="zh-CN" sz="2000" b="1" i="1" dirty="0">
                  <a:solidFill>
                    <a:srgbClr val="FF0000"/>
                  </a:solidFill>
                </a:rPr>
                <a:t>采用</a:t>
              </a:r>
              <a:r>
                <a:rPr lang="en-US" altLang="zh-CN" sz="2000" b="1" i="1" dirty="0">
                  <a:solidFill>
                    <a:srgbClr val="FF0000"/>
                  </a:solidFill>
                </a:rPr>
                <a:t>UML 2.1</a:t>
              </a:r>
              <a:r>
                <a:rPr lang="zh-CN" altLang="zh-CN" sz="2000" b="1" i="1" dirty="0">
                  <a:solidFill>
                    <a:srgbClr val="FF0000"/>
                  </a:solidFill>
                </a:rPr>
                <a:t>规范</a:t>
              </a:r>
              <a:endParaRPr lang="zh-CN" altLang="zh-CN" sz="2000" b="1" i="1" dirty="0">
                <a:solidFill>
                  <a:srgbClr val="FF0000"/>
                </a:solidFill>
              </a:endParaRPr>
            </a:p>
            <a:p>
              <a:r>
                <a:rPr lang="en-US" altLang="zh-CN" sz="2000" dirty="0" smtClean="0"/>
                <a:t>        </a:t>
              </a:r>
              <a:r>
                <a:rPr lang="zh-CN" altLang="zh-CN" sz="2000" dirty="0" smtClean="0"/>
                <a:t>在</a:t>
              </a:r>
              <a:r>
                <a:rPr lang="en-US" altLang="zh-CN" sz="2000" dirty="0"/>
                <a:t>Rational Software Architect中，将UML规范更新为最新的2.1版本。</a:t>
              </a:r>
              <a:r>
                <a:rPr lang="zh-CN" altLang="zh-CN" sz="2000" dirty="0"/>
                <a:t>在这一规范的更新中包括全新的对象图以及许多其他图的改进（组件、部署、时序、活动和结构图）</a:t>
              </a:r>
              <a:r>
                <a:rPr lang="zh-CN" altLang="zh-CN" sz="2000" dirty="0" smtClean="0"/>
                <a:t>。对象</a:t>
              </a:r>
              <a:r>
                <a:rPr lang="zh-CN" altLang="zh-CN" sz="2000" dirty="0"/>
                <a:t>图允许我们为类图中的类实例</a:t>
              </a:r>
              <a:r>
                <a:rPr lang="zh-CN" altLang="zh-CN" sz="2000" dirty="0" smtClean="0"/>
                <a:t>（建模</a:t>
              </a:r>
              <a:r>
                <a:rPr lang="zh-CN" altLang="zh-CN" sz="2000" dirty="0"/>
                <a:t>，用来描述系统活动；组件图通过被命名的分组和更新的界面</a:t>
              </a:r>
              <a:r>
                <a:rPr lang="zh-CN" altLang="zh-CN" sz="2000" dirty="0" smtClean="0"/>
                <a:t>，从而</a:t>
              </a:r>
              <a:r>
                <a:rPr lang="zh-CN" altLang="zh-CN" sz="2000" dirty="0"/>
                <a:t>能够理解并应用原型；对于部署图而言，改进了实例建模，并包含了原型可访问性的更新；在时序图中改进了失败生命线的交互操作；结构图改进了端口、部件的符号。</a:t>
              </a:r>
              <a:endParaRPr lang="zh-CN" altLang="zh-CN" sz="2000" dirty="0"/>
            </a:p>
            <a:p>
              <a:r>
                <a:rPr lang="en-US" altLang="zh-CN" sz="2000" b="1" i="1" dirty="0">
                  <a:solidFill>
                    <a:srgbClr val="FF0000"/>
                  </a:solidFill>
                </a:rPr>
                <a:t>2.  </a:t>
              </a:r>
              <a:r>
                <a:rPr lang="zh-CN" altLang="zh-CN" sz="2000" b="1" i="1" dirty="0">
                  <a:solidFill>
                    <a:srgbClr val="FF0000"/>
                  </a:solidFill>
                </a:rPr>
                <a:t>搜索功能的改进</a:t>
              </a:r>
              <a:endParaRPr lang="zh-CN" altLang="zh-CN" sz="2000" b="1" i="1" dirty="0">
                <a:solidFill>
                  <a:srgbClr val="FF0000"/>
                </a:solidFill>
              </a:endParaRPr>
            </a:p>
            <a:p>
              <a:r>
                <a:rPr lang="en-US" altLang="zh-CN" sz="2000" dirty="0" smtClean="0"/>
                <a:t>        </a:t>
              </a:r>
              <a:r>
                <a:rPr lang="zh-CN" altLang="zh-CN" sz="2000" dirty="0" smtClean="0"/>
                <a:t>支持</a:t>
              </a:r>
              <a:r>
                <a:rPr lang="zh-CN" altLang="zh-CN" sz="2000" dirty="0"/>
                <a:t>更多的“</a:t>
              </a:r>
              <a:r>
                <a:rPr lang="en-US" altLang="zh-CN" sz="2000" dirty="0"/>
                <a:t>Relationship Types</a:t>
              </a:r>
              <a:r>
                <a:rPr lang="zh-CN" altLang="zh-CN" sz="2000" dirty="0"/>
                <a:t>”和</a:t>
              </a:r>
              <a:r>
                <a:rPr lang="en-US" altLang="zh-CN" sz="2000" dirty="0" err="1"/>
                <a:t>更多的</a:t>
              </a:r>
              <a:r>
                <a:rPr lang="en-US" altLang="zh-CN" sz="2000" dirty="0"/>
                <a:t> </a:t>
              </a:r>
              <a:r>
                <a:rPr lang="zh-CN" altLang="zh-CN" sz="2000" dirty="0"/>
                <a:t>“</a:t>
              </a:r>
              <a:r>
                <a:rPr lang="en-US" altLang="zh-CN" sz="2000" dirty="0"/>
                <a:t>Show related elements</a:t>
              </a:r>
              <a:r>
                <a:rPr lang="zh-CN" altLang="zh-CN" sz="2000" dirty="0"/>
                <a:t>”</a:t>
              </a:r>
              <a:r>
                <a:rPr lang="en-US" altLang="zh-CN" sz="2000" dirty="0" err="1"/>
                <a:t>查询</a:t>
              </a:r>
              <a:r>
                <a:rPr lang="zh-CN" altLang="zh-CN" sz="2000" dirty="0"/>
                <a:t>。</a:t>
              </a:r>
              <a:endParaRPr lang="zh-CN" altLang="zh-CN" sz="2000" dirty="0"/>
            </a:p>
            <a:p>
              <a:r>
                <a:rPr lang="en-US" altLang="zh-CN" sz="2000" b="1" i="1" dirty="0">
                  <a:solidFill>
                    <a:srgbClr val="FF0000"/>
                  </a:solidFill>
                </a:rPr>
                <a:t>3.  </a:t>
              </a:r>
              <a:r>
                <a:rPr lang="zh-CN" altLang="zh-CN" sz="2000" b="1" i="1" dirty="0">
                  <a:solidFill>
                    <a:srgbClr val="FF0000"/>
                  </a:solidFill>
                </a:rPr>
                <a:t>模型可用性的改进</a:t>
              </a:r>
              <a:endParaRPr lang="zh-CN" altLang="zh-CN" sz="2000" b="1" i="1" dirty="0">
                <a:solidFill>
                  <a:srgbClr val="FF0000"/>
                </a:solidFill>
              </a:endParaRPr>
            </a:p>
            <a:p>
              <a:r>
                <a:rPr lang="en-US" altLang="zh-CN" sz="2000" dirty="0" smtClean="0"/>
                <a:t>        </a:t>
              </a:r>
              <a:r>
                <a:rPr lang="zh-CN" altLang="zh-CN" sz="2000" dirty="0" smtClean="0"/>
                <a:t>这些</a:t>
              </a:r>
              <a:r>
                <a:rPr lang="zh-CN" altLang="zh-CN" sz="2000" dirty="0"/>
                <a:t>改进包括：改进的关联锚点支持，“</a:t>
              </a:r>
              <a:r>
                <a:rPr lang="en-US" altLang="zh-CN" sz="2000" dirty="0"/>
                <a:t>Change </a:t>
              </a:r>
              <a:r>
                <a:rPr lang="en-US" altLang="zh-CN" sz="2000" dirty="0" err="1"/>
                <a:t>Metatype</a:t>
              </a:r>
              <a:r>
                <a:rPr lang="zh-CN" altLang="zh-CN" sz="2000" dirty="0"/>
                <a:t>” 重构活动，放缩工具，动画缩放，动画布局，画图时的</a:t>
              </a:r>
              <a:r>
                <a:rPr lang="en-US" altLang="zh-CN" sz="2000" dirty="0"/>
                <a:t>"Duplicate element" </a:t>
              </a:r>
              <a:r>
                <a:rPr lang="zh-CN" altLang="zh-CN" sz="2000" dirty="0"/>
                <a:t>活动，针对注释和几何图形的连接器助手等。</a:t>
              </a:r>
              <a:endParaRPr lang="zh-CN" altLang="zh-CN" sz="2000" dirty="0"/>
            </a:p>
            <a:p>
              <a:endParaRPr lang="zh-CN" altLang="zh-CN" sz="2000" dirty="0"/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1.3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774" y="2074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主界面</a:t>
            </a:r>
            <a:endParaRPr lang="zh-CN" altLang="en-US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30" y="1053530"/>
            <a:ext cx="10134278" cy="54106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30" y="1072768"/>
            <a:ext cx="10127060" cy="5391384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和其他建模工具的比较</a:t>
            </a:r>
            <a:endParaRPr lang="en-US" alt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350790" y="2277666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2.1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481575" y="2287653"/>
            <a:ext cx="3744416" cy="627256"/>
            <a:chOff x="6315199" y="2492728"/>
            <a:chExt cx="3744416" cy="511504"/>
          </a:xfrm>
        </p:grpSpPr>
        <p:sp>
          <p:nvSpPr>
            <p:cNvPr id="13" name="圆角矩形 12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现有建模工具概况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2350790" y="3245793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2.2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481575" y="3255780"/>
            <a:ext cx="3744416" cy="627256"/>
            <a:chOff x="6315199" y="2492728"/>
            <a:chExt cx="3744416" cy="511504"/>
          </a:xfrm>
        </p:grpSpPr>
        <p:sp>
          <p:nvSpPr>
            <p:cNvPr id="17" name="圆角矩形 16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RSA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的优点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19 L -4.27139E-7 -3.49456E-7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 L -4.27139E-7 -1.37468E-6 " pathEditMode="relative" rAng="0" ptsTypes="AA">
                                      <p:cBhvr>
                                        <p:cTn id="2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  <p:bldP spid="11" grpId="2" bldLvl="0" animBg="1"/>
      <p:bldP spid="15" grpId="0" bldLvl="0" animBg="1"/>
      <p:bldP spid="15" grpId="1" bldLvl="0" animBg="1"/>
      <p:bldP spid="15" grpId="2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2.1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774" y="2074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现有建模工具概况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774726" y="1053530"/>
            <a:ext cx="8534400" cy="5252967"/>
            <a:chOff x="381000" y="1298575"/>
            <a:chExt cx="8534400" cy="5252967"/>
          </a:xfrm>
        </p:grpSpPr>
        <p:sp>
          <p:nvSpPr>
            <p:cNvPr id="11" name="AutoShape 2"/>
            <p:cNvSpPr>
              <a:spLocks noChangeArrowheads="1"/>
            </p:cNvSpPr>
            <p:nvPr/>
          </p:nvSpPr>
          <p:spPr bwMode="gray">
            <a:xfrm>
              <a:off x="381000" y="1298575"/>
              <a:ext cx="8534400" cy="525296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</a:ln>
            <a:effectLst>
              <a:glow rad="63500">
                <a:schemeClr val="accent5">
                  <a:lumMod val="50000"/>
                  <a:alpha val="40000"/>
                </a:schemeClr>
              </a:glow>
              <a:reflection blurRad="6350" stA="50000" endA="300" endPos="550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en-US" altLang="zh-CN" sz="2400">
                <a:solidFill>
                  <a:schemeClr val="accent3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65487" y="1408984"/>
              <a:ext cx="8221662" cy="50321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i="1" dirty="0" smtClean="0"/>
                <a:t>1</a:t>
              </a:r>
              <a:r>
                <a:rPr lang="en-US" altLang="zh-CN" sz="2000" b="1" i="1" dirty="0"/>
                <a:t>. </a:t>
              </a:r>
              <a:r>
                <a:rPr lang="en-US" altLang="zh-CN" dirty="0"/>
                <a:t>Rational Rose</a:t>
              </a:r>
              <a:endParaRPr lang="zh-CN" altLang="zh-CN" sz="2000" b="1" i="1" dirty="0"/>
            </a:p>
            <a:p>
              <a:r>
                <a:rPr lang="en-US" altLang="zh-CN" sz="2000" dirty="0" smtClean="0"/>
                <a:t>        </a:t>
              </a:r>
              <a:r>
                <a:rPr lang="en-US" altLang="zh-CN" sz="1800" dirty="0"/>
                <a:t>ROSE</a:t>
              </a:r>
              <a:r>
                <a:rPr lang="zh-CN" altLang="en-US" sz="1800" dirty="0"/>
                <a:t>主要是在开发过程中的各种语义、模块、对象以及流程，状态等描述比较好，主要体现在能够从各个方面和角度来分析和设计，使软件的开发蓝图更清晰，内部结构更加明朗（但是它的结构仅仅对那些对掌握</a:t>
              </a:r>
              <a:r>
                <a:rPr lang="en-US" altLang="zh-CN" sz="1800" dirty="0"/>
                <a:t>UML</a:t>
              </a:r>
              <a:r>
                <a:rPr lang="zh-CN" altLang="en-US" sz="1800" dirty="0"/>
                <a:t>的开发人员，也就是说对客户了解系统的功能和流程等并不一定很有效），对系统的代码框架生成有很好的支持。但对数据库的开发管理和数据库端的迭代不是很好</a:t>
              </a:r>
              <a:r>
                <a:rPr lang="zh-CN" altLang="en-US" sz="1800" dirty="0" smtClean="0"/>
                <a:t>。</a:t>
              </a:r>
              <a:endParaRPr lang="en-US" altLang="zh-CN" sz="1800" dirty="0" smtClean="0"/>
            </a:p>
            <a:p>
              <a:r>
                <a:rPr lang="en-US" altLang="zh-CN" sz="2000" b="1" i="1" dirty="0" smtClean="0"/>
                <a:t>2</a:t>
              </a:r>
              <a:r>
                <a:rPr lang="en-US" altLang="zh-CN" sz="2000" b="1" i="1" dirty="0"/>
                <a:t>. </a:t>
              </a:r>
              <a:r>
                <a:rPr lang="en-US" altLang="zh-CN" smtClean="0"/>
                <a:t>PowerDesigner</a:t>
              </a:r>
              <a:endParaRPr lang="zh-CN" altLang="zh-CN" sz="2000" b="1" i="1" dirty="0"/>
            </a:p>
            <a:p>
              <a:r>
                <a:rPr lang="en-US" altLang="zh-CN" sz="2000" dirty="0" smtClean="0"/>
                <a:t>        </a:t>
              </a:r>
              <a:r>
                <a:rPr lang="en-US" altLang="zh-CN" sz="1800" dirty="0" err="1"/>
                <a:t>PowerDesigner</a:t>
              </a:r>
              <a:r>
                <a:rPr lang="zh-CN" altLang="en-US" sz="1800" dirty="0"/>
                <a:t>原来是对数据库建模而发展起来的一种数据库建模工具。直到</a:t>
              </a:r>
              <a:r>
                <a:rPr lang="en-US" altLang="zh-CN" sz="1800" dirty="0"/>
                <a:t>7.0</a:t>
              </a:r>
              <a:r>
                <a:rPr lang="zh-CN" altLang="en-US" sz="1800" dirty="0"/>
                <a:t>版才开始对面向对象的开发的支持，后来又引入了对</a:t>
              </a:r>
              <a:r>
                <a:rPr lang="en-US" altLang="zh-CN" sz="1800" dirty="0"/>
                <a:t>UML</a:t>
              </a:r>
              <a:r>
                <a:rPr lang="zh-CN" altLang="en-US" sz="1800" dirty="0"/>
                <a:t>的支持。但是由于</a:t>
              </a:r>
              <a:r>
                <a:rPr lang="en-US" altLang="zh-CN" sz="1800" dirty="0" err="1"/>
                <a:t>PowerDesigner</a:t>
              </a:r>
              <a:r>
                <a:rPr lang="zh-CN" altLang="en-US" sz="1800" dirty="0"/>
                <a:t>侧重不一样，所以它对数据库建模的支持很好，支持了能够看到的</a:t>
              </a:r>
              <a:r>
                <a:rPr lang="en-US" altLang="zh-CN" sz="1800" dirty="0"/>
                <a:t>90%</a:t>
              </a:r>
              <a:r>
                <a:rPr lang="zh-CN" altLang="en-US" sz="1800" dirty="0"/>
                <a:t>左右的数据库，对</a:t>
              </a:r>
              <a:r>
                <a:rPr lang="en-US" altLang="zh-CN" sz="1800" dirty="0"/>
                <a:t>UML</a:t>
              </a:r>
              <a:r>
                <a:rPr lang="zh-CN" altLang="en-US" sz="1800" dirty="0"/>
                <a:t>的建模使用到的各种图的支持比较滞后。</a:t>
              </a:r>
              <a:endParaRPr lang="zh-CN" altLang="zh-CN" sz="1800" dirty="0"/>
            </a:p>
            <a:p>
              <a:r>
                <a:rPr lang="en-US" altLang="zh-CN" sz="2000" b="1" i="1" dirty="0"/>
                <a:t>3. </a:t>
              </a:r>
              <a:r>
                <a:rPr lang="en-US" altLang="zh-CN" dirty="0" smtClean="0"/>
                <a:t>Visio</a:t>
              </a:r>
              <a:endParaRPr lang="en-US" altLang="zh-CN" dirty="0" smtClean="0"/>
            </a:p>
            <a:p>
              <a:r>
                <a:rPr lang="en-US" altLang="zh-CN" sz="2000" dirty="0" smtClean="0"/>
                <a:t>        </a:t>
              </a:r>
              <a:r>
                <a:rPr lang="en-US" altLang="zh-CN" sz="1800" dirty="0"/>
                <a:t>Visio</a:t>
              </a:r>
              <a:r>
                <a:rPr lang="zh-CN" altLang="en-US" sz="1800" dirty="0"/>
                <a:t>原来仅仅是一种画图工具，能够用来描述各种图形（从电路图到房屋结构图），也是到</a:t>
              </a:r>
              <a:r>
                <a:rPr lang="en-US" altLang="zh-CN" sz="1800" dirty="0"/>
                <a:t>VISIO2000</a:t>
              </a:r>
              <a:r>
                <a:rPr lang="zh-CN" altLang="en-US" sz="1800" dirty="0"/>
                <a:t>才开始引进软件分析设计功能到代码生成的全部</a:t>
              </a:r>
              <a:r>
                <a:rPr lang="zh-CN" altLang="en-US" sz="1800" dirty="0" smtClean="0"/>
                <a:t>功能</a:t>
              </a:r>
              <a:endParaRPr lang="en-US" altLang="zh-CN" sz="1800" dirty="0" smtClean="0"/>
            </a:p>
            <a:p>
              <a:r>
                <a:rPr lang="zh-CN" altLang="en-US" sz="1800" dirty="0"/>
                <a:t>它跟微软的 </a:t>
              </a:r>
              <a:r>
                <a:rPr lang="en-US" altLang="zh-CN" sz="1800" dirty="0"/>
                <a:t>office</a:t>
              </a:r>
              <a:r>
                <a:rPr lang="zh-CN" altLang="en-US" sz="1800" dirty="0"/>
                <a:t>产品的能够很好兼容。能够把图形直接复制或者内嵌到</a:t>
              </a:r>
              <a:r>
                <a:rPr lang="en-US" altLang="zh-CN" sz="1800" dirty="0"/>
                <a:t>WORD</a:t>
              </a:r>
              <a:r>
                <a:rPr lang="zh-CN" altLang="en-US" sz="1800" dirty="0"/>
                <a:t>的文档中</a:t>
              </a:r>
              <a:r>
                <a:rPr lang="zh-CN" altLang="en-US" sz="1800" dirty="0" smtClean="0"/>
                <a:t>。它</a:t>
              </a:r>
              <a:r>
                <a:rPr lang="zh-CN" altLang="en-US" sz="1800" dirty="0"/>
                <a:t>可以说用于图形语义的描述比较方便，但是用于软件开发过程的迭代开发则有点牵强。</a:t>
              </a:r>
              <a:endParaRPr lang="zh-CN" altLang="zh-CN" sz="1800" dirty="0"/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3288</Words>
  <Application>WPS 演示</Application>
  <PresentationFormat>自定义</PresentationFormat>
  <Paragraphs>293</Paragraphs>
  <Slides>20</Slides>
  <Notes>5</Notes>
  <HiddenSlides>0</HiddenSlides>
  <MMClips>1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Tahoma</vt:lpstr>
      <vt:lpstr>Eras Bold ITC</vt:lpstr>
      <vt:lpstr>+中文标题</vt:lpstr>
      <vt:lpstr>Arial Unicode MS</vt:lpstr>
      <vt:lpstr>Times New Roman</vt:lpstr>
      <vt:lpstr>Calibri</vt:lpstr>
      <vt:lpstr>黑体</vt:lpstr>
      <vt:lpstr>Times New Roman</vt:lpstr>
      <vt:lpstr>RomanS</vt:lpstr>
      <vt:lpstr>Arial Unicode MS</vt:lpstr>
      <vt:lpstr>Kozuka Gothic Pro 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https:/800sucai.taobao.com</cp:keywords>
  <dc:description>https://800sucai.taobao.com</dc:description>
  <dc:subject>哎呀小小草</dc:subject>
  <cp:category>https://800sucai.taobao.com</cp:category>
  <cp:lastModifiedBy>渡</cp:lastModifiedBy>
  <cp:revision>337</cp:revision>
  <dcterms:created xsi:type="dcterms:W3CDTF">2015-04-23T03:04:00Z</dcterms:created>
  <dcterms:modified xsi:type="dcterms:W3CDTF">2018-10-28T12:13:44Z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