
<file path=[Content_Types].xml><?xml version="1.0" encoding="utf-8"?>
<Types xmlns="http://schemas.openxmlformats.org/package/2006/content-types">
  <Default Extension="png" ContentType="image/png"/>
  <Default Extension="tmp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70" r:id="rId2"/>
    <p:sldId id="492" r:id="rId3"/>
    <p:sldId id="545" r:id="rId4"/>
    <p:sldId id="622" r:id="rId5"/>
    <p:sldId id="546" r:id="rId6"/>
    <p:sldId id="623" r:id="rId7"/>
    <p:sldId id="624" r:id="rId8"/>
    <p:sldId id="625" r:id="rId9"/>
    <p:sldId id="621" r:id="rId10"/>
    <p:sldId id="455" r:id="rId11"/>
    <p:sldId id="532" r:id="rId12"/>
    <p:sldId id="436" r:id="rId13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6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pos="3833">
          <p15:clr>
            <a:srgbClr val="A4A3A4"/>
          </p15:clr>
        </p15:guide>
        <p15:guide id="4" pos="7208">
          <p15:clr>
            <a:srgbClr val="A4A3A4"/>
          </p15:clr>
        </p15:guide>
        <p15:guide id="5" pos="5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A5D"/>
    <a:srgbClr val="297FD5"/>
    <a:srgbClr val="38B1BF"/>
    <a:srgbClr val="00458E"/>
    <a:srgbClr val="8B8B8B"/>
    <a:srgbClr val="B11212"/>
    <a:srgbClr val="F5F5F5"/>
    <a:srgbClr val="022A4F"/>
    <a:srgbClr val="007ADE"/>
    <a:srgbClr val="088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5320" autoAdjust="0"/>
  </p:normalViewPr>
  <p:slideViewPr>
    <p:cSldViewPr>
      <p:cViewPr varScale="1">
        <p:scale>
          <a:sx n="117" d="100"/>
          <a:sy n="117" d="100"/>
        </p:scale>
        <p:origin x="552" y="77"/>
      </p:cViewPr>
      <p:guideLst>
        <p:guide orient="horz" pos="2226"/>
        <p:guide orient="horz" pos="3869"/>
        <p:guide pos="3833"/>
        <p:guide pos="7208"/>
        <p:guide pos="5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968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363451" y="2245847"/>
            <a:ext cx="7463155" cy="236728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 fontAlgn="auto">
              <a:lnSpc>
                <a:spcPct val="100000"/>
              </a:lnSpc>
            </a:pPr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对象图，构件图，包图</a:t>
            </a:r>
          </a:p>
          <a:p>
            <a:pPr fontAlgn="auto">
              <a:lnSpc>
                <a:spcPct val="200000"/>
              </a:lnSpc>
            </a:pPr>
            <a:endParaRPr lang="zh-CN" altLang="en-US" sz="20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96228" y="4778722"/>
            <a:ext cx="2286000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58136" y="4778722"/>
            <a:ext cx="1896745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606" y="693490"/>
            <a:ext cx="914180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[1]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UML</a:t>
            </a:r>
            <a:r>
              <a:rPr lang="zh-CN" altLang="en-US" sz="1800" dirty="0" smtClean="0"/>
              <a:t>用户指南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第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版</a:t>
            </a:r>
            <a:r>
              <a:rPr lang="en-US" altLang="zh-CN" sz="1800" dirty="0" smtClean="0"/>
              <a:t>·</a:t>
            </a:r>
            <a:r>
              <a:rPr lang="zh-CN" altLang="en-US" sz="1800" dirty="0" smtClean="0"/>
              <a:t>修订版</a:t>
            </a:r>
            <a:r>
              <a:rPr lang="en-US" altLang="zh-CN" sz="1800" dirty="0" smtClean="0"/>
              <a:t>)(</a:t>
            </a:r>
            <a:r>
              <a:rPr lang="zh-CN" altLang="en-US" sz="1800" dirty="0" smtClean="0"/>
              <a:t>作者</a:t>
            </a:r>
            <a:r>
              <a:rPr lang="en-US" altLang="zh-CN" sz="1800" dirty="0"/>
              <a:t>:Grady </a:t>
            </a:r>
            <a:r>
              <a:rPr lang="en-US" altLang="zh-CN" sz="1800" dirty="0" err="1" smtClean="0"/>
              <a:t>Booch</a:t>
            </a:r>
            <a:r>
              <a:rPr lang="zh-CN" altLang="en-US" sz="1800" dirty="0" smtClean="0"/>
              <a:t>等</a:t>
            </a:r>
            <a:r>
              <a:rPr lang="en-US" altLang="zh-CN" sz="1800" dirty="0" smtClean="0"/>
              <a:t>)	</a:t>
            </a:r>
            <a:r>
              <a:rPr lang="zh-CN" altLang="en-US" sz="1800" dirty="0" smtClean="0"/>
              <a:t>人民</a:t>
            </a:r>
            <a:r>
              <a:rPr lang="zh-CN" altLang="en-US" sz="1800" dirty="0"/>
              <a:t>邮电</a:t>
            </a:r>
            <a:r>
              <a:rPr lang="zh-CN" altLang="en-US" sz="1800" dirty="0" smtClean="0"/>
              <a:t>出版社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[2]</a:t>
            </a:r>
            <a:r>
              <a:rPr lang="zh-CN" altLang="en-US" sz="1800" dirty="0"/>
              <a:t> </a:t>
            </a:r>
            <a:r>
              <a:rPr lang="en-US" altLang="zh-CN" sz="1800" dirty="0"/>
              <a:t>UML2</a:t>
            </a:r>
            <a:r>
              <a:rPr lang="zh-CN" altLang="en-US" sz="1800" dirty="0"/>
              <a:t>基础、建模与设计</a:t>
            </a:r>
            <a:r>
              <a:rPr lang="zh-CN" altLang="en-US" sz="1800" dirty="0" smtClean="0"/>
              <a:t>教程</a:t>
            </a:r>
            <a:r>
              <a:rPr lang="en-US" altLang="zh-CN" sz="1800" dirty="0"/>
              <a:t>(</a:t>
            </a:r>
            <a:r>
              <a:rPr lang="zh-CN" altLang="en-US" sz="1800" dirty="0" smtClean="0"/>
              <a:t>作者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杨弘平等</a:t>
            </a:r>
            <a:r>
              <a:rPr lang="en-US" altLang="zh-CN" sz="1800" dirty="0" smtClean="0"/>
              <a:t>)	</a:t>
            </a:r>
            <a:r>
              <a:rPr lang="zh-CN" altLang="en-US" sz="1800" dirty="0" smtClean="0"/>
              <a:t>清华大学出版社</a:t>
            </a:r>
            <a:endParaRPr lang="en-US" altLang="zh-CN" sz="1800" dirty="0"/>
          </a:p>
          <a:p>
            <a:endParaRPr lang="zh-CN" altLang="en-US" sz="1800" dirty="0"/>
          </a:p>
          <a:p>
            <a:r>
              <a:rPr lang="en-US" altLang="zh-CN" sz="1800" dirty="0" smtClean="0">
                <a:sym typeface="+mn-ea"/>
              </a:rPr>
              <a:t>[3]</a:t>
            </a:r>
            <a:r>
              <a:rPr lang="zh-CN" altLang="en-US" sz="1800" dirty="0">
                <a:sym typeface="+mn-ea"/>
              </a:rPr>
              <a:t>《软件需求（第三版）》美</a:t>
            </a:r>
            <a:r>
              <a:rPr lang="en-US" altLang="zh-CN" sz="1800" dirty="0">
                <a:sym typeface="+mn-ea"/>
              </a:rPr>
              <a:t>KARL WIEGERS ,JOY BEATTY</a:t>
            </a:r>
            <a:endParaRPr lang="en-US" altLang="zh-CN" sz="1800" dirty="0" smtClean="0">
              <a:sym typeface="+mn-ea"/>
            </a:endParaRPr>
          </a:p>
          <a:p>
            <a:endParaRPr lang="en-US" altLang="zh-CN" sz="1800" dirty="0" smtClean="0">
              <a:sym typeface="+mn-ea"/>
            </a:endParaRPr>
          </a:p>
          <a:p>
            <a:endParaRPr lang="zh-CN" altLang="en-US" sz="1800" dirty="0"/>
          </a:p>
          <a:p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1150" y="2922270"/>
            <a:ext cx="2220595" cy="110680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绩效考评与分工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459740"/>
          <a:ext cx="7771130" cy="381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7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负责</a:t>
                      </a:r>
                      <a:r>
                        <a:rPr lang="zh-CN" sz="2400" b="0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模板以及审核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9.3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苏雨豪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负责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审核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8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陈子卿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对象图部分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蔡峰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包图部分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9.4</a:t>
                      </a:r>
                      <a:endParaRPr lang="en-US" altLang="zh-CN" sz="21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江亮儒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构件图部分</a:t>
                      </a: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PPT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制作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287332" y="4778722"/>
            <a:ext cx="2038350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164455" y="244094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124" y="226782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45835" y="2440940"/>
            <a:ext cx="3744595" cy="481965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9349" y="2538554"/>
              <a:ext cx="2979913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构建图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87094" y="1638251"/>
            <a:ext cx="3744416" cy="511504"/>
            <a:chOff x="6315199" y="2492728"/>
            <a:chExt cx="3744416" cy="511504"/>
          </a:xfrm>
        </p:grpSpPr>
        <p:sp>
          <p:nvSpPr>
            <p:cNvPr id="55" name="圆角矩形 5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5172710" y="309626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54090" y="3096260"/>
            <a:ext cx="3744595" cy="481965"/>
            <a:chOff x="6315199" y="2492728"/>
            <a:chExt cx="3744416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对象图</a:t>
              </a: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5172710" y="3778885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54090" y="3778885"/>
            <a:ext cx="3744595" cy="481965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包图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850"/>
                            </p:stCondLst>
                            <p:childTnLst>
                              <p:par>
                                <p:cTn id="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36" grpId="0" bldLvl="0" animBg="1"/>
      <p:bldP spid="37" grpId="0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6" grpId="2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11410315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401783" y="1876011"/>
              <a:ext cx="7558025" cy="13850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0" i="0" dirty="0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在完成活动图，交互图，用例图</a:t>
              </a:r>
              <a:r>
                <a:rPr lang="en-US" altLang="zh-CN" b="0" i="0" dirty="0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……</a:t>
              </a:r>
              <a:r>
                <a:rPr lang="zh-CN" altLang="en-US" b="0" i="0" dirty="0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对系统进行建模之后，需要将这些逻辑设计图转化为实际的事务，如可</a:t>
              </a:r>
              <a:r>
                <a:rPr lang="zh-CN" altLang="en-US" b="0" i="0" dirty="0" smtClean="0"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执行文件，源代码，应用程序</a:t>
              </a:r>
              <a:r>
                <a:rPr lang="zh-CN" altLang="en-US" b="0" i="0" dirty="0" smtClean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等。在此过程中，有些组件必须重新建立，而有些组件可以进行复用。因此，可以使用构件图来可视化物理组件及他们之间的关系，并描述器构造细节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334566" y="1309225"/>
            <a:ext cx="20882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构件图概述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583" y="3370467"/>
            <a:ext cx="60928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构件图的好处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）帮助客户理解最终的系统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）使开发工作有一个明确的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）帮助开发组和其他人员理解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）组件复用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构件图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11410315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401783" y="1876011"/>
              <a:ext cx="7558025" cy="4616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/>
                <a:t>构件图由组件，</a:t>
              </a:r>
              <a:r>
                <a:rPr lang="zh-CN" altLang="en-US" sz="2000" dirty="0" smtClean="0"/>
                <a:t>接口实现三部分</a:t>
              </a:r>
              <a:r>
                <a:rPr lang="zh-CN" altLang="en-US" sz="2000" dirty="0"/>
                <a:t>组成</a:t>
              </a:r>
              <a:endParaRPr lang="zh-CN" altLang="en-US" sz="2000" b="1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334566" y="1309225"/>
            <a:ext cx="20882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构件图组成元素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8409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6061710" cy="4896485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64811" y="1293617"/>
            <a:ext cx="792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组件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1581" y="1845618"/>
            <a:ext cx="58722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dirty="0" smtClean="0"/>
              <a:t>组件是系统中遵循一组接口且提供实现的一个物理部件，</a:t>
            </a:r>
            <a:r>
              <a:rPr lang="zh-CN" altLang="en-US" sz="2000" dirty="0" smtClean="0">
                <a:solidFill>
                  <a:srgbClr val="FF0000"/>
                </a:solidFill>
              </a:rPr>
              <a:t>通常描述系统的一个可执行程序，一个库，一个</a:t>
            </a:r>
            <a:r>
              <a:rPr lang="en-US" altLang="zh-CN" sz="2000" dirty="0" smtClean="0">
                <a:solidFill>
                  <a:srgbClr val="FF0000"/>
                </a:solidFill>
              </a:rPr>
              <a:t>Web</a:t>
            </a:r>
            <a:r>
              <a:rPr lang="zh-CN" altLang="en-US" sz="2000" dirty="0" smtClean="0">
                <a:solidFill>
                  <a:srgbClr val="FF0000"/>
                </a:solidFill>
              </a:rPr>
              <a:t>程序等</a:t>
            </a:r>
            <a:r>
              <a:rPr lang="zh-CN" altLang="en-US" sz="2000" dirty="0" smtClean="0"/>
              <a:t>，如图中的方框图型都是组件的表示形式</a:t>
            </a:r>
            <a:endParaRPr lang="en-US" altLang="zh-CN" sz="2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290" y="1709115"/>
            <a:ext cx="5756456" cy="3185438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6061710" cy="4896485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64811" y="1293617"/>
            <a:ext cx="792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接口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1581" y="1845618"/>
            <a:ext cx="5872258" cy="80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dirty="0" smtClean="0"/>
              <a:t>接口</a:t>
            </a:r>
            <a:r>
              <a:rPr lang="zh-CN" altLang="en-US" sz="2000" dirty="0"/>
              <a:t>是一组用于描述类或组建的一个服务的操作。分为导入接口，和导出接口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246" y="489803"/>
            <a:ext cx="5343525" cy="2428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358" y="2944786"/>
            <a:ext cx="43053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4958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6061710" cy="4896485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64811" y="1293617"/>
            <a:ext cx="792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1581" y="1845618"/>
            <a:ext cx="5872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dirty="0" smtClean="0"/>
              <a:t>关系是事务之间的联系，在面向对象的建模中，最重要的关系是依赖，泛化，关联和实现，但是构件图中使用最多的还是</a:t>
            </a:r>
            <a:r>
              <a:rPr lang="zh-CN" altLang="en-US" sz="2000" dirty="0" smtClean="0">
                <a:solidFill>
                  <a:srgbClr val="FF0000"/>
                </a:solidFill>
              </a:rPr>
              <a:t>依赖</a:t>
            </a:r>
            <a:r>
              <a:rPr lang="zh-CN" altLang="en-US" sz="2000" dirty="0" smtClean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实现</a:t>
            </a:r>
            <a:r>
              <a:rPr lang="zh-CN" altLang="en-US" sz="2000" dirty="0" smtClean="0"/>
              <a:t>关系</a:t>
            </a:r>
            <a:endParaRPr lang="en-US" altLang="zh-CN" sz="2000" dirty="0"/>
          </a:p>
        </p:txBody>
      </p:sp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86" y="748786"/>
            <a:ext cx="4658375" cy="1505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294" y="3501802"/>
            <a:ext cx="3105150" cy="21240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46596" y="234123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依赖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87294" y="570418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00937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4" y="909515"/>
            <a:ext cx="11546983" cy="5256336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36854" y="981522"/>
            <a:ext cx="18628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构件图示例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01" y="1485578"/>
            <a:ext cx="75819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754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6061710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546794" y="1923612"/>
              <a:ext cx="6777864" cy="2893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    </a:t>
              </a:r>
            </a:p>
            <a:p>
              <a:r>
                <a:rPr 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    </a:t>
              </a:r>
              <a:r>
                <a:rPr lang="en-US" altLang="zh-CN" sz="2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1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.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什么是构件图？</a:t>
              </a:r>
              <a:endParaRPr lang="en-US" altLang="zh-CN" sz="2800" dirty="0" smtClean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sz="2800" dirty="0">
                  <a:solidFill>
                    <a:srgbClr val="000000"/>
                  </a:solidFill>
                  <a:latin typeface="Verdana" panose="020B0604030504040204" pitchFamily="34" charset="0"/>
                  <a:sym typeface="+mn-ea"/>
                </a:rPr>
                <a:t>   2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Verdana" panose="020B0604030504040204" pitchFamily="34" charset="0"/>
                  <a:sym typeface="+mn-ea"/>
                </a:rPr>
                <a:t>.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Verdana" panose="020B0604030504040204" pitchFamily="34" charset="0"/>
                  <a:sym typeface="+mn-ea"/>
                </a:rPr>
                <a:t>构件图的组成部分有</a:t>
              </a:r>
              <a:r>
                <a:rPr lang="zh-CN" altLang="en-US" sz="2800" smtClean="0">
                  <a:solidFill>
                    <a:srgbClr val="000000"/>
                  </a:solidFill>
                  <a:latin typeface="Verdana" panose="020B0604030504040204" pitchFamily="34" charset="0"/>
                  <a:sym typeface="+mn-ea"/>
                </a:rPr>
                <a:t>哪些？</a:t>
              </a:r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endParaRPr 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zh-CN" sz="2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    </a:t>
              </a:r>
              <a:endParaRPr lang="zh-CN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15" y="1944370"/>
            <a:ext cx="5410835" cy="36042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3575" y="1319530"/>
            <a:ext cx="156273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提问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408</Words>
  <Application>Microsoft Office PowerPoint</Application>
  <PresentationFormat>自定义</PresentationFormat>
  <Paragraphs>89</Paragraphs>
  <Slides>12</Slides>
  <Notes>5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+中文标题</vt:lpstr>
      <vt:lpstr>Arial Unicode MS</vt:lpstr>
      <vt:lpstr>宋体</vt:lpstr>
      <vt:lpstr>微软雅黑</vt:lpstr>
      <vt:lpstr>Arial</vt:lpstr>
      <vt:lpstr>Calibri</vt:lpstr>
      <vt:lpstr>Eras Bold ITC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jiang liangru</cp:lastModifiedBy>
  <cp:revision>394</cp:revision>
  <dcterms:created xsi:type="dcterms:W3CDTF">2015-04-23T03:04:00Z</dcterms:created>
  <dcterms:modified xsi:type="dcterms:W3CDTF">2018-12-09T08:15:59Z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