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370" r:id="rId3"/>
    <p:sldId id="411" r:id="rId5"/>
    <p:sldId id="418" r:id="rId6"/>
    <p:sldId id="419" r:id="rId7"/>
    <p:sldId id="420" r:id="rId8"/>
    <p:sldId id="476" r:id="rId9"/>
    <p:sldId id="475" r:id="rId10"/>
    <p:sldId id="477" r:id="rId11"/>
    <p:sldId id="478" r:id="rId12"/>
    <p:sldId id="479" r:id="rId13"/>
    <p:sldId id="480" r:id="rId14"/>
    <p:sldId id="481" r:id="rId15"/>
    <p:sldId id="482" r:id="rId16"/>
    <p:sldId id="485" r:id="rId17"/>
    <p:sldId id="484" r:id="rId18"/>
    <p:sldId id="483" r:id="rId19"/>
    <p:sldId id="450" r:id="rId20"/>
    <p:sldId id="511" r:id="rId21"/>
    <p:sldId id="437" r:id="rId22"/>
    <p:sldId id="456" r:id="rId23"/>
    <p:sldId id="458" r:id="rId24"/>
    <p:sldId id="457" r:id="rId25"/>
    <p:sldId id="459" r:id="rId26"/>
    <p:sldId id="461" r:id="rId27"/>
    <p:sldId id="486" r:id="rId28"/>
    <p:sldId id="487" r:id="rId29"/>
    <p:sldId id="462" r:id="rId30"/>
    <p:sldId id="488" r:id="rId31"/>
    <p:sldId id="464" r:id="rId32"/>
    <p:sldId id="465" r:id="rId33"/>
    <p:sldId id="513" r:id="rId34"/>
    <p:sldId id="514" r:id="rId35"/>
    <p:sldId id="473" r:id="rId36"/>
    <p:sldId id="474" r:id="rId37"/>
    <p:sldId id="472" r:id="rId38"/>
    <p:sldId id="471" r:id="rId39"/>
    <p:sldId id="538" r:id="rId40"/>
    <p:sldId id="455" r:id="rId41"/>
    <p:sldId id="451" r:id="rId42"/>
    <p:sldId id="535" r:id="rId43"/>
    <p:sldId id="512" r:id="rId44"/>
    <p:sldId id="436" r:id="rId45"/>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84414" autoAdjust="0"/>
  </p:normalViewPr>
  <p:slideViewPr>
    <p:cSldViewPr>
      <p:cViewPr varScale="1">
        <p:scale>
          <a:sx n="76" d="100"/>
          <a:sy n="76" d="100"/>
        </p:scale>
        <p:origin x="-811" y="-10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387485184"/>
        <c:axId val="145384000"/>
      </c:radarChart>
      <c:catAx>
        <c:axId val="3874851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45384000"/>
        <c:crosses val="autoZero"/>
        <c:auto val="1"/>
        <c:lblAlgn val="ctr"/>
        <c:lblOffset val="100"/>
        <c:noMultiLvlLbl val="0"/>
      </c:catAx>
      <c:valAx>
        <c:axId val="14538400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7485184"/>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87706368"/>
        <c:axId val="145389760"/>
      </c:radarChart>
      <c:catAx>
        <c:axId val="38770636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45389760"/>
        <c:crosses val="autoZero"/>
        <c:auto val="1"/>
        <c:lblAlgn val="ctr"/>
        <c:lblOffset val="100"/>
        <c:noMultiLvlLbl val="0"/>
      </c:catAx>
      <c:valAx>
        <c:axId val="14538976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770636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388784640"/>
        <c:axId val="202467008"/>
      </c:radarChart>
      <c:catAx>
        <c:axId val="38878464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467008"/>
        <c:crosses val="autoZero"/>
        <c:auto val="1"/>
        <c:lblAlgn val="ctr"/>
        <c:lblOffset val="100"/>
        <c:noMultiLvlLbl val="0"/>
      </c:catAx>
      <c:valAx>
        <c:axId val="20246700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878464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388472320"/>
        <c:axId val="202468736"/>
      </c:radarChart>
      <c:catAx>
        <c:axId val="38847232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468736"/>
        <c:crosses val="autoZero"/>
        <c:auto val="1"/>
        <c:lblAlgn val="ctr"/>
        <c:lblOffset val="100"/>
        <c:noMultiLvlLbl val="0"/>
      </c:catAx>
      <c:valAx>
        <c:axId val="20246873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847232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87483648"/>
        <c:axId val="202471040"/>
      </c:radarChart>
      <c:catAx>
        <c:axId val="38748364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471040"/>
        <c:crosses val="autoZero"/>
        <c:auto val="1"/>
        <c:lblAlgn val="ctr"/>
        <c:lblOffset val="100"/>
        <c:noMultiLvlLbl val="0"/>
      </c:catAx>
      <c:valAx>
        <c:axId val="20247104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38748364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endParaRPr lang="en-US" altLang="zh-CN" sz="2400" dirty="0"/>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endParaRPr lang="zh-CN" altLang="en-US"/>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36087" y="661501"/>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636087" y="4599546"/>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1845445" y="5085978"/>
          <a:ext cx="7562128" cy="1683385"/>
        </p:xfrm>
        <a:graphic>
          <a:graphicData uri="http://schemas.openxmlformats.org/drawingml/2006/table">
            <a:tbl>
              <a:tblPr firstRow="1" bandRow="1">
                <a:tableStyleId>{5940675A-B579-460E-94D1-54222C63F5DA}</a:tableStyleId>
              </a:tblPr>
              <a:tblGrid>
                <a:gridCol w="1243061"/>
                <a:gridCol w="1264363"/>
                <a:gridCol w="1311777"/>
                <a:gridCol w="1299408"/>
                <a:gridCol w="1241687"/>
                <a:gridCol w="1201832"/>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1845445" y="1138860"/>
          <a:ext cx="7562129" cy="3460685"/>
        </p:xfrm>
        <a:graphic>
          <a:graphicData uri="http://schemas.openxmlformats.org/drawingml/2006/table">
            <a:tbl>
              <a:tblPr/>
              <a:tblGrid>
                <a:gridCol w="1234564"/>
                <a:gridCol w="1016444"/>
                <a:gridCol w="1138225"/>
                <a:gridCol w="1769779"/>
                <a:gridCol w="1071323"/>
                <a:gridCol w="1331794"/>
              </a:tblGrid>
              <a:tr h="247192">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周常会议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弘毅</a:t>
                      </a:r>
                      <a:r>
                        <a:rPr lang="en-US" sz="1400" kern="100">
                          <a:effectLst/>
                          <a:latin typeface="Calibri" panose="020F0502020204030204"/>
                          <a:ea typeface="宋体" panose="02010600030101010101" pitchFamily="2" charset="-122"/>
                          <a:cs typeface="Times New Roman" panose="02020603050405020304"/>
                        </a:rPr>
                        <a:t>1-602</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理</a:t>
                      </a:r>
                      <a:r>
                        <a:rPr lang="en-US" sz="1400" kern="100">
                          <a:effectLst/>
                          <a:latin typeface="Calibri" panose="020F0502020204030204"/>
                          <a:ea typeface="宋体" panose="02010600030101010101" pitchFamily="2" charset="-122"/>
                          <a:cs typeface="Times New Roman" panose="02020603050405020304"/>
                        </a:rPr>
                        <a:t>4-217</a:t>
                      </a:r>
                      <a:r>
                        <a:rPr lang="zh-CN" sz="1400" kern="100">
                          <a:effectLst/>
                          <a:latin typeface="Calibri" panose="020F0502020204030204"/>
                          <a:ea typeface="宋体" panose="02010600030101010101" pitchFamily="2" charset="-122"/>
                          <a:cs typeface="Times New Roman" panose="02020603050405020304"/>
                        </a:rPr>
                        <a:t>或者助教通知的地点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周三课上或助教沟通而定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3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工作时完成任务后</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8768">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全体成员，项目下达者，项目使用者</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邮件历史</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192">
                <a:tc>
                  <a:txBody>
                    <a:bodyPr/>
                    <a:lstStyle/>
                    <a:p>
                      <a:pPr algn="just">
                        <a:spcAft>
                          <a:spcPts val="0"/>
                        </a:spcAft>
                      </a:pPr>
                      <a:r>
                        <a:rPr lang="en-US" sz="1400" kern="100">
                          <a:effectLst/>
                          <a:latin typeface="Calibri" panose="020F0502020204030204"/>
                          <a:ea typeface="宋体" panose="02010600030101010101" pitchFamily="2" charset="-122"/>
                          <a:cs typeface="Times New Roman" panose="02020603050405020304"/>
                        </a:rPr>
                        <a:t>TeamBuilding</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全员聚会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无</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endParaRPr lang="en-US" altLang="zh-CN" sz="2000" dirty="0"/>
          </a:p>
          <a:p>
            <a:r>
              <a:rPr lang="en-US" altLang="zh-CN" sz="2000" dirty="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en-US" altLang="zh-CN" sz="2400" dirty="0"/>
              <a:t>34947.36</a:t>
            </a:r>
            <a:r>
              <a:rPr lang="zh-CN" altLang="zh-CN" sz="2400" dirty="0"/>
              <a:t>元</a:t>
            </a:r>
            <a:endParaRPr lang="zh-CN" altLang="zh-CN" sz="2400" dirty="0"/>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endParaRPr lang="zh-CN" altLang="zh-CN" sz="2400" dirty="0"/>
          </a:p>
          <a:p>
            <a:pPr lvl="0"/>
            <a:r>
              <a:rPr lang="zh-CN" altLang="zh-CN" sz="2400" dirty="0"/>
              <a:t>工时：</a:t>
            </a:r>
            <a:r>
              <a:rPr lang="en-US" altLang="zh-CN" sz="2400" dirty="0"/>
              <a:t>504</a:t>
            </a:r>
            <a:r>
              <a:rPr lang="zh-CN" altLang="zh-CN" sz="2400" dirty="0"/>
              <a:t>时</a:t>
            </a:r>
            <a:endParaRPr lang="zh-CN" altLang="zh-CN" sz="2400" dirty="0"/>
          </a:p>
          <a:p>
            <a:pPr lvl="0"/>
            <a:r>
              <a:rPr lang="zh-CN" altLang="zh-CN" sz="2400" dirty="0"/>
              <a:t>费用：</a:t>
            </a:r>
            <a:r>
              <a:rPr lang="en-US" altLang="zh-CN" sz="2400" dirty="0"/>
              <a:t>34947.36</a:t>
            </a:r>
            <a:r>
              <a:rPr lang="zh-CN" altLang="zh-CN" sz="2400" dirty="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gridCol w="1515110"/>
                <a:gridCol w="1511300"/>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endParaRPr lang="en-US" alt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对象 5"/>
          <p:cNvGraphicFramePr/>
          <p:nvPr/>
        </p:nvGraphicFramePr>
        <p:xfrm>
          <a:off x="913765" y="766445"/>
          <a:ext cx="10363200" cy="5840730"/>
        </p:xfrm>
        <a:graphic>
          <a:graphicData uri="http://schemas.openxmlformats.org/presentationml/2006/ole">
            <mc:AlternateContent xmlns:mc="http://schemas.openxmlformats.org/markup-compatibility/2006">
              <mc:Choice xmlns:v="urn:schemas-microsoft-com:vml" Requires="v">
                <p:oleObj spid="_x0000_s1027" name="" r:id="rId1" imgW="16645890" imgH="8319770" progId="Visio.Drawing.15">
                  <p:embed/>
                </p:oleObj>
              </mc:Choice>
              <mc:Fallback>
                <p:oleObj name="" r:id="rId1" imgW="16645890" imgH="8319770" progId="Visio.Drawing.15">
                  <p:embed/>
                  <p:pic>
                    <p:nvPicPr>
                      <p:cNvPr id="0" name="图片 6"/>
                      <p:cNvPicPr/>
                      <p:nvPr/>
                    </p:nvPicPr>
                    <p:blipFill>
                      <a:blip r:embed="rId2"/>
                      <a:stretch>
                        <a:fillRect/>
                      </a:stretch>
                    </p:blipFill>
                    <p:spPr>
                      <a:xfrm>
                        <a:off x="913765" y="766445"/>
                        <a:ext cx="10363200" cy="5840730"/>
                      </a:xfrm>
                      <a:prstGeom prst="rect">
                        <a:avLst/>
                      </a:prstGeom>
                    </p:spPr>
                  </p:pic>
                </p:oleObj>
              </mc:Fallback>
            </mc:AlternateContent>
          </a:graphicData>
        </a:graphic>
      </p:graphicFrame>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endParaRPr lang="zh-CN" altLang="en-US"/>
                    </a:p>
                  </a:txBody>
                  <a:tcPr/>
                </a:tc>
                <a:tc>
                  <a:txBody>
                    <a:bodyPr/>
                    <a:lstStyle/>
                    <a:p>
                      <a:pPr>
                        <a:buNone/>
                      </a:pPr>
                      <a:r>
                        <a:rPr lang="zh-CN" altLang="en-US"/>
                        <a:t>交付物</a:t>
                      </a:r>
                      <a:endParaRPr lang="zh-CN" altLang="en-US"/>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endParaRPr lang="zh-CN" altLang="en-US" sz="1800"/>
                    </a:p>
                  </a:txBody>
                  <a:tcPr/>
                </a:tc>
              </a:tr>
              <a:tr h="365760">
                <a:tc vMerge="1">
                  <a:tcPr/>
                </a:tc>
                <a:tc>
                  <a:txBody>
                    <a:bodyPr/>
                    <a:lstStyle/>
                    <a:p>
                      <a:pPr>
                        <a:buNone/>
                      </a:pPr>
                      <a:r>
                        <a:rPr lang="zh-CN" altLang="en-US" sz="1800"/>
                        <a:t>编制《总体项目计划》</a:t>
                      </a:r>
                      <a:endParaRPr lang="zh-CN" altLang="en-US" sz="1800"/>
                    </a:p>
                  </a:txBody>
                  <a:tcPr/>
                </a:tc>
              </a:tr>
              <a:tr h="365760">
                <a:tc vMerge="1">
                  <a:tcPr/>
                </a:tc>
                <a:tc>
                  <a:txBody>
                    <a:bodyPr/>
                    <a:lstStyle/>
                    <a:p>
                      <a:pPr>
                        <a:buNone/>
                      </a:pPr>
                      <a:r>
                        <a:rPr lang="zh-CN" altLang="en-US" sz="1800"/>
                        <a:t>编制《质量保证计划》</a:t>
                      </a:r>
                      <a:endParaRPr lang="zh-CN" altLang="en-US" sz="1800"/>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endParaRPr lang="zh-CN" altLang="en-US" sz="1800"/>
                    </a:p>
                  </a:txBody>
                  <a:tcPr/>
                </a:tc>
              </a:tr>
              <a:tr h="640080">
                <a:tc vMerge="1">
                  <a:tcPr/>
                </a:tc>
                <a:tc>
                  <a:txBody>
                    <a:bodyPr/>
                    <a:lstStyle/>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lstStyle/>
                    <a:p>
                      <a:pPr>
                        <a:buNone/>
                      </a:pPr>
                      <a:r>
                        <a:rPr lang="zh-CN" altLang="en-US" sz="1800"/>
                        <a:t>完成本项目《软件需求规格说明书》</a:t>
                      </a:r>
                      <a:endParaRPr lang="zh-CN" altLang="en-US" sz="1800"/>
                    </a:p>
                  </a:txBody>
                  <a:tcPr/>
                </a:tc>
              </a:tr>
              <a:tr h="365760">
                <a:tc vMerge="1">
                  <a:tcPr/>
                </a:tc>
                <a:tc>
                  <a:txBody>
                    <a:bodyPr/>
                    <a:lstStyle/>
                    <a:p>
                      <a:pPr>
                        <a:buNone/>
                      </a:pPr>
                      <a:r>
                        <a:rPr lang="zh-CN" altLang="en-US" sz="1800"/>
                        <a:t>完成本项目《测试用例》</a:t>
                      </a:r>
                      <a:endParaRPr lang="zh-CN" altLang="en-US" sz="1800"/>
                    </a:p>
                  </a:txBody>
                  <a:tcPr/>
                </a:tc>
              </a:tr>
              <a:tr h="365760">
                <a:tc vMerge="1">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999230" y="1270"/>
            <a:ext cx="7669530" cy="6788785"/>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761990" y="406400"/>
            <a:ext cx="5909310" cy="6325870"/>
          </a:xfrm>
          <a:prstGeom prst="rect">
            <a:avLst/>
          </a:prstGeom>
        </p:spPr>
      </p:pic>
      <p:pic>
        <p:nvPicPr>
          <p:cNvPr id="7" name="图片 6"/>
          <p:cNvPicPr>
            <a:picLocks noChangeAspect="1"/>
          </p:cNvPicPr>
          <p:nvPr/>
        </p:nvPicPr>
        <p:blipFill>
          <a:blip r:embed="rId2"/>
          <a:stretch>
            <a:fillRect/>
          </a:stretch>
        </p:blipFill>
        <p:spPr>
          <a:xfrm>
            <a:off x="473710" y="1555750"/>
            <a:ext cx="5751830" cy="4294505"/>
          </a:xfrm>
          <a:prstGeom prst="rect">
            <a:avLst/>
          </a:prstGeom>
        </p:spPr>
      </p:pic>
    </p:spTree>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endParaRPr lang="en-US" altLang="zh-CN" sz="2400" b="0" dirty="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endParaRPr lang="en-US" altLang="zh-CN" sz="2400" b="0" dirty="0">
                        <a:solidFill>
                          <a:schemeClr val="tx1"/>
                        </a:solidFill>
                      </a:endParaRP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endParaRPr lang="en-US" altLang="zh-CN" dirty="0">
                        <a:solidFill>
                          <a:schemeClr val="tx1"/>
                        </a:solidFill>
                      </a:endParaRP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endParaRPr lang="zh-CN" altLang="en-US" dirty="0">
                        <a:solidFill>
                          <a:schemeClr val="tx1"/>
                        </a:solidFill>
                      </a:endParaRP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a:t>组员</a:t>
                      </a:r>
                      <a:endParaRPr lang="zh-CN" altLang="en-US" sz="2400" dirty="0"/>
                    </a:p>
                  </a:txBody>
                  <a:tcPr/>
                </a:tc>
                <a:tc>
                  <a:txBody>
                    <a:bodyPr/>
                    <a:lstStyle/>
                    <a:p>
                      <a:r>
                        <a:rPr lang="zh-CN" altLang="en-US" sz="2400" dirty="0"/>
                        <a:t>工作内容</a:t>
                      </a:r>
                      <a:endParaRPr lang="zh-CN" altLang="en-US" sz="2400" dirty="0"/>
                    </a:p>
                  </a:txBody>
                  <a:tcPr/>
                </a:tc>
                <a:tc>
                  <a:txBody>
                    <a:bodyPr/>
                    <a:lstStyle/>
                    <a:p>
                      <a:r>
                        <a:rPr lang="zh-CN" altLang="en-US" sz="2400" dirty="0"/>
                        <a:t>总评</a:t>
                      </a:r>
                      <a:endParaRPr lang="zh-CN" altLang="en-US" sz="2400" dirty="0"/>
                    </a:p>
                  </a:txBody>
                  <a:tcPr/>
                </a:tc>
              </a:tr>
              <a:tr h="1420761">
                <a:tc>
                  <a:txBody>
                    <a:bodyPr/>
                    <a:lstStyle/>
                    <a:p>
                      <a:pPr algn="ctr"/>
                      <a:r>
                        <a:rPr lang="zh-CN" altLang="en-US" sz="2400" dirty="0"/>
                        <a:t>黄为波</a:t>
                      </a:r>
                      <a:endParaRPr lang="zh-CN" altLang="en-US" sz="2400" dirty="0"/>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endParaRPr lang="zh-CN" altLang="en-US" sz="2400" dirty="0"/>
                    </a:p>
                  </a:txBody>
                  <a:tcPr/>
                </a:tc>
                <a:tc>
                  <a:txBody>
                    <a:bodyPr/>
                    <a:lstStyle/>
                    <a:p>
                      <a:pPr algn="ctr"/>
                      <a:r>
                        <a:rPr lang="en-US" altLang="zh-CN" sz="2400" dirty="0"/>
                        <a:t>97</a:t>
                      </a:r>
                      <a:endParaRPr lang="zh-CN" altLang="en-US" sz="2400" dirty="0"/>
                    </a:p>
                  </a:txBody>
                  <a:tcPr/>
                </a:tc>
              </a:tr>
              <a:tr h="1135207">
                <a:tc>
                  <a:txBody>
                    <a:bodyPr/>
                    <a:lstStyle/>
                    <a:p>
                      <a:pPr algn="ctr"/>
                      <a:r>
                        <a:rPr lang="zh-CN" altLang="en-US" sz="2400" dirty="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endParaRPr lang="zh-CN" altLang="en-US" sz="2400" dirty="0"/>
                    </a:p>
                  </a:txBody>
                  <a:tcPr/>
                </a:tc>
                <a:tc>
                  <a:txBody>
                    <a:bodyPr/>
                    <a:lstStyle/>
                    <a:p>
                      <a:pPr algn="ctr"/>
                      <a:r>
                        <a:rPr lang="en-US" altLang="zh-CN" sz="2400" dirty="0"/>
                        <a:t>96</a:t>
                      </a:r>
                      <a:endParaRPr lang="zh-CN" altLang="en-US" sz="2400" dirty="0"/>
                    </a:p>
                  </a:txBody>
                  <a:tcPr/>
                </a:tc>
              </a:tr>
              <a:tr h="978746">
                <a:tc>
                  <a:txBody>
                    <a:bodyPr/>
                    <a:lstStyle/>
                    <a:p>
                      <a:pPr algn="ctr"/>
                      <a:r>
                        <a:rPr lang="zh-CN" altLang="en-US" sz="2400" dirty="0"/>
                        <a:t>陈子卿</a:t>
                      </a:r>
                      <a:endParaRPr lang="zh-CN" altLang="en-US" sz="2400" dirty="0"/>
                    </a:p>
                  </a:txBody>
                  <a:tcPr/>
                </a:tc>
                <a:tc>
                  <a:txBody>
                    <a:bodyPr/>
                    <a:lstStyle/>
                    <a:p>
                      <a:r>
                        <a:rPr lang="zh-CN" altLang="en-US" sz="2400"/>
                        <a:t>项目预算，成本管理，风险计划</a:t>
                      </a:r>
                      <a:endParaRPr lang="zh-CN" altLang="en-US" sz="2400"/>
                    </a:p>
                  </a:txBody>
                  <a:tcPr/>
                </a:tc>
                <a:tc>
                  <a:txBody>
                    <a:bodyPr/>
                    <a:lstStyle/>
                    <a:p>
                      <a:pPr algn="ctr"/>
                      <a:r>
                        <a:rPr lang="en-US" altLang="zh-CN" sz="2400" dirty="0"/>
                        <a:t>95</a:t>
                      </a:r>
                      <a:endParaRPr lang="zh-CN" altLang="en-US" sz="2400" dirty="0"/>
                    </a:p>
                  </a:txBody>
                  <a:tcPr/>
                </a:tc>
              </a:tr>
              <a:tr h="1135207">
                <a:tc>
                  <a:txBody>
                    <a:bodyPr/>
                    <a:lstStyle/>
                    <a:p>
                      <a:pPr algn="ctr"/>
                      <a:r>
                        <a:rPr lang="zh-CN" altLang="en-US" sz="2400" dirty="0"/>
                        <a:t>蔡峰</a:t>
                      </a:r>
                      <a:endParaRPr lang="zh-CN" altLang="en-US" sz="2400" dirty="0"/>
                    </a:p>
                  </a:txBody>
                  <a:tcPr/>
                </a:tc>
                <a:tc>
                  <a:txBody>
                    <a:bodyPr/>
                    <a:lstStyle/>
                    <a:p>
                      <a:r>
                        <a:rPr lang="en-US" altLang="zh-CN" sz="2400" dirty="0"/>
                        <a:t>OBS</a:t>
                      </a:r>
                      <a:r>
                        <a:rPr lang="zh-CN" altLang="en-US" sz="2400" dirty="0"/>
                        <a:t>，人力资源管理，沟通管理</a:t>
                      </a:r>
                      <a:endParaRPr lang="zh-CN" altLang="en-US" sz="2400" dirty="0"/>
                    </a:p>
                  </a:txBody>
                  <a:tcPr/>
                </a:tc>
                <a:tc>
                  <a:txBody>
                    <a:bodyPr/>
                    <a:lstStyle/>
                    <a:p>
                      <a:pPr algn="ctr"/>
                      <a:r>
                        <a:rPr lang="en-US" altLang="zh-CN" sz="2400" dirty="0"/>
                        <a:t>94</a:t>
                      </a:r>
                      <a:endParaRPr lang="zh-CN" altLang="en-US" sz="2400" dirty="0"/>
                    </a:p>
                  </a:txBody>
                  <a:tcPr/>
                </a:tc>
              </a:tr>
              <a:tr h="1135207">
                <a:tc>
                  <a:txBody>
                    <a:bodyPr/>
                    <a:lstStyle/>
                    <a:p>
                      <a:pPr algn="ctr"/>
                      <a:r>
                        <a:rPr lang="zh-CN" altLang="en-US" sz="2400" dirty="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endParaRPr lang="zh-CN" altLang="en-US" sz="2400" dirty="0"/>
                    </a:p>
                  </a:txBody>
                  <a:tcPr/>
                </a:tc>
                <a:tc>
                  <a:txBody>
                    <a:bodyPr/>
                    <a:lstStyle/>
                    <a:p>
                      <a:pPr algn="ctr"/>
                      <a:r>
                        <a:rPr lang="en-US" altLang="zh-CN" sz="2400" dirty="0"/>
                        <a:t>93</a:t>
                      </a:r>
                      <a:endParaRPr lang="zh-CN" altLang="en-US" sz="2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gridCol w="2216785"/>
                <a:gridCol w="1205230"/>
                <a:gridCol w="2357120"/>
                <a:gridCol w="1604010"/>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endParaRPr lang="en-US" altLang="zh-CN"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a:t>姓名</a:t>
                      </a:r>
                      <a:endParaRPr lang="zh-CN" altLang="en-US" dirty="0"/>
                    </a:p>
                  </a:txBody>
                  <a:tcPr/>
                </a:tc>
                <a:tc>
                  <a:txBody>
                    <a:bodyPr/>
                    <a:lstStyle/>
                    <a:p>
                      <a:r>
                        <a:rPr lang="zh-CN" altLang="en-US" dirty="0"/>
                        <a:t>学号</a:t>
                      </a:r>
                      <a:endParaRPr lang="zh-CN" altLang="en-US" dirty="0"/>
                    </a:p>
                  </a:txBody>
                  <a:tcPr/>
                </a:tc>
                <a:tc>
                  <a:txBody>
                    <a:bodyPr/>
                    <a:lstStyle/>
                    <a:p>
                      <a:r>
                        <a:rPr lang="zh-CN" altLang="en-US" dirty="0"/>
                        <a:t>联系方式</a:t>
                      </a:r>
                      <a:endParaRPr lang="zh-CN" altLang="en-US" dirty="0"/>
                    </a:p>
                  </a:txBody>
                  <a:tcPr/>
                </a:tc>
                <a:tc>
                  <a:txBody>
                    <a:bodyPr/>
                    <a:lstStyle/>
                    <a:p>
                      <a:r>
                        <a:rPr lang="zh-CN" altLang="en-US" dirty="0"/>
                        <a:t>邮箱</a:t>
                      </a:r>
                      <a:endParaRPr lang="zh-CN" altLang="en-US" dirty="0"/>
                    </a:p>
                  </a:txBody>
                  <a:tcPr/>
                </a:tc>
              </a:tr>
              <a:tr h="370840">
                <a:tc>
                  <a:txBody>
                    <a:bodyPr/>
                    <a:lstStyle/>
                    <a:p>
                      <a:r>
                        <a:rPr lang="zh-CN" altLang="en-US" dirty="0"/>
                        <a:t>黄为波</a:t>
                      </a:r>
                      <a:endParaRPr lang="zh-CN" altLang="en-US" dirty="0"/>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tr>
              <a:tr h="370840">
                <a:tc>
                  <a:txBody>
                    <a:bodyPr/>
                    <a:lstStyle/>
                    <a:p>
                      <a:r>
                        <a:rPr lang="zh-CN" altLang="en-US" dirty="0"/>
                        <a:t>江亮儒</a:t>
                      </a:r>
                      <a:endParaRPr lang="zh-CN" altLang="en-US" dirty="0"/>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tr>
              <a:tr h="370840">
                <a:tc>
                  <a:txBody>
                    <a:bodyPr/>
                    <a:lstStyle/>
                    <a:p>
                      <a:r>
                        <a:rPr lang="zh-CN" altLang="en-US" dirty="0"/>
                        <a:t>陈子卿</a:t>
                      </a:r>
                      <a:endParaRPr lang="zh-CN" altLang="en-US" dirty="0"/>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tr>
              <a:tr h="370840">
                <a:tc>
                  <a:txBody>
                    <a:bodyPr/>
                    <a:lstStyle/>
                    <a:p>
                      <a:r>
                        <a:rPr lang="zh-CN" altLang="en-US" dirty="0"/>
                        <a:t>蔡峰</a:t>
                      </a:r>
                      <a:endParaRPr lang="zh-CN" altLang="en-US" dirty="0"/>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tr>
              <a:tr h="370840">
                <a:tc>
                  <a:txBody>
                    <a:bodyPr/>
                    <a:lstStyle/>
                    <a:p>
                      <a:r>
                        <a:rPr lang="zh-CN" altLang="en-US" dirty="0"/>
                        <a:t>苏雨豪</a:t>
                      </a:r>
                      <a:endParaRPr lang="zh-CN" altLang="en-US" dirty="0"/>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206" y="1053529"/>
            <a:ext cx="6011814" cy="525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8079</Words>
  <Application>WPS 演示</Application>
  <PresentationFormat>自定义</PresentationFormat>
  <Paragraphs>1596</Paragraphs>
  <Slides>42</Slides>
  <Notes>10</Notes>
  <HiddenSlides>0</HiddenSlides>
  <MMClips>2</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9" baseType="lpstr">
      <vt:lpstr>Arial</vt:lpstr>
      <vt:lpstr>宋体</vt:lpstr>
      <vt:lpstr>Wingdings</vt:lpstr>
      <vt:lpstr>微软雅黑</vt:lpstr>
      <vt:lpstr>Tahoma</vt:lpstr>
      <vt:lpstr>Eras Bold ITC</vt:lpstr>
      <vt:lpstr>+中文标题</vt:lpstr>
      <vt:lpstr>Arial Unicode MS</vt:lpstr>
      <vt:lpstr>Times New Roman</vt:lpstr>
      <vt:lpstr>Calibri</vt:lpstr>
      <vt:lpstr>Segoe Print</vt:lpstr>
      <vt:lpstr>Calibri</vt:lpstr>
      <vt:lpstr>Times New Roman</vt:lpstr>
      <vt:lpstr>Cambria</vt:lpstr>
      <vt:lpstr>等线</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328</cp:revision>
  <dcterms:created xsi:type="dcterms:W3CDTF">2015-04-23T03:04:00Z</dcterms:created>
  <dcterms:modified xsi:type="dcterms:W3CDTF">2018-12-14T10:48:36Z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y fmtid="{D5CDD505-2E9C-101B-9397-08002B2CF9AE}" pid="3" name="KSORubyTemplateID">
    <vt:lpwstr>13</vt:lpwstr>
  </property>
</Properties>
</file>