
<file path=[Content_Types].xml><?xml version="1.0" encoding="utf-8"?>
<Types xmlns="http://schemas.openxmlformats.org/package/2006/content-types">
  <Default Extension="png" ContentType="image/png"/>
  <Default Extension="mp3" ContentType="audio/mpe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handoutMasterIdLst>
    <p:handoutMasterId r:id="rId57"/>
  </p:handoutMasterIdLst>
  <p:sldIdLst>
    <p:sldId id="370" r:id="rId2"/>
    <p:sldId id="492" r:id="rId3"/>
    <p:sldId id="439" r:id="rId4"/>
    <p:sldId id="471" r:id="rId5"/>
    <p:sldId id="470" r:id="rId6"/>
    <p:sldId id="450" r:id="rId7"/>
    <p:sldId id="437" r:id="rId8"/>
    <p:sldId id="456" r:id="rId9"/>
    <p:sldId id="480" r:id="rId10"/>
    <p:sldId id="472" r:id="rId11"/>
    <p:sldId id="473" r:id="rId12"/>
    <p:sldId id="474" r:id="rId13"/>
    <p:sldId id="475" r:id="rId14"/>
    <p:sldId id="476" r:id="rId15"/>
    <p:sldId id="477" r:id="rId16"/>
    <p:sldId id="478" r:id="rId17"/>
    <p:sldId id="481" r:id="rId18"/>
    <p:sldId id="482" r:id="rId19"/>
    <p:sldId id="493" r:id="rId20"/>
    <p:sldId id="494" r:id="rId21"/>
    <p:sldId id="495" r:id="rId22"/>
    <p:sldId id="496" r:id="rId23"/>
    <p:sldId id="497" r:id="rId24"/>
    <p:sldId id="498" r:id="rId25"/>
    <p:sldId id="503" r:id="rId26"/>
    <p:sldId id="504" r:id="rId27"/>
    <p:sldId id="505" r:id="rId28"/>
    <p:sldId id="506" r:id="rId29"/>
    <p:sldId id="507" r:id="rId30"/>
    <p:sldId id="508" r:id="rId31"/>
    <p:sldId id="509" r:id="rId32"/>
    <p:sldId id="510" r:id="rId33"/>
    <p:sldId id="511" r:id="rId34"/>
    <p:sldId id="512" r:id="rId35"/>
    <p:sldId id="513" r:id="rId36"/>
    <p:sldId id="514" r:id="rId37"/>
    <p:sldId id="515" r:id="rId38"/>
    <p:sldId id="516" r:id="rId39"/>
    <p:sldId id="517" r:id="rId40"/>
    <p:sldId id="518" r:id="rId41"/>
    <p:sldId id="519" r:id="rId42"/>
    <p:sldId id="520" r:id="rId43"/>
    <p:sldId id="521" r:id="rId44"/>
    <p:sldId id="522" r:id="rId45"/>
    <p:sldId id="523" r:id="rId46"/>
    <p:sldId id="524" r:id="rId47"/>
    <p:sldId id="529" r:id="rId48"/>
    <p:sldId id="499" r:id="rId49"/>
    <p:sldId id="500" r:id="rId50"/>
    <p:sldId id="501" r:id="rId51"/>
    <p:sldId id="502" r:id="rId52"/>
    <p:sldId id="455" r:id="rId53"/>
    <p:sldId id="532" r:id="rId54"/>
    <p:sldId id="436" r:id="rId55"/>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901">
          <p15:clr>
            <a:srgbClr val="A4A3A4"/>
          </p15:clr>
        </p15:guide>
        <p15:guide id="3" pos="3839">
          <p15:clr>
            <a:srgbClr val="A4A3A4"/>
          </p15:clr>
        </p15:guide>
        <p15:guide id="4" pos="7208">
          <p15:clr>
            <a:srgbClr val="A4A3A4"/>
          </p15:clr>
        </p15:guide>
        <p15:guide id="5" pos="5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99" autoAdjust="0"/>
    <p:restoredTop sz="94660"/>
  </p:normalViewPr>
  <p:slideViewPr>
    <p:cSldViewPr>
      <p:cViewPr varScale="1">
        <p:scale>
          <a:sx n="87" d="100"/>
          <a:sy n="87" d="100"/>
        </p:scale>
        <p:origin x="686" y="62"/>
      </p:cViewPr>
      <p:guideLst>
        <p:guide orient="horz" pos="2160"/>
        <p:guide orient="horz" pos="3901"/>
        <p:guide pos="3839"/>
        <p:guide pos="7208"/>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2018/10/21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2018/10/21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25</a:t>
            </a:fld>
            <a:endParaRPr lang="zh-CN" altLang="en-US"/>
          </a:p>
        </p:txBody>
      </p:sp>
    </p:spTree>
    <p:extLst>
      <p:ext uri="{BB962C8B-B14F-4D97-AF65-F5344CB8AC3E}">
        <p14:creationId xmlns:p14="http://schemas.microsoft.com/office/powerpoint/2010/main" val="316529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53</a:t>
            </a:fld>
            <a:endParaRPr lang="zh-CN" altLang="en-US"/>
          </a:p>
        </p:txBody>
      </p:sp>
    </p:spTree>
    <p:extLst>
      <p:ext uri="{BB962C8B-B14F-4D97-AF65-F5344CB8AC3E}">
        <p14:creationId xmlns:p14="http://schemas.microsoft.com/office/powerpoint/2010/main" val="445075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2018/10/21</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2018/10/21</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8.png"/><Relationship Id="rId4" Type="http://schemas.openxmlformats.org/officeDocument/2006/relationships/notesSlide" Target="../notesSlides/notesSlide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574926" y="2609107"/>
            <a:ext cx="4218749" cy="923314"/>
          </a:xfrm>
          <a:prstGeom prst="rect">
            <a:avLst/>
          </a:prstGeom>
          <a:noFill/>
        </p:spPr>
        <p:txBody>
          <a:bodyPr wrap="none" lIns="91423" tIns="45712" rIns="91423" bIns="45712" rtlCol="0">
            <a:spAutoFit/>
          </a:bodyPr>
          <a:lstStyle/>
          <a:p>
            <a:r>
              <a:rPr lang="en-US" altLang="zh-CN" sz="5400" dirty="0" smtClean="0">
                <a:solidFill>
                  <a:srgbClr val="38B1BF"/>
                </a:solidFill>
                <a:latin typeface="微软雅黑" panose="020B0503020204020204" pitchFamily="34" charset="-122"/>
                <a:ea typeface="微软雅黑" panose="020B0503020204020204" pitchFamily="34" charset="-122"/>
              </a:rPr>
              <a:t>	UML</a:t>
            </a:r>
            <a:r>
              <a:rPr lang="zh-CN" altLang="en-US" sz="5400" dirty="0" smtClean="0">
                <a:solidFill>
                  <a:srgbClr val="38B1BF"/>
                </a:solidFill>
                <a:latin typeface="微软雅黑" panose="020B0503020204020204" pitchFamily="34" charset="-122"/>
                <a:ea typeface="微软雅黑" panose="020B0503020204020204" pitchFamily="34" charset="-122"/>
              </a:rPr>
              <a:t>概述</a:t>
            </a:r>
            <a:endParaRPr lang="zh-CN" altLang="en-US" sz="5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2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7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14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19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24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结构事物（列举三个）</a:t>
            </a:r>
          </a:p>
        </p:txBody>
      </p:sp>
      <p:sp>
        <p:nvSpPr>
          <p:cNvPr id="6" name="矩形 5"/>
          <p:cNvSpPr/>
          <p:nvPr/>
        </p:nvSpPr>
        <p:spPr>
          <a:xfrm>
            <a:off x="1551940" y="1497965"/>
            <a:ext cx="10158730" cy="460375"/>
          </a:xfrm>
          <a:prstGeom prst="rect">
            <a:avLst/>
          </a:prstGeom>
        </p:spPr>
        <p:txBody>
          <a:bodyPr wrap="square">
            <a:spAutoFit/>
          </a:bodyPr>
          <a:lstStyle/>
          <a:p>
            <a:r>
              <a:rPr lang="en-US" altLang="zh-CN" sz="2400" dirty="0"/>
              <a:t>1.</a:t>
            </a:r>
            <a:r>
              <a:rPr lang="zh-CN" altLang="en-US" sz="2400" dirty="0"/>
              <a:t>类（</a:t>
            </a:r>
            <a:r>
              <a:rPr lang="en-US" altLang="zh-CN" sz="2400" dirty="0"/>
              <a:t>class</a:t>
            </a:r>
            <a:r>
              <a:rPr lang="zh-CN" altLang="en-US" sz="2400" dirty="0"/>
              <a:t>）</a:t>
            </a:r>
          </a:p>
        </p:txBody>
      </p:sp>
      <p:sp>
        <p:nvSpPr>
          <p:cNvPr id="7" name="矩形 6"/>
          <p:cNvSpPr/>
          <p:nvPr/>
        </p:nvSpPr>
        <p:spPr>
          <a:xfrm>
            <a:off x="4056380" y="1497965"/>
            <a:ext cx="5285105" cy="460375"/>
          </a:xfrm>
          <a:prstGeom prst="rect">
            <a:avLst/>
          </a:prstGeom>
        </p:spPr>
        <p:txBody>
          <a:bodyPr wrap="square">
            <a:spAutoFit/>
          </a:bodyPr>
          <a:lstStyle/>
          <a:p>
            <a:r>
              <a:rPr lang="en-US" sz="2400" dirty="0"/>
              <a:t>2.</a:t>
            </a:r>
            <a:r>
              <a:rPr sz="2400" dirty="0"/>
              <a:t>接口（interface）</a:t>
            </a:r>
            <a:endParaRPr lang="zh-CN" altLang="en-US" sz="2400" dirty="0"/>
          </a:p>
        </p:txBody>
      </p:sp>
      <p:sp>
        <p:nvSpPr>
          <p:cNvPr id="11" name="矩形 10"/>
          <p:cNvSpPr/>
          <p:nvPr/>
        </p:nvSpPr>
        <p:spPr>
          <a:xfrm>
            <a:off x="8034020" y="1497965"/>
            <a:ext cx="3408680" cy="460375"/>
          </a:xfrm>
          <a:prstGeom prst="rect">
            <a:avLst/>
          </a:prstGeom>
        </p:spPr>
        <p:txBody>
          <a:bodyPr wrap="square">
            <a:spAutoFit/>
          </a:bodyPr>
          <a:lstStyle/>
          <a:p>
            <a:r>
              <a:rPr lang="en-US" sz="2400" dirty="0"/>
              <a:t>3.</a:t>
            </a:r>
            <a:r>
              <a:rPr sz="2400" dirty="0"/>
              <a:t>协作（collaboration）</a:t>
            </a:r>
          </a:p>
        </p:txBody>
      </p:sp>
      <p:sp>
        <p:nvSpPr>
          <p:cNvPr id="13" name="文本框 12"/>
          <p:cNvSpPr txBox="1"/>
          <p:nvPr/>
        </p:nvSpPr>
        <p:spPr>
          <a:xfrm>
            <a:off x="1155065" y="4806315"/>
            <a:ext cx="2540000" cy="1706880"/>
          </a:xfrm>
          <a:prstGeom prst="rect">
            <a:avLst/>
          </a:prstGeom>
          <a:noFill/>
        </p:spPr>
        <p:txBody>
          <a:bodyPr wrap="square" rtlCol="0" anchor="t">
            <a:spAutoFit/>
          </a:bodyPr>
          <a:lstStyle/>
          <a:p>
            <a:r>
              <a:rPr lang="zh-CN" altLang="en-US"/>
              <a:t>类是对一组具有相同属性、方法、关系和语义的对象的描述。一个类实现一个或多个接口</a:t>
            </a:r>
          </a:p>
        </p:txBody>
      </p:sp>
      <p:sp>
        <p:nvSpPr>
          <p:cNvPr id="14" name="文本框 13"/>
          <p:cNvSpPr txBox="1"/>
          <p:nvPr/>
        </p:nvSpPr>
        <p:spPr>
          <a:xfrm>
            <a:off x="4447540" y="4644390"/>
            <a:ext cx="2863850" cy="2030095"/>
          </a:xfrm>
          <a:prstGeom prst="rect">
            <a:avLst/>
          </a:prstGeom>
          <a:noFill/>
        </p:spPr>
        <p:txBody>
          <a:bodyPr wrap="square" rtlCol="0" anchor="t">
            <a:spAutoFit/>
          </a:bodyPr>
          <a:lstStyle/>
          <a:p>
            <a:r>
              <a:rPr lang="zh-CN" altLang="en-US"/>
              <a:t>接口描述了一个类或构件的一个服务的操作集，接口仅仅是定义了一组操作的规范，它并没有给出这组操作的具体实现</a:t>
            </a:r>
          </a:p>
        </p:txBody>
      </p:sp>
      <p:sp>
        <p:nvSpPr>
          <p:cNvPr id="15" name="文本框 14"/>
          <p:cNvSpPr txBox="1"/>
          <p:nvPr/>
        </p:nvSpPr>
        <p:spPr>
          <a:xfrm>
            <a:off x="8371205" y="4068445"/>
            <a:ext cx="3237230" cy="2676525"/>
          </a:xfrm>
          <a:prstGeom prst="rect">
            <a:avLst/>
          </a:prstGeom>
          <a:noFill/>
        </p:spPr>
        <p:txBody>
          <a:bodyPr wrap="square" rtlCol="0" anchor="t">
            <a:spAutoFit/>
          </a:bodyPr>
          <a:lstStyle/>
          <a:p>
            <a:r>
              <a:rPr lang="zh-CN" altLang="en-US"/>
              <a:t>协作定义了一个交互，它是由一组共同工作以提供某协作的角色和其他元素构成的群体，这些协作行为大于所有元素的各行为的总和。因此，协作有结构、行为和维度。一个给定的类可以参与几个协作</a:t>
            </a:r>
          </a:p>
        </p:txBody>
      </p:sp>
      <p:pic>
        <p:nvPicPr>
          <p:cNvPr id="16" name="图片 15"/>
          <p:cNvPicPr>
            <a:picLocks noChangeAspect="1"/>
          </p:cNvPicPr>
          <p:nvPr/>
        </p:nvPicPr>
        <p:blipFill>
          <a:blip r:embed="rId2"/>
          <a:stretch>
            <a:fillRect/>
          </a:stretch>
        </p:blipFill>
        <p:spPr>
          <a:xfrm>
            <a:off x="1041237" y="2740977"/>
            <a:ext cx="2799715" cy="1962150"/>
          </a:xfrm>
          <a:prstGeom prst="rect">
            <a:avLst/>
          </a:prstGeom>
        </p:spPr>
      </p:pic>
      <p:pic>
        <p:nvPicPr>
          <p:cNvPr id="17" name="图片 16"/>
          <p:cNvPicPr>
            <a:picLocks noChangeAspect="1"/>
          </p:cNvPicPr>
          <p:nvPr/>
        </p:nvPicPr>
        <p:blipFill>
          <a:blip r:embed="rId3"/>
          <a:stretch>
            <a:fillRect/>
          </a:stretch>
        </p:blipFill>
        <p:spPr>
          <a:xfrm>
            <a:off x="4541520" y="2637706"/>
            <a:ext cx="2675890" cy="1809750"/>
          </a:xfrm>
          <a:prstGeom prst="rect">
            <a:avLst/>
          </a:prstGeom>
        </p:spPr>
      </p:pic>
      <p:pic>
        <p:nvPicPr>
          <p:cNvPr id="18" name="图片 17"/>
          <p:cNvPicPr>
            <a:picLocks noChangeAspect="1"/>
          </p:cNvPicPr>
          <p:nvPr/>
        </p:nvPicPr>
        <p:blipFill>
          <a:blip r:embed="rId4"/>
          <a:stretch>
            <a:fillRect/>
          </a:stretch>
        </p:blipFill>
        <p:spPr>
          <a:xfrm>
            <a:off x="8759502" y="2421682"/>
            <a:ext cx="2247900" cy="142875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行为事物</a:t>
            </a:r>
          </a:p>
        </p:txBody>
      </p:sp>
      <p:sp>
        <p:nvSpPr>
          <p:cNvPr id="6" name="矩形 5"/>
          <p:cNvSpPr/>
          <p:nvPr/>
        </p:nvSpPr>
        <p:spPr>
          <a:xfrm>
            <a:off x="1551940" y="1497965"/>
            <a:ext cx="10158730" cy="460375"/>
          </a:xfrm>
          <a:prstGeom prst="rect">
            <a:avLst/>
          </a:prstGeom>
        </p:spPr>
        <p:txBody>
          <a:bodyPr wrap="square">
            <a:spAutoFit/>
          </a:bodyPr>
          <a:lstStyle/>
          <a:p>
            <a:r>
              <a:rPr lang="en-US" altLang="zh-CN" sz="2400" dirty="0"/>
              <a:t>1.</a:t>
            </a:r>
            <a:r>
              <a:rPr sz="2400" dirty="0"/>
              <a:t>交互（interaction）</a:t>
            </a:r>
          </a:p>
        </p:txBody>
      </p:sp>
      <p:sp>
        <p:nvSpPr>
          <p:cNvPr id="7" name="矩形 6"/>
          <p:cNvSpPr/>
          <p:nvPr/>
        </p:nvSpPr>
        <p:spPr>
          <a:xfrm>
            <a:off x="4389120" y="1497965"/>
            <a:ext cx="5285105" cy="460375"/>
          </a:xfrm>
          <a:prstGeom prst="rect">
            <a:avLst/>
          </a:prstGeom>
        </p:spPr>
        <p:txBody>
          <a:bodyPr wrap="square">
            <a:spAutoFit/>
          </a:bodyPr>
          <a:lstStyle/>
          <a:p>
            <a:r>
              <a:rPr lang="en-US" sz="2400" dirty="0"/>
              <a:t>2.</a:t>
            </a:r>
            <a:r>
              <a:rPr sz="2400" dirty="0"/>
              <a:t>状态机（state machine）</a:t>
            </a:r>
          </a:p>
        </p:txBody>
      </p:sp>
      <p:sp>
        <p:nvSpPr>
          <p:cNvPr id="11" name="矩形 10"/>
          <p:cNvSpPr/>
          <p:nvPr/>
        </p:nvSpPr>
        <p:spPr>
          <a:xfrm>
            <a:off x="8034020" y="1497965"/>
            <a:ext cx="3408680" cy="460375"/>
          </a:xfrm>
          <a:prstGeom prst="rect">
            <a:avLst/>
          </a:prstGeom>
        </p:spPr>
        <p:txBody>
          <a:bodyPr wrap="square">
            <a:spAutoFit/>
          </a:bodyPr>
          <a:lstStyle/>
          <a:p>
            <a:r>
              <a:rPr lang="en-US" sz="2400" dirty="0"/>
              <a:t>3.</a:t>
            </a:r>
            <a:r>
              <a:rPr lang="zh-CN" altLang="en-US" sz="2400" dirty="0"/>
              <a:t>活动</a:t>
            </a:r>
            <a:r>
              <a:rPr sz="2400" dirty="0"/>
              <a:t>（</a:t>
            </a:r>
            <a:r>
              <a:rPr lang="en-US" sz="2400" dirty="0"/>
              <a:t>activity</a:t>
            </a:r>
            <a:r>
              <a:rPr sz="2400" dirty="0"/>
              <a:t>）</a:t>
            </a:r>
          </a:p>
        </p:txBody>
      </p:sp>
      <p:sp>
        <p:nvSpPr>
          <p:cNvPr id="13" name="文本框 12"/>
          <p:cNvSpPr txBox="1"/>
          <p:nvPr/>
        </p:nvSpPr>
        <p:spPr>
          <a:xfrm>
            <a:off x="1040765" y="3610610"/>
            <a:ext cx="2540000" cy="2999740"/>
          </a:xfrm>
          <a:prstGeom prst="rect">
            <a:avLst/>
          </a:prstGeom>
          <a:noFill/>
        </p:spPr>
        <p:txBody>
          <a:bodyPr wrap="square" rtlCol="0" anchor="t">
            <a:spAutoFit/>
          </a:bodyPr>
          <a:lstStyle/>
          <a:p>
            <a:r>
              <a:rPr lang="zh-CN" altLang="en-US"/>
              <a:t>交互这样一种行为，他由在特定语境中共同完成一定特定任务的一组对象之间交换的消息组成。一个对象群体的行为或单个操作的行为可用一个交互来描述</a:t>
            </a:r>
          </a:p>
        </p:txBody>
      </p:sp>
      <p:sp>
        <p:nvSpPr>
          <p:cNvPr id="14" name="文本框 13"/>
          <p:cNvSpPr txBox="1"/>
          <p:nvPr/>
        </p:nvSpPr>
        <p:spPr>
          <a:xfrm>
            <a:off x="4500880" y="3851910"/>
            <a:ext cx="3533140" cy="2999740"/>
          </a:xfrm>
          <a:prstGeom prst="rect">
            <a:avLst/>
          </a:prstGeom>
          <a:noFill/>
        </p:spPr>
        <p:txBody>
          <a:bodyPr wrap="square" rtlCol="0" anchor="t">
            <a:spAutoFit/>
          </a:bodyPr>
          <a:lstStyle/>
          <a:p>
            <a:r>
              <a:rPr lang="zh-CN" altLang="en-US"/>
              <a:t>状态机是这样一种行为，描述了一个对象或一个交互在生命期内响应事件所经历的状态序列。单个类或一组类之间协作的行为可以用状态机来描述。一个状态机涉及到一些其他元素，包括状态转换（发转换的事物）和活动（对一个转换的响应）</a:t>
            </a:r>
          </a:p>
        </p:txBody>
      </p:sp>
      <p:sp>
        <p:nvSpPr>
          <p:cNvPr id="15" name="文本框 14"/>
          <p:cNvSpPr txBox="1"/>
          <p:nvPr/>
        </p:nvSpPr>
        <p:spPr>
          <a:xfrm>
            <a:off x="8371205" y="4013835"/>
            <a:ext cx="3237230" cy="1706880"/>
          </a:xfrm>
          <a:prstGeom prst="rect">
            <a:avLst/>
          </a:prstGeom>
          <a:noFill/>
        </p:spPr>
        <p:txBody>
          <a:bodyPr wrap="square" rtlCol="0" anchor="t">
            <a:spAutoFit/>
          </a:bodyPr>
          <a:lstStyle/>
          <a:p>
            <a:r>
              <a:rPr lang="zh-CN" altLang="en-US"/>
              <a:t>活动是这样一种行为，他描述了计算过程执行的步骤序列。注重的是步骤之间的流而不关心哪个对象执行哪个步骤。</a:t>
            </a:r>
          </a:p>
        </p:txBody>
      </p:sp>
      <p:pic>
        <p:nvPicPr>
          <p:cNvPr id="18" name="图片 17"/>
          <p:cNvPicPr>
            <a:picLocks noChangeAspect="1"/>
          </p:cNvPicPr>
          <p:nvPr/>
        </p:nvPicPr>
        <p:blipFill>
          <a:blip r:embed="rId3"/>
          <a:stretch>
            <a:fillRect/>
          </a:stretch>
        </p:blipFill>
        <p:spPr>
          <a:xfrm>
            <a:off x="1071245" y="2543819"/>
            <a:ext cx="2748280" cy="756920"/>
          </a:xfrm>
          <a:prstGeom prst="rect">
            <a:avLst/>
          </a:prstGeom>
        </p:spPr>
      </p:pic>
      <p:pic>
        <p:nvPicPr>
          <p:cNvPr id="19" name="图片 18"/>
          <p:cNvPicPr>
            <a:picLocks noChangeAspect="1"/>
          </p:cNvPicPr>
          <p:nvPr/>
        </p:nvPicPr>
        <p:blipFill>
          <a:blip r:embed="rId4"/>
          <a:stretch>
            <a:fillRect/>
          </a:stretch>
        </p:blipFill>
        <p:spPr>
          <a:xfrm>
            <a:off x="5280660" y="2374900"/>
            <a:ext cx="1973580" cy="1346835"/>
          </a:xfrm>
          <a:prstGeom prst="rect">
            <a:avLst/>
          </a:prstGeom>
        </p:spPr>
      </p:pic>
      <p:pic>
        <p:nvPicPr>
          <p:cNvPr id="20" name="图片 19"/>
          <p:cNvPicPr>
            <a:picLocks noChangeAspect="1"/>
          </p:cNvPicPr>
          <p:nvPr/>
        </p:nvPicPr>
        <p:blipFill>
          <a:blip r:embed="rId5"/>
          <a:stretch>
            <a:fillRect/>
          </a:stretch>
        </p:blipFill>
        <p:spPr>
          <a:xfrm>
            <a:off x="8750300" y="2177415"/>
            <a:ext cx="2478405" cy="167449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分组事物</a:t>
            </a:r>
          </a:p>
        </p:txBody>
      </p:sp>
      <p:sp>
        <p:nvSpPr>
          <p:cNvPr id="6" name="矩形 5"/>
          <p:cNvSpPr/>
          <p:nvPr/>
        </p:nvSpPr>
        <p:spPr>
          <a:xfrm>
            <a:off x="1551940" y="1497965"/>
            <a:ext cx="10158730" cy="1198880"/>
          </a:xfrm>
          <a:prstGeom prst="rect">
            <a:avLst/>
          </a:prstGeom>
        </p:spPr>
        <p:txBody>
          <a:bodyPr wrap="square">
            <a:spAutoFit/>
          </a:bodyPr>
          <a:lstStyle/>
          <a:p>
            <a:r>
              <a:rPr sz="2400" dirty="0"/>
              <a:t>--分组事物是UML模型的组织部分，最主要的分组事物是包（package）</a:t>
            </a:r>
          </a:p>
          <a:p>
            <a:endParaRPr sz="2400" dirty="0"/>
          </a:p>
          <a:p>
            <a:r>
              <a:rPr sz="2400" dirty="0"/>
              <a:t>--包是把元素组织成组的机制</a:t>
            </a:r>
          </a:p>
        </p:txBody>
      </p:sp>
      <p:sp>
        <p:nvSpPr>
          <p:cNvPr id="10" name="文本框 9"/>
          <p:cNvSpPr txBox="1"/>
          <p:nvPr/>
        </p:nvSpPr>
        <p:spPr>
          <a:xfrm>
            <a:off x="1102995" y="4358640"/>
            <a:ext cx="10476230" cy="2353310"/>
          </a:xfrm>
          <a:prstGeom prst="rect">
            <a:avLst/>
          </a:prstGeom>
          <a:noFill/>
        </p:spPr>
        <p:txBody>
          <a:bodyPr wrap="square" rtlCol="0" anchor="t">
            <a:spAutoFit/>
          </a:bodyPr>
          <a:lstStyle/>
          <a:p>
            <a:r>
              <a:rPr lang="zh-CN" altLang="en-US"/>
              <a:t>包是UML中唯一的组织机制</a:t>
            </a:r>
          </a:p>
          <a:p>
            <a:endParaRPr lang="zh-CN" altLang="en-US"/>
          </a:p>
          <a:p>
            <a:r>
              <a:rPr lang="zh-CN" altLang="en-US"/>
              <a:t>包可以拥有其他元素，这些元素可以是类、接口、构件、节点、协作、用例和图，甚至可以是其他包</a:t>
            </a:r>
          </a:p>
          <a:p>
            <a:endParaRPr lang="zh-CN" altLang="en-US"/>
          </a:p>
          <a:p>
            <a:r>
              <a:rPr lang="zh-CN" altLang="en-US"/>
              <a:t>一个包形成了一个命名空间。在一个包中同一种元素的名称必须是唯一的。不同种类的元素可以有相同的名称</a:t>
            </a:r>
          </a:p>
        </p:txBody>
      </p:sp>
      <p:pic>
        <p:nvPicPr>
          <p:cNvPr id="9" name="图片 8"/>
          <p:cNvPicPr>
            <a:picLocks noChangeAspect="1"/>
          </p:cNvPicPr>
          <p:nvPr/>
        </p:nvPicPr>
        <p:blipFill>
          <a:blip r:embed="rId3"/>
          <a:stretch>
            <a:fillRect/>
          </a:stretch>
        </p:blipFill>
        <p:spPr>
          <a:xfrm>
            <a:off x="4960302" y="2696845"/>
            <a:ext cx="2761615" cy="233362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1.4</a:t>
            </a:r>
            <a:endParaRPr lang="en-US" altLang="zh-CN"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注释事物</a:t>
            </a:r>
          </a:p>
        </p:txBody>
      </p:sp>
      <p:sp>
        <p:nvSpPr>
          <p:cNvPr id="6" name="矩形 5"/>
          <p:cNvSpPr/>
          <p:nvPr/>
        </p:nvSpPr>
        <p:spPr>
          <a:xfrm>
            <a:off x="1551940" y="1497965"/>
            <a:ext cx="10158730" cy="1938020"/>
          </a:xfrm>
          <a:prstGeom prst="rect">
            <a:avLst/>
          </a:prstGeom>
        </p:spPr>
        <p:txBody>
          <a:bodyPr wrap="square">
            <a:spAutoFit/>
          </a:bodyPr>
          <a:lstStyle/>
          <a:p>
            <a:r>
              <a:rPr sz="2400" dirty="0"/>
              <a:t>注释事物是UML模型的解释部分。这些注释事物用来描述、说明和标注模型的任何元素。有一种主要的注释事物，称为注解（note）</a:t>
            </a:r>
          </a:p>
          <a:p>
            <a:endParaRPr sz="2400" dirty="0"/>
          </a:p>
          <a:p>
            <a:r>
              <a:rPr sz="2400" dirty="0"/>
              <a:t>注解是一个依附于一个元素或一组元素之上，对它进行约束或解释的简单符号</a:t>
            </a:r>
          </a:p>
        </p:txBody>
      </p:sp>
      <p:pic>
        <p:nvPicPr>
          <p:cNvPr id="9" name="图片 8"/>
          <p:cNvPicPr>
            <a:picLocks noChangeAspect="1"/>
          </p:cNvPicPr>
          <p:nvPr/>
        </p:nvPicPr>
        <p:blipFill>
          <a:blip r:embed="rId3"/>
          <a:stretch>
            <a:fillRect/>
          </a:stretch>
        </p:blipFill>
        <p:spPr>
          <a:xfrm>
            <a:off x="5087094" y="4005858"/>
            <a:ext cx="2522855" cy="151066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65"/>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中的关系</a:t>
            </a:r>
          </a:p>
        </p:txBody>
      </p:sp>
      <p:sp>
        <p:nvSpPr>
          <p:cNvPr id="6" name="矩形 5"/>
          <p:cNvSpPr/>
          <p:nvPr/>
        </p:nvSpPr>
        <p:spPr>
          <a:xfrm>
            <a:off x="1486694" y="1846622"/>
            <a:ext cx="10158730" cy="4770537"/>
          </a:xfrm>
          <a:prstGeom prst="rect">
            <a:avLst/>
          </a:prstGeom>
        </p:spPr>
        <p:txBody>
          <a:bodyPr wrap="square">
            <a:spAutoFit/>
          </a:bodyPr>
          <a:lstStyle/>
          <a:p>
            <a:r>
              <a:rPr sz="2000" dirty="0"/>
              <a:t>1.关联关系</a:t>
            </a:r>
          </a:p>
          <a:p>
            <a:r>
              <a:rPr sz="2000" dirty="0"/>
              <a:t>关联关系是一种结构化的关系，表示给定关联的一个类的对象访问另一个类的相关对象。在UML中通过一条实线表示这种关系。</a:t>
            </a:r>
            <a:r>
              <a:rPr sz="2000" dirty="0" smtClean="0"/>
              <a:t>关联关系可以有方向表示关联在某一个方向被使用</a:t>
            </a:r>
            <a:endParaRPr lang="en-US" sz="2000" dirty="0" smtClean="0"/>
          </a:p>
          <a:p>
            <a:endParaRPr sz="2000" dirty="0"/>
          </a:p>
          <a:p>
            <a:r>
              <a:rPr sz="2000" dirty="0"/>
              <a:t>2.依赖关系</a:t>
            </a:r>
          </a:p>
          <a:p>
            <a:r>
              <a:rPr sz="2000" dirty="0"/>
              <a:t>两个对象之间如果一个对象发生变化另外的对象根据前者的变化而变化，所以两者之间具有依赖关系。在UML中通常用过一条带有箭头的虚线表示</a:t>
            </a:r>
            <a:r>
              <a:rPr sz="2000" dirty="0" smtClean="0"/>
              <a:t>。</a:t>
            </a:r>
            <a:endParaRPr lang="en-US" sz="2000" dirty="0" smtClean="0"/>
          </a:p>
          <a:p>
            <a:endParaRPr sz="2000" dirty="0"/>
          </a:p>
          <a:p>
            <a:r>
              <a:rPr sz="2000" dirty="0"/>
              <a:t>3.泛化关系</a:t>
            </a:r>
          </a:p>
          <a:p>
            <a:r>
              <a:rPr sz="2000" dirty="0"/>
              <a:t>在UML中泛化关系定义个表示子类和父类之间的集成关系，比如：一个对象为哺乳动物，一个对象为狗，这两个对象之间具有泛化关系，狗具有哺乳动物的一些属性和方法</a:t>
            </a:r>
            <a:r>
              <a:rPr sz="2000" dirty="0" smtClean="0"/>
              <a:t>。</a:t>
            </a:r>
            <a:endParaRPr lang="en-US" sz="2000" dirty="0" smtClean="0"/>
          </a:p>
          <a:p>
            <a:endParaRPr sz="2000" dirty="0"/>
          </a:p>
          <a:p>
            <a:r>
              <a:rPr sz="2000" dirty="0"/>
              <a:t>4.实现关系</a:t>
            </a:r>
          </a:p>
          <a:p>
            <a:r>
              <a:rPr sz="2000" dirty="0"/>
              <a:t>实现关系可以把类和接口、类和类之间进行连接起来，接口只是对行为的说明但不是结构。真正的实现通过一条带有箭头的空心实现来表示</a:t>
            </a:r>
            <a:r>
              <a:rPr sz="2400" dirty="0"/>
              <a:t>。</a:t>
            </a:r>
          </a:p>
        </p:txBody>
      </p:sp>
      <p:pic>
        <p:nvPicPr>
          <p:cNvPr id="9" name="图片 8" descr="2"/>
          <p:cNvPicPr>
            <a:picLocks noChangeAspect="1"/>
          </p:cNvPicPr>
          <p:nvPr/>
        </p:nvPicPr>
        <p:blipFill>
          <a:blip r:embed="rId2"/>
          <a:stretch>
            <a:fillRect/>
          </a:stretch>
        </p:blipFill>
        <p:spPr>
          <a:xfrm>
            <a:off x="5743575" y="255270"/>
            <a:ext cx="5390515" cy="1513840"/>
          </a:xfrm>
          <a:prstGeom prst="rect">
            <a:avLst/>
          </a:prstGeom>
        </p:spPr>
      </p:pic>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中的图</a:t>
            </a:r>
          </a:p>
        </p:txBody>
      </p:sp>
      <p:sp>
        <p:nvSpPr>
          <p:cNvPr id="6" name="矩形 5"/>
          <p:cNvSpPr/>
          <p:nvPr/>
        </p:nvSpPr>
        <p:spPr>
          <a:xfrm>
            <a:off x="1270670" y="1845618"/>
            <a:ext cx="10158730" cy="4708981"/>
          </a:xfrm>
          <a:prstGeom prst="rect">
            <a:avLst/>
          </a:prstGeom>
        </p:spPr>
        <p:txBody>
          <a:bodyPr wrap="square">
            <a:spAutoFit/>
          </a:bodyPr>
          <a:lstStyle/>
          <a:p>
            <a:r>
              <a:rPr sz="2000" dirty="0"/>
              <a:t>1.用例图</a:t>
            </a:r>
          </a:p>
          <a:p>
            <a:r>
              <a:rPr sz="2000" dirty="0" err="1"/>
              <a:t>用例图表示了用例和参与者以及他们之间的关系。用例图中包含角色和用例以及两者之间的关系</a:t>
            </a:r>
            <a:r>
              <a:rPr sz="2000" dirty="0" smtClean="0"/>
              <a:t>。</a:t>
            </a:r>
            <a:endParaRPr lang="en-US" sz="2000" dirty="0" smtClean="0"/>
          </a:p>
          <a:p>
            <a:endParaRPr sz="2000" dirty="0"/>
          </a:p>
          <a:p>
            <a:r>
              <a:rPr sz="2000" dirty="0"/>
              <a:t>2.类图</a:t>
            </a:r>
          </a:p>
          <a:p>
            <a:r>
              <a:rPr sz="2000" dirty="0" err="1"/>
              <a:t>类图表示了一组类、接口和协作以及他们之间的关系</a:t>
            </a:r>
            <a:r>
              <a:rPr sz="2000" dirty="0" smtClean="0"/>
              <a:t>。</a:t>
            </a:r>
            <a:endParaRPr lang="en-US" sz="2000" dirty="0" smtClean="0"/>
          </a:p>
          <a:p>
            <a:endParaRPr sz="2000" dirty="0"/>
          </a:p>
          <a:p>
            <a:r>
              <a:rPr sz="2000" dirty="0"/>
              <a:t>3.对象图</a:t>
            </a:r>
          </a:p>
          <a:p>
            <a:r>
              <a:rPr sz="2000" dirty="0"/>
              <a:t>对象图</a:t>
            </a:r>
            <a:r>
              <a:rPr lang="zh-CN" sz="2000" dirty="0"/>
              <a:t>展示</a:t>
            </a:r>
            <a:r>
              <a:rPr sz="2000" dirty="0" err="1"/>
              <a:t>了一组对象以及他们之间关系。用对象图说明类图中所反映的事务实力的数据和静态快照</a:t>
            </a:r>
            <a:r>
              <a:rPr sz="2000" dirty="0" smtClean="0"/>
              <a:t>。</a:t>
            </a:r>
            <a:endParaRPr lang="en-US" sz="2000" dirty="0" smtClean="0"/>
          </a:p>
          <a:p>
            <a:endParaRPr sz="2000" dirty="0"/>
          </a:p>
          <a:p>
            <a:r>
              <a:rPr sz="2000" dirty="0"/>
              <a:t>4.组件图</a:t>
            </a:r>
          </a:p>
          <a:p>
            <a:r>
              <a:rPr sz="2000" dirty="0"/>
              <a:t>组件图又被称为构建图，组成部分有组件接口和组件之间的联系构成。组件可以是源代码、二进制代码或可执行程序。组件图表示系统中的不同物理部分之前的关系，表达的是系统代码本身之间的关系。</a:t>
            </a:r>
          </a:p>
        </p:txBody>
      </p:sp>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中的图</a:t>
            </a:r>
          </a:p>
        </p:txBody>
      </p:sp>
      <p:sp>
        <p:nvSpPr>
          <p:cNvPr id="6" name="矩形 5"/>
          <p:cNvSpPr/>
          <p:nvPr/>
        </p:nvSpPr>
        <p:spPr>
          <a:xfrm>
            <a:off x="766614" y="1480725"/>
            <a:ext cx="10887075" cy="5632311"/>
          </a:xfrm>
          <a:prstGeom prst="rect">
            <a:avLst/>
          </a:prstGeom>
        </p:spPr>
        <p:txBody>
          <a:bodyPr wrap="square">
            <a:spAutoFit/>
          </a:bodyPr>
          <a:lstStyle/>
          <a:p>
            <a:r>
              <a:rPr sz="2000" dirty="0"/>
              <a:t>5.配置图</a:t>
            </a:r>
          </a:p>
          <a:p>
            <a:r>
              <a:rPr sz="2000" dirty="0" err="1" smtClean="0"/>
              <a:t>配置图表现了对运行时处理节点以及组件的配署</a:t>
            </a:r>
            <a:r>
              <a:rPr sz="2000" dirty="0" err="1"/>
              <a:t>。描述的是在软件完成之后如何部署局域网等硬件</a:t>
            </a:r>
            <a:r>
              <a:rPr sz="2000" dirty="0" smtClean="0"/>
              <a:t>。</a:t>
            </a:r>
            <a:endParaRPr lang="en-US" sz="2000" dirty="0" smtClean="0"/>
          </a:p>
          <a:p>
            <a:endParaRPr sz="2000" dirty="0"/>
          </a:p>
          <a:p>
            <a:r>
              <a:rPr sz="2000" dirty="0"/>
              <a:t>6.时序图</a:t>
            </a:r>
          </a:p>
          <a:p>
            <a:r>
              <a:rPr sz="2000" dirty="0" err="1"/>
              <a:t>时序图显示的多个对象之间的动态的协作，</a:t>
            </a:r>
            <a:r>
              <a:rPr sz="2000" dirty="0" err="1" smtClean="0"/>
              <a:t>对象之间通过发送信息建立通信的时候的时间顺序</a:t>
            </a:r>
            <a:r>
              <a:rPr sz="2000" dirty="0" smtClean="0"/>
              <a:t>。</a:t>
            </a:r>
            <a:endParaRPr lang="en-US" sz="2000" dirty="0" smtClean="0"/>
          </a:p>
          <a:p>
            <a:endParaRPr sz="2000" dirty="0"/>
          </a:p>
          <a:p>
            <a:r>
              <a:rPr sz="2000" dirty="0"/>
              <a:t>7.协作图</a:t>
            </a:r>
          </a:p>
          <a:p>
            <a:r>
              <a:rPr sz="2000" dirty="0" err="1"/>
              <a:t>协作图在对一次交互中有意义的对象和对象之间的连接建模，强调收发信息对象组织结构，然后按照组织结构进行建模</a:t>
            </a:r>
            <a:r>
              <a:rPr sz="2000" dirty="0" smtClean="0"/>
              <a:t>。</a:t>
            </a:r>
            <a:endParaRPr lang="en-US" sz="2000" dirty="0" smtClean="0"/>
          </a:p>
          <a:p>
            <a:endParaRPr sz="2000" dirty="0"/>
          </a:p>
          <a:p>
            <a:r>
              <a:rPr sz="2000" dirty="0"/>
              <a:t>8.状态图</a:t>
            </a:r>
          </a:p>
          <a:p>
            <a:r>
              <a:rPr sz="2000" dirty="0"/>
              <a:t>状态图战士了一个特定的对象的所有可能状态以及各种事件的发生引起的状态见的转移。通过状态图描述系统的动态视图。通过状态图可以描述用例实例的生命周期</a:t>
            </a:r>
            <a:r>
              <a:rPr sz="2000" dirty="0" smtClean="0"/>
              <a:t>。</a:t>
            </a:r>
            <a:endParaRPr lang="en-US" sz="2000" dirty="0" smtClean="0"/>
          </a:p>
          <a:p>
            <a:endParaRPr sz="2000" dirty="0"/>
          </a:p>
          <a:p>
            <a:r>
              <a:rPr sz="2000" dirty="0"/>
              <a:t>9.活动图</a:t>
            </a:r>
          </a:p>
          <a:p>
            <a:r>
              <a:rPr sz="2000" dirty="0"/>
              <a:t>活动图是状态图中的一个辩题描述的是系统的一个活动到另外的一个活动的流程。</a:t>
            </a:r>
          </a:p>
          <a:p>
            <a:endParaRPr sz="2000" dirty="0"/>
          </a:p>
        </p:txBody>
      </p:sp>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的规则</a:t>
            </a:r>
          </a:p>
        </p:txBody>
      </p:sp>
      <p:sp>
        <p:nvSpPr>
          <p:cNvPr id="6" name="矩形 5"/>
          <p:cNvSpPr/>
          <p:nvPr/>
        </p:nvSpPr>
        <p:spPr>
          <a:xfrm>
            <a:off x="694606" y="1361287"/>
            <a:ext cx="10887075" cy="3046095"/>
          </a:xfrm>
          <a:prstGeom prst="rect">
            <a:avLst/>
          </a:prstGeom>
        </p:spPr>
        <p:txBody>
          <a:bodyPr wrap="square">
            <a:spAutoFit/>
          </a:bodyPr>
          <a:lstStyle/>
          <a:p>
            <a:r>
              <a:rPr lang="zh-CN" altLang="en-US" sz="2400" dirty="0">
                <a:latin typeface="+mj-ea"/>
                <a:ea typeface="+mj-ea"/>
              </a:rPr>
              <a:t>不能简单地把</a:t>
            </a:r>
            <a:r>
              <a:rPr lang="en-US" altLang="zh-CN" sz="2400" dirty="0">
                <a:latin typeface="+mj-ea"/>
                <a:ea typeface="+mj-ea"/>
              </a:rPr>
              <a:t>UML</a:t>
            </a:r>
            <a:r>
              <a:rPr lang="zh-CN" altLang="en-US" sz="2400" dirty="0">
                <a:latin typeface="+mj-ea"/>
                <a:ea typeface="+mj-ea"/>
              </a:rPr>
              <a:t>的构造块按随机的方式放在一起。像任何语言一样</a:t>
            </a:r>
            <a:r>
              <a:rPr lang="zh-CN" altLang="en-US" sz="2400" dirty="0" smtClean="0">
                <a:latin typeface="+mj-ea"/>
                <a:ea typeface="+mj-ea"/>
              </a:rPr>
              <a:t>，</a:t>
            </a:r>
            <a:r>
              <a:rPr lang="en-US" altLang="zh-CN" sz="2400" dirty="0" smtClean="0">
                <a:latin typeface="+mj-ea"/>
                <a:ea typeface="+mj-ea"/>
              </a:rPr>
              <a:t>UML</a:t>
            </a:r>
            <a:r>
              <a:rPr lang="zh-CN" altLang="en-US" sz="2400" dirty="0" smtClean="0">
                <a:latin typeface="+mj-ea"/>
                <a:ea typeface="+mj-ea"/>
              </a:rPr>
              <a:t>有一套</a:t>
            </a:r>
            <a:r>
              <a:rPr lang="zh-CN" altLang="en-US" sz="2400" dirty="0">
                <a:latin typeface="+mj-ea"/>
                <a:ea typeface="+mj-ea"/>
              </a:rPr>
              <a:t>规则，这些规则描述了一个</a:t>
            </a:r>
            <a:r>
              <a:rPr lang="zh-CN" sz="2400" dirty="0" smtClean="0">
                <a:latin typeface="+mj-ea"/>
                <a:ea typeface="+mj-ea"/>
              </a:rPr>
              <a:t>形式</a:t>
            </a:r>
            <a:r>
              <a:rPr lang="zh-CN" altLang="en-US" sz="2400" dirty="0">
                <a:latin typeface="+mj-ea"/>
                <a:ea typeface="+mj-ea"/>
              </a:rPr>
              <a:t>良好的模型看起来应该</a:t>
            </a:r>
            <a:r>
              <a:rPr lang="zh-CN" sz="2400" dirty="0" smtClean="0"/>
              <a:t>是</a:t>
            </a:r>
            <a:r>
              <a:rPr lang="zh-CN" sz="2400" dirty="0"/>
              <a:t>什么样</a:t>
            </a:r>
            <a:r>
              <a:rPr sz="2400" dirty="0" smtClean="0"/>
              <a:t>，</a:t>
            </a:r>
            <a:r>
              <a:rPr lang="en-US" sz="2400" dirty="0"/>
              <a:t> </a:t>
            </a:r>
            <a:r>
              <a:rPr lang="en-US" sz="2400" dirty="0">
                <a:latin typeface="+mn-ea"/>
              </a:rPr>
              <a:t>UML</a:t>
            </a:r>
            <a:r>
              <a:rPr lang="zh-CN" altLang="en-US" sz="2400" dirty="0" smtClean="0"/>
              <a:t>有</a:t>
            </a:r>
            <a:r>
              <a:rPr lang="zh-CN" sz="2400" dirty="0" smtClean="0"/>
              <a:t>自己</a:t>
            </a:r>
            <a:r>
              <a:rPr lang="zh-CN" sz="2400" dirty="0"/>
              <a:t>的语法和语义规则，用于：</a:t>
            </a:r>
          </a:p>
          <a:p>
            <a:r>
              <a:rPr lang="en-US" altLang="zh-CN" sz="2400" dirty="0"/>
              <a:t>	</a:t>
            </a:r>
            <a:r>
              <a:rPr lang="zh-CN" sz="2400" dirty="0" smtClean="0"/>
              <a:t>①</a:t>
            </a:r>
            <a:r>
              <a:rPr lang="zh-CN" sz="2400" dirty="0">
                <a:latin typeface="+mn-ea"/>
              </a:rPr>
              <a:t>命名：为事物、关系和图起名。</a:t>
            </a:r>
          </a:p>
          <a:p>
            <a:r>
              <a:rPr lang="en-US" altLang="zh-CN" sz="2400" dirty="0">
                <a:latin typeface="+mn-ea"/>
              </a:rPr>
              <a:t>	</a:t>
            </a:r>
            <a:r>
              <a:rPr lang="zh-CN" sz="2400" dirty="0">
                <a:latin typeface="+mn-ea"/>
              </a:rPr>
              <a:t>②范围：给一个名称以特定含义的语境。</a:t>
            </a:r>
          </a:p>
          <a:p>
            <a:r>
              <a:rPr lang="en-US" altLang="zh-CN" sz="2400" dirty="0">
                <a:latin typeface="+mn-ea"/>
              </a:rPr>
              <a:t>	</a:t>
            </a:r>
            <a:r>
              <a:rPr lang="zh-CN" sz="2400" dirty="0">
                <a:latin typeface="+mn-ea"/>
              </a:rPr>
              <a:t>③可见性：怎样让其他人使用或者看见名称。</a:t>
            </a:r>
          </a:p>
          <a:p>
            <a:r>
              <a:rPr lang="en-US" altLang="zh-CN" sz="2400" dirty="0">
                <a:latin typeface="+mn-ea"/>
              </a:rPr>
              <a:t>	</a:t>
            </a:r>
            <a:r>
              <a:rPr lang="zh-CN" sz="2400" dirty="0">
                <a:latin typeface="+mn-ea"/>
              </a:rPr>
              <a:t>④完整性：事物如何正确、一致地相互联系。</a:t>
            </a:r>
          </a:p>
          <a:p>
            <a:r>
              <a:rPr lang="en-US" altLang="zh-CN" sz="2400" dirty="0">
                <a:latin typeface="+mn-ea"/>
              </a:rPr>
              <a:t>	</a:t>
            </a:r>
            <a:r>
              <a:rPr lang="zh-CN" sz="2400" dirty="0">
                <a:latin typeface="+mn-ea"/>
              </a:rPr>
              <a:t>⑤执行：运行或模拟动态模型的含义是什么。</a:t>
            </a:r>
          </a:p>
        </p:txBody>
      </p:sp>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中的公共机制</a:t>
            </a:r>
          </a:p>
        </p:txBody>
      </p:sp>
      <p:sp>
        <p:nvSpPr>
          <p:cNvPr id="6" name="矩形 5"/>
          <p:cNvSpPr/>
          <p:nvPr/>
        </p:nvSpPr>
        <p:spPr>
          <a:xfrm>
            <a:off x="651510" y="1300480"/>
            <a:ext cx="10887075" cy="4523105"/>
          </a:xfrm>
          <a:prstGeom prst="rect">
            <a:avLst/>
          </a:prstGeom>
        </p:spPr>
        <p:txBody>
          <a:bodyPr wrap="square">
            <a:spAutoFit/>
          </a:bodyPr>
          <a:lstStyle/>
          <a:p>
            <a:r>
              <a:rPr lang="zh-CN" sz="2400" dirty="0"/>
              <a:t>一、规约</a:t>
            </a:r>
            <a:endParaRPr sz="2400" dirty="0"/>
          </a:p>
          <a:p>
            <a:r>
              <a:rPr lang="en-US" sz="2400" dirty="0"/>
              <a:t>	</a:t>
            </a:r>
            <a:r>
              <a:rPr sz="2400" dirty="0">
                <a:latin typeface="+mj-ea"/>
                <a:ea typeface="+mj-ea"/>
              </a:rPr>
              <a:t>提供了对构造块的语法和语义的文字叙述</a:t>
            </a:r>
          </a:p>
          <a:p>
            <a:r>
              <a:rPr lang="zh-CN" sz="2400" dirty="0"/>
              <a:t>二、修饰</a:t>
            </a:r>
          </a:p>
          <a:p>
            <a:r>
              <a:rPr lang="en-US" altLang="zh-CN" sz="2400" dirty="0"/>
              <a:t>	</a:t>
            </a:r>
            <a:r>
              <a:rPr lang="zh-CN" sz="2400" dirty="0"/>
              <a:t>UML表示法中的每个元素都有一个基本符号，可以把各种修饰细节加到这个符号上。</a:t>
            </a:r>
          </a:p>
          <a:p>
            <a:r>
              <a:rPr lang="zh-CN" sz="2400" dirty="0"/>
              <a:t>三、通用划分</a:t>
            </a:r>
          </a:p>
          <a:p>
            <a:r>
              <a:rPr lang="en-US" altLang="zh-CN" sz="2400" dirty="0"/>
              <a:t>	1、对类和对象的划分</a:t>
            </a:r>
          </a:p>
          <a:p>
            <a:r>
              <a:rPr lang="en-US" altLang="zh-CN" sz="2400" dirty="0"/>
              <a:t>	2、接口和实现的分离</a:t>
            </a:r>
          </a:p>
          <a:p>
            <a:r>
              <a:rPr lang="en-US" altLang="zh-CN" sz="2400" dirty="0"/>
              <a:t>	3、类型和角色的分离</a:t>
            </a:r>
          </a:p>
          <a:p>
            <a:r>
              <a:rPr lang="en-US" altLang="zh-CN" sz="2400" dirty="0"/>
              <a:t>四、扩展机制</a:t>
            </a:r>
          </a:p>
          <a:p>
            <a:r>
              <a:rPr lang="en-US" altLang="zh-CN" sz="2400" dirty="0"/>
              <a:t>	对UML图示符号的扩展。包括：构造型Stereotype-标注值Taggedvalue-约束Constraint.</a:t>
            </a:r>
          </a:p>
        </p:txBody>
      </p:sp>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1.5</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1198662" y="1125538"/>
            <a:ext cx="10153128" cy="4616648"/>
          </a:xfrm>
          <a:prstGeom prst="rect">
            <a:avLst/>
          </a:prstGeom>
          <a:noFill/>
        </p:spPr>
        <p:txBody>
          <a:bodyPr wrap="square" rtlCol="0">
            <a:spAutoFit/>
          </a:bodyPr>
          <a:lstStyle/>
          <a:p>
            <a:r>
              <a:rPr lang="en-US" altLang="zh-CN" dirty="0"/>
              <a:t>UML</a:t>
            </a:r>
            <a:r>
              <a:rPr lang="zh-CN" altLang="en-US" dirty="0"/>
              <a:t>语言中的视图大致分为如下</a:t>
            </a:r>
            <a:r>
              <a:rPr lang="en-US" altLang="zh-CN" dirty="0"/>
              <a:t>5</a:t>
            </a:r>
            <a:r>
              <a:rPr lang="zh-CN" altLang="en-US" dirty="0"/>
              <a:t>种：</a:t>
            </a:r>
          </a:p>
          <a:p>
            <a:endParaRPr lang="zh-CN" altLang="en-US" dirty="0"/>
          </a:p>
          <a:p>
            <a:r>
              <a:rPr lang="en-US" altLang="zh-CN" dirty="0"/>
              <a:t>1</a:t>
            </a:r>
            <a:r>
              <a:rPr lang="zh-CN" altLang="en-US" dirty="0"/>
              <a:t>、用例视图。用例视图强调从系统的外部参与者（主要是用户）的角度看到的或需要的系统功能。</a:t>
            </a:r>
          </a:p>
          <a:p>
            <a:endParaRPr lang="zh-CN" altLang="en-US" dirty="0"/>
          </a:p>
          <a:p>
            <a:r>
              <a:rPr lang="en-US" altLang="zh-CN" dirty="0"/>
              <a:t>2</a:t>
            </a:r>
            <a:r>
              <a:rPr lang="zh-CN" altLang="en-US" dirty="0"/>
              <a:t>、逻辑视图。逻辑视图从系统的静态结构和动态行为角度显示如何实现系统的功能。</a:t>
            </a:r>
          </a:p>
          <a:p>
            <a:endParaRPr lang="zh-CN" altLang="en-US" dirty="0"/>
          </a:p>
          <a:p>
            <a:r>
              <a:rPr lang="en-US" altLang="zh-CN" dirty="0"/>
              <a:t>3</a:t>
            </a:r>
            <a:r>
              <a:rPr lang="zh-CN" altLang="en-US" dirty="0"/>
              <a:t>、组件视图。组件视图显示代码组件的组织结构。</a:t>
            </a:r>
          </a:p>
          <a:p>
            <a:endParaRPr lang="zh-CN" altLang="en-US" dirty="0"/>
          </a:p>
          <a:p>
            <a:r>
              <a:rPr lang="en-US" altLang="zh-CN" dirty="0"/>
              <a:t>4</a:t>
            </a:r>
            <a:r>
              <a:rPr lang="zh-CN" altLang="en-US" dirty="0"/>
              <a:t>、并发视图。并发视图显示系统的并发性，解决在并发系统中存在的通信和同步问题。</a:t>
            </a:r>
          </a:p>
          <a:p>
            <a:endParaRPr lang="zh-CN" altLang="en-US" dirty="0"/>
          </a:p>
          <a:p>
            <a:r>
              <a:rPr lang="en-US" altLang="zh-CN" dirty="0"/>
              <a:t>5</a:t>
            </a:r>
            <a:r>
              <a:rPr lang="zh-CN" altLang="en-US" dirty="0"/>
              <a:t>、配置视图。配置视图显示系统的具体部署。部署是指将系统配置到由计算机和设备组成的物理结构上。</a:t>
            </a:r>
          </a:p>
        </p:txBody>
      </p:sp>
    </p:spTree>
    <p:extLst>
      <p:ext uri="{BB962C8B-B14F-4D97-AF65-F5344CB8AC3E}">
        <p14:creationId xmlns:p14="http://schemas.microsoft.com/office/powerpoint/2010/main" val="2873258779"/>
      </p:ext>
    </p:extLst>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674" y="920343"/>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en-US" altLang="zh-CN" sz="3200" b="1" dirty="0" smtClean="0">
                <a:solidFill>
                  <a:schemeClr val="bg1"/>
                </a:solidFill>
                <a:latin typeface="微软雅黑" panose="020B0503020204020204" pitchFamily="34" charset="-122"/>
                <a:ea typeface="微软雅黑" panose="020B0503020204020204" pitchFamily="34" charset="-122"/>
              </a:rPr>
              <a:t>UML</a:t>
            </a:r>
            <a:r>
              <a:rPr lang="zh-CN" altLang="en-US" sz="3200" b="1" dirty="0" smtClean="0">
                <a:solidFill>
                  <a:schemeClr val="bg1"/>
                </a:solidFill>
                <a:latin typeface="微软雅黑" panose="020B0503020204020204" pitchFamily="34" charset="-122"/>
                <a:ea typeface="微软雅黑" panose="020B0503020204020204" pitchFamily="34" charset="-122"/>
              </a:rPr>
              <a:t>概述</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295459" y="930330"/>
            <a:ext cx="3744416" cy="627256"/>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002" y="2574972"/>
              <a:ext cx="265307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什么是</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a:t>
              </a: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9" name="圆角矩形 38"/>
          <p:cNvSpPr/>
          <p:nvPr/>
        </p:nvSpPr>
        <p:spPr>
          <a:xfrm>
            <a:off x="5157129" y="1725302"/>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1.2</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48" name="组合 47"/>
          <p:cNvGrpSpPr/>
          <p:nvPr/>
        </p:nvGrpSpPr>
        <p:grpSpPr>
          <a:xfrm>
            <a:off x="6287914" y="1735289"/>
            <a:ext cx="3744416" cy="627256"/>
            <a:chOff x="6315199" y="2492728"/>
            <a:chExt cx="3744416" cy="511504"/>
          </a:xfrm>
        </p:grpSpPr>
        <p:sp>
          <p:nvSpPr>
            <p:cNvPr id="49" name="圆角矩形 48"/>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19002" y="2574972"/>
              <a:ext cx="2653074" cy="351406"/>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的发展历程</a:t>
              </a:r>
            </a:p>
          </p:txBody>
        </p:sp>
      </p:grpSp>
      <p:sp>
        <p:nvSpPr>
          <p:cNvPr id="63" name="圆角矩形 62"/>
          <p:cNvSpPr/>
          <p:nvPr/>
        </p:nvSpPr>
        <p:spPr>
          <a:xfrm>
            <a:off x="5164674" y="2565698"/>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1.3</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66" name="组合 65"/>
          <p:cNvGrpSpPr/>
          <p:nvPr/>
        </p:nvGrpSpPr>
        <p:grpSpPr>
          <a:xfrm>
            <a:off x="6295459" y="2575685"/>
            <a:ext cx="3744416" cy="627256"/>
            <a:chOff x="6315199" y="2492728"/>
            <a:chExt cx="3744416" cy="511504"/>
          </a:xfrm>
        </p:grpSpPr>
        <p:sp>
          <p:nvSpPr>
            <p:cNvPr id="67" name="圆角矩形 66"/>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8" name="矩形 67"/>
            <p:cNvSpPr/>
            <p:nvPr/>
          </p:nvSpPr>
          <p:spPr>
            <a:xfrm>
              <a:off x="6619002" y="2574972"/>
              <a:ext cx="2653074" cy="351406"/>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的特点</a:t>
              </a:r>
            </a:p>
          </p:txBody>
        </p:sp>
      </p:grpSp>
      <p:sp>
        <p:nvSpPr>
          <p:cNvPr id="69" name="圆角矩形 68"/>
          <p:cNvSpPr/>
          <p:nvPr/>
        </p:nvSpPr>
        <p:spPr>
          <a:xfrm>
            <a:off x="5157129" y="3444847"/>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1.4</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70" name="组合 69"/>
          <p:cNvGrpSpPr/>
          <p:nvPr/>
        </p:nvGrpSpPr>
        <p:grpSpPr>
          <a:xfrm>
            <a:off x="6287914" y="3454834"/>
            <a:ext cx="3744416" cy="627256"/>
            <a:chOff x="6315199" y="2492728"/>
            <a:chExt cx="3744416" cy="511504"/>
          </a:xfrm>
        </p:grpSpPr>
        <p:sp>
          <p:nvSpPr>
            <p:cNvPr id="71" name="圆角矩形 70"/>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2" name="矩形 71"/>
            <p:cNvSpPr/>
            <p:nvPr/>
          </p:nvSpPr>
          <p:spPr>
            <a:xfrm>
              <a:off x="6619002" y="2574972"/>
              <a:ext cx="2653074" cy="351406"/>
            </a:xfrm>
            <a:prstGeom prst="rect">
              <a:avLst/>
            </a:prstGeom>
          </p:spPr>
          <p:txBody>
            <a:bodyPr wrap="square" lIns="121960" tIns="60980" rIns="121960" bIns="60980">
              <a:spAutoFit/>
            </a:bodyPr>
            <a:lstStyle/>
            <a:p>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的概念模型</a:t>
              </a:r>
            </a:p>
          </p:txBody>
        </p:sp>
      </p:grpSp>
      <p:sp>
        <p:nvSpPr>
          <p:cNvPr id="73" name="圆角矩形 72"/>
          <p:cNvSpPr/>
          <p:nvPr/>
        </p:nvSpPr>
        <p:spPr>
          <a:xfrm>
            <a:off x="5157129" y="4305217"/>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74" name="组合 73"/>
          <p:cNvGrpSpPr/>
          <p:nvPr/>
        </p:nvGrpSpPr>
        <p:grpSpPr>
          <a:xfrm>
            <a:off x="6287914" y="4315204"/>
            <a:ext cx="3744416" cy="627256"/>
            <a:chOff x="6315199" y="2492728"/>
            <a:chExt cx="3744416" cy="511504"/>
          </a:xfrm>
        </p:grpSpPr>
        <p:sp>
          <p:nvSpPr>
            <p:cNvPr id="75" name="圆角矩形 7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6" name="矩形 75"/>
            <p:cNvSpPr/>
            <p:nvPr/>
          </p:nvSpPr>
          <p:spPr>
            <a:xfrm>
              <a:off x="6619002" y="2574972"/>
              <a:ext cx="2653074" cy="351406"/>
            </a:xfrm>
            <a:prstGeom prst="rect">
              <a:avLst/>
            </a:prstGeom>
          </p:spPr>
          <p:txBody>
            <a:bodyPr wrap="square" lIns="121960" tIns="60980" rIns="121960" bIns="60980">
              <a:spAutoFit/>
            </a:bodyPr>
            <a:lstStyle/>
            <a:p>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的视图</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7" name="圆角矩形 76"/>
          <p:cNvSpPr/>
          <p:nvPr/>
        </p:nvSpPr>
        <p:spPr>
          <a:xfrm>
            <a:off x="5157129" y="5194827"/>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1.6</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78" name="组合 77"/>
          <p:cNvGrpSpPr/>
          <p:nvPr/>
        </p:nvGrpSpPr>
        <p:grpSpPr>
          <a:xfrm>
            <a:off x="6287914" y="5204814"/>
            <a:ext cx="3744416" cy="627256"/>
            <a:chOff x="6315199" y="2492728"/>
            <a:chExt cx="3744416" cy="511504"/>
          </a:xfrm>
        </p:grpSpPr>
        <p:sp>
          <p:nvSpPr>
            <p:cNvPr id="79" name="圆角矩形 78"/>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0" name="矩形 79"/>
            <p:cNvSpPr/>
            <p:nvPr/>
          </p:nvSpPr>
          <p:spPr>
            <a:xfrm>
              <a:off x="6619002" y="2574972"/>
              <a:ext cx="2653074" cy="351406"/>
            </a:xfrm>
            <a:prstGeom prst="rect">
              <a:avLst/>
            </a:prstGeom>
          </p:spPr>
          <p:txBody>
            <a:bodyPr wrap="square" lIns="121960" tIns="60980" rIns="121960" bIns="60980">
              <a:spAutoFit/>
            </a:bodyPr>
            <a:lstStyle/>
            <a:p>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的图</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1" name="圆角矩形 80"/>
          <p:cNvSpPr/>
          <p:nvPr/>
        </p:nvSpPr>
        <p:spPr>
          <a:xfrm>
            <a:off x="5164674" y="6028845"/>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1.7</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82" name="组合 81"/>
          <p:cNvGrpSpPr/>
          <p:nvPr/>
        </p:nvGrpSpPr>
        <p:grpSpPr>
          <a:xfrm>
            <a:off x="6295459" y="6038832"/>
            <a:ext cx="3744416" cy="627256"/>
            <a:chOff x="6315199" y="2492728"/>
            <a:chExt cx="3744416" cy="511504"/>
          </a:xfrm>
        </p:grpSpPr>
        <p:sp>
          <p:nvSpPr>
            <p:cNvPr id="83" name="圆角矩形 82"/>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4" name="矩形 83"/>
            <p:cNvSpPr/>
            <p:nvPr/>
          </p:nvSpPr>
          <p:spPr>
            <a:xfrm>
              <a:off x="6619002" y="2574972"/>
              <a:ext cx="2653074" cy="351406"/>
            </a:xfrm>
            <a:prstGeom prst="rect">
              <a:avLst/>
            </a:prstGeom>
          </p:spPr>
          <p:txBody>
            <a:bodyPr wrap="square" lIns="121960" tIns="60980" rIns="121960" bIns="60980">
              <a:spAutoFit/>
            </a:bodyPr>
            <a:lstStyle/>
            <a:p>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系统开发阶段</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1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21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3150"/>
                            </p:stCondLst>
                            <p:childTnLst>
                              <p:par>
                                <p:cTn id="33" presetID="10" presetClass="entr" presetSubtype="0"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1000"/>
                                        <p:tgtEl>
                                          <p:spTgt spid="39"/>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39"/>
                                        </p:tgtEl>
                                        <p:attrNameLst>
                                          <p:attrName>ppt_x</p:attrName>
                                          <p:attrName>ppt_y</p:attrName>
                                        </p:attrNameLst>
                                      </p:cBhvr>
                                      <p:rCtr x="1862" y="-2060"/>
                                    </p:animMotion>
                                  </p:childTnLst>
                                </p:cTn>
                              </p:par>
                            </p:childTnLst>
                          </p:cTn>
                        </p:par>
                        <p:par>
                          <p:cTn id="38" fill="hold">
                            <p:stCondLst>
                              <p:cond delay="4150"/>
                            </p:stCondLst>
                            <p:childTnLst>
                              <p:par>
                                <p:cTn id="39" presetID="26" presetClass="emph" presetSubtype="0" fill="hold" grpId="2" nodeType="afterEffect">
                                  <p:stCondLst>
                                    <p:cond delay="0"/>
                                  </p:stCondLst>
                                  <p:childTnLst>
                                    <p:animEffect transition="out" filter="fade">
                                      <p:cBhvr>
                                        <p:cTn id="40" dur="500" tmFilter="0, 0; .2, .5; .8, .5; 1, 0"/>
                                        <p:tgtEl>
                                          <p:spTgt spid="39"/>
                                        </p:tgtEl>
                                      </p:cBhvr>
                                    </p:animEffect>
                                    <p:animScale>
                                      <p:cBhvr>
                                        <p:cTn id="41" dur="250" autoRev="1" fill="hold"/>
                                        <p:tgtEl>
                                          <p:spTgt spid="39"/>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48"/>
                                        </p:tgtEl>
                                        <p:attrNameLst>
                                          <p:attrName>style.visibility</p:attrName>
                                        </p:attrNameLst>
                                      </p:cBhvr>
                                      <p:to>
                                        <p:strVal val="visible"/>
                                      </p:to>
                                    </p:set>
                                    <p:animEffect transition="in" filter="wipe(left)">
                                      <p:cBhvr>
                                        <p:cTn id="44" dur="500"/>
                                        <p:tgtEl>
                                          <p:spTgt spid="48"/>
                                        </p:tgtEl>
                                      </p:cBhvr>
                                    </p:animEffect>
                                  </p:childTnLst>
                                </p:cTn>
                              </p:par>
                            </p:childTnLst>
                          </p:cTn>
                        </p:par>
                        <p:par>
                          <p:cTn id="45" fill="hold">
                            <p:stCondLst>
                              <p:cond delay="5150"/>
                            </p:stCondLst>
                            <p:childTnLst>
                              <p:par>
                                <p:cTn id="46" presetID="10" presetClass="entr" presetSubtype="0" fill="hold" grpId="0" nodeType="after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1000"/>
                                        <p:tgtEl>
                                          <p:spTgt spid="63"/>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3"/>
                                        </p:tgtEl>
                                        <p:attrNameLst>
                                          <p:attrName>ppt_x</p:attrName>
                                          <p:attrName>ppt_y</p:attrName>
                                        </p:attrNameLst>
                                      </p:cBhvr>
                                      <p:rCtr x="1862" y="-2060"/>
                                    </p:animMotion>
                                  </p:childTnLst>
                                </p:cTn>
                              </p:par>
                            </p:childTnLst>
                          </p:cTn>
                        </p:par>
                        <p:par>
                          <p:cTn id="51" fill="hold">
                            <p:stCondLst>
                              <p:cond delay="6150"/>
                            </p:stCondLst>
                            <p:childTnLst>
                              <p:par>
                                <p:cTn id="52" presetID="26" presetClass="emph" presetSubtype="0" fill="hold" grpId="2" nodeType="afterEffect">
                                  <p:stCondLst>
                                    <p:cond delay="0"/>
                                  </p:stCondLst>
                                  <p:childTnLst>
                                    <p:animEffect transition="out" filter="fade">
                                      <p:cBhvr>
                                        <p:cTn id="53" dur="500" tmFilter="0, 0; .2, .5; .8, .5; 1, 0"/>
                                        <p:tgtEl>
                                          <p:spTgt spid="63"/>
                                        </p:tgtEl>
                                      </p:cBhvr>
                                    </p:animEffect>
                                    <p:animScale>
                                      <p:cBhvr>
                                        <p:cTn id="54" dur="250" autoRev="1" fill="hold"/>
                                        <p:tgtEl>
                                          <p:spTgt spid="63"/>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66"/>
                                        </p:tgtEl>
                                        <p:attrNameLst>
                                          <p:attrName>style.visibility</p:attrName>
                                        </p:attrNameLst>
                                      </p:cBhvr>
                                      <p:to>
                                        <p:strVal val="visible"/>
                                      </p:to>
                                    </p:set>
                                    <p:animEffect transition="in" filter="wipe(left)">
                                      <p:cBhvr>
                                        <p:cTn id="57" dur="500"/>
                                        <p:tgtEl>
                                          <p:spTgt spid="66"/>
                                        </p:tgtEl>
                                      </p:cBhvr>
                                    </p:animEffect>
                                  </p:childTnLst>
                                </p:cTn>
                              </p:par>
                            </p:childTnLst>
                          </p:cTn>
                        </p:par>
                        <p:par>
                          <p:cTn id="58" fill="hold">
                            <p:stCondLst>
                              <p:cond delay="7150"/>
                            </p:stCondLst>
                            <p:childTnLst>
                              <p:par>
                                <p:cTn id="59" presetID="10" presetClass="entr" presetSubtype="0" fill="hold" grpId="0" nodeType="after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fade">
                                      <p:cBhvr>
                                        <p:cTn id="61" dur="1000"/>
                                        <p:tgtEl>
                                          <p:spTgt spid="69"/>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69"/>
                                        </p:tgtEl>
                                        <p:attrNameLst>
                                          <p:attrName>ppt_x</p:attrName>
                                          <p:attrName>ppt_y</p:attrName>
                                        </p:attrNameLst>
                                      </p:cBhvr>
                                      <p:rCtr x="1862" y="-2060"/>
                                    </p:animMotion>
                                  </p:childTnLst>
                                </p:cTn>
                              </p:par>
                            </p:childTnLst>
                          </p:cTn>
                        </p:par>
                        <p:par>
                          <p:cTn id="64" fill="hold">
                            <p:stCondLst>
                              <p:cond delay="8150"/>
                            </p:stCondLst>
                            <p:childTnLst>
                              <p:par>
                                <p:cTn id="65" presetID="26" presetClass="emph" presetSubtype="0" fill="hold" grpId="2" nodeType="afterEffect">
                                  <p:stCondLst>
                                    <p:cond delay="0"/>
                                  </p:stCondLst>
                                  <p:childTnLst>
                                    <p:animEffect transition="out" filter="fade">
                                      <p:cBhvr>
                                        <p:cTn id="66" dur="500" tmFilter="0, 0; .2, .5; .8, .5; 1, 0"/>
                                        <p:tgtEl>
                                          <p:spTgt spid="69"/>
                                        </p:tgtEl>
                                      </p:cBhvr>
                                    </p:animEffect>
                                    <p:animScale>
                                      <p:cBhvr>
                                        <p:cTn id="67" dur="250" autoRev="1" fill="hold"/>
                                        <p:tgtEl>
                                          <p:spTgt spid="69"/>
                                        </p:tgtEl>
                                      </p:cBhvr>
                                      <p:by x="105000" y="105000"/>
                                    </p:animScale>
                                  </p:childTnLst>
                                </p:cTn>
                              </p:par>
                              <p:par>
                                <p:cTn id="68" presetID="22" presetClass="entr" presetSubtype="8" fill="hold" nodeType="withEffect">
                                  <p:stCondLst>
                                    <p:cond delay="500"/>
                                  </p:stCondLst>
                                  <p:childTnLst>
                                    <p:set>
                                      <p:cBhvr>
                                        <p:cTn id="69" dur="1" fill="hold">
                                          <p:stCondLst>
                                            <p:cond delay="0"/>
                                          </p:stCondLst>
                                        </p:cTn>
                                        <p:tgtEl>
                                          <p:spTgt spid="70"/>
                                        </p:tgtEl>
                                        <p:attrNameLst>
                                          <p:attrName>style.visibility</p:attrName>
                                        </p:attrNameLst>
                                      </p:cBhvr>
                                      <p:to>
                                        <p:strVal val="visible"/>
                                      </p:to>
                                    </p:set>
                                    <p:animEffect transition="in" filter="wipe(left)">
                                      <p:cBhvr>
                                        <p:cTn id="70" dur="500"/>
                                        <p:tgtEl>
                                          <p:spTgt spid="70"/>
                                        </p:tgtEl>
                                      </p:cBhvr>
                                    </p:animEffect>
                                  </p:childTnLst>
                                </p:cTn>
                              </p:par>
                            </p:childTnLst>
                          </p:cTn>
                        </p:par>
                        <p:par>
                          <p:cTn id="71" fill="hold">
                            <p:stCondLst>
                              <p:cond delay="9150"/>
                            </p:stCondLst>
                            <p:childTnLst>
                              <p:par>
                                <p:cTn id="72" presetID="10" presetClass="entr" presetSubtype="0" fill="hold" grpId="0" nodeType="after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fade">
                                      <p:cBhvr>
                                        <p:cTn id="74" dur="1000"/>
                                        <p:tgtEl>
                                          <p:spTgt spid="73"/>
                                        </p:tgtEl>
                                      </p:cBhvr>
                                    </p:animEffect>
                                  </p:childTnLst>
                                </p:cTn>
                              </p:par>
                              <p:par>
                                <p:cTn id="75" presetID="56" presetClass="path" presetSubtype="0" accel="50000" decel="50000" fill="hold" grpId="1" nodeType="withEffect">
                                  <p:stCondLst>
                                    <p:cond delay="0"/>
                                  </p:stCondLst>
                                  <p:childTnLst>
                                    <p:animMotion origin="layout" path="M -0.03737 0.04121 L -6.25E-7 -3.33333E-6 " pathEditMode="relative" rAng="0" ptsTypes="AA">
                                      <p:cBhvr>
                                        <p:cTn id="76" dur="700" fill="hold"/>
                                        <p:tgtEl>
                                          <p:spTgt spid="73"/>
                                        </p:tgtEl>
                                        <p:attrNameLst>
                                          <p:attrName>ppt_x</p:attrName>
                                          <p:attrName>ppt_y</p:attrName>
                                        </p:attrNameLst>
                                      </p:cBhvr>
                                      <p:rCtr x="1862" y="-2060"/>
                                    </p:animMotion>
                                  </p:childTnLst>
                                </p:cTn>
                              </p:par>
                            </p:childTnLst>
                          </p:cTn>
                        </p:par>
                        <p:par>
                          <p:cTn id="77" fill="hold">
                            <p:stCondLst>
                              <p:cond delay="10150"/>
                            </p:stCondLst>
                            <p:childTnLst>
                              <p:par>
                                <p:cTn id="78" presetID="26" presetClass="emph" presetSubtype="0" fill="hold" grpId="2" nodeType="afterEffect">
                                  <p:stCondLst>
                                    <p:cond delay="0"/>
                                  </p:stCondLst>
                                  <p:childTnLst>
                                    <p:animEffect transition="out" filter="fade">
                                      <p:cBhvr>
                                        <p:cTn id="79" dur="500" tmFilter="0, 0; .2, .5; .8, .5; 1, 0"/>
                                        <p:tgtEl>
                                          <p:spTgt spid="73"/>
                                        </p:tgtEl>
                                      </p:cBhvr>
                                    </p:animEffect>
                                    <p:animScale>
                                      <p:cBhvr>
                                        <p:cTn id="80" dur="250" autoRev="1" fill="hold"/>
                                        <p:tgtEl>
                                          <p:spTgt spid="73"/>
                                        </p:tgtEl>
                                      </p:cBhvr>
                                      <p:by x="105000" y="105000"/>
                                    </p:animScale>
                                  </p:childTnLst>
                                </p:cTn>
                              </p:par>
                              <p:par>
                                <p:cTn id="81" presetID="22" presetClass="entr" presetSubtype="8" fill="hold" nodeType="withEffect">
                                  <p:stCondLst>
                                    <p:cond delay="500"/>
                                  </p:stCondLst>
                                  <p:childTnLst>
                                    <p:set>
                                      <p:cBhvr>
                                        <p:cTn id="82" dur="1" fill="hold">
                                          <p:stCondLst>
                                            <p:cond delay="0"/>
                                          </p:stCondLst>
                                        </p:cTn>
                                        <p:tgtEl>
                                          <p:spTgt spid="74"/>
                                        </p:tgtEl>
                                        <p:attrNameLst>
                                          <p:attrName>style.visibility</p:attrName>
                                        </p:attrNameLst>
                                      </p:cBhvr>
                                      <p:to>
                                        <p:strVal val="visible"/>
                                      </p:to>
                                    </p:set>
                                    <p:animEffect transition="in" filter="wipe(left)">
                                      <p:cBhvr>
                                        <p:cTn id="83" dur="500"/>
                                        <p:tgtEl>
                                          <p:spTgt spid="74"/>
                                        </p:tgtEl>
                                      </p:cBhvr>
                                    </p:animEffect>
                                  </p:childTnLst>
                                </p:cTn>
                              </p:par>
                            </p:childTnLst>
                          </p:cTn>
                        </p:par>
                        <p:par>
                          <p:cTn id="84" fill="hold">
                            <p:stCondLst>
                              <p:cond delay="11150"/>
                            </p:stCondLst>
                            <p:childTnLst>
                              <p:par>
                                <p:cTn id="85" presetID="10" presetClass="entr" presetSubtype="0" fill="hold" grpId="0" nodeType="afterEffect">
                                  <p:stCondLst>
                                    <p:cond delay="0"/>
                                  </p:stCondLst>
                                  <p:childTnLst>
                                    <p:set>
                                      <p:cBhvr>
                                        <p:cTn id="86" dur="1" fill="hold">
                                          <p:stCondLst>
                                            <p:cond delay="0"/>
                                          </p:stCondLst>
                                        </p:cTn>
                                        <p:tgtEl>
                                          <p:spTgt spid="77"/>
                                        </p:tgtEl>
                                        <p:attrNameLst>
                                          <p:attrName>style.visibility</p:attrName>
                                        </p:attrNameLst>
                                      </p:cBhvr>
                                      <p:to>
                                        <p:strVal val="visible"/>
                                      </p:to>
                                    </p:set>
                                    <p:animEffect transition="in" filter="fade">
                                      <p:cBhvr>
                                        <p:cTn id="87" dur="1000"/>
                                        <p:tgtEl>
                                          <p:spTgt spid="77"/>
                                        </p:tgtEl>
                                      </p:cBhvr>
                                    </p:animEffect>
                                  </p:childTnLst>
                                </p:cTn>
                              </p:par>
                              <p:par>
                                <p:cTn id="88" presetID="56" presetClass="path" presetSubtype="0" accel="50000" decel="50000" fill="hold" grpId="1" nodeType="withEffect">
                                  <p:stCondLst>
                                    <p:cond delay="0"/>
                                  </p:stCondLst>
                                  <p:childTnLst>
                                    <p:animMotion origin="layout" path="M -0.03737 0.04121 L -6.25E-7 -3.33333E-6 " pathEditMode="relative" rAng="0" ptsTypes="AA">
                                      <p:cBhvr>
                                        <p:cTn id="89" dur="700" fill="hold"/>
                                        <p:tgtEl>
                                          <p:spTgt spid="77"/>
                                        </p:tgtEl>
                                        <p:attrNameLst>
                                          <p:attrName>ppt_x</p:attrName>
                                          <p:attrName>ppt_y</p:attrName>
                                        </p:attrNameLst>
                                      </p:cBhvr>
                                      <p:rCtr x="1862" y="-2060"/>
                                    </p:animMotion>
                                  </p:childTnLst>
                                </p:cTn>
                              </p:par>
                            </p:childTnLst>
                          </p:cTn>
                        </p:par>
                        <p:par>
                          <p:cTn id="90" fill="hold">
                            <p:stCondLst>
                              <p:cond delay="12150"/>
                            </p:stCondLst>
                            <p:childTnLst>
                              <p:par>
                                <p:cTn id="91" presetID="26" presetClass="emph" presetSubtype="0" fill="hold" grpId="2" nodeType="afterEffect">
                                  <p:stCondLst>
                                    <p:cond delay="0"/>
                                  </p:stCondLst>
                                  <p:childTnLst>
                                    <p:animEffect transition="out" filter="fade">
                                      <p:cBhvr>
                                        <p:cTn id="92" dur="500" tmFilter="0, 0; .2, .5; .8, .5; 1, 0"/>
                                        <p:tgtEl>
                                          <p:spTgt spid="77"/>
                                        </p:tgtEl>
                                      </p:cBhvr>
                                    </p:animEffect>
                                    <p:animScale>
                                      <p:cBhvr>
                                        <p:cTn id="93" dur="250" autoRev="1" fill="hold"/>
                                        <p:tgtEl>
                                          <p:spTgt spid="77"/>
                                        </p:tgtEl>
                                      </p:cBhvr>
                                      <p:by x="105000" y="105000"/>
                                    </p:animScale>
                                  </p:childTnLst>
                                </p:cTn>
                              </p:par>
                              <p:par>
                                <p:cTn id="94" presetID="22" presetClass="entr" presetSubtype="8" fill="hold" nodeType="withEffect">
                                  <p:stCondLst>
                                    <p:cond delay="500"/>
                                  </p:stCondLst>
                                  <p:childTnLst>
                                    <p:set>
                                      <p:cBhvr>
                                        <p:cTn id="95" dur="1" fill="hold">
                                          <p:stCondLst>
                                            <p:cond delay="0"/>
                                          </p:stCondLst>
                                        </p:cTn>
                                        <p:tgtEl>
                                          <p:spTgt spid="78"/>
                                        </p:tgtEl>
                                        <p:attrNameLst>
                                          <p:attrName>style.visibility</p:attrName>
                                        </p:attrNameLst>
                                      </p:cBhvr>
                                      <p:to>
                                        <p:strVal val="visible"/>
                                      </p:to>
                                    </p:set>
                                    <p:animEffect transition="in" filter="wipe(left)">
                                      <p:cBhvr>
                                        <p:cTn id="96" dur="500"/>
                                        <p:tgtEl>
                                          <p:spTgt spid="78"/>
                                        </p:tgtEl>
                                      </p:cBhvr>
                                    </p:animEffect>
                                  </p:childTnLst>
                                </p:cTn>
                              </p:par>
                            </p:childTnLst>
                          </p:cTn>
                        </p:par>
                        <p:par>
                          <p:cTn id="97" fill="hold">
                            <p:stCondLst>
                              <p:cond delay="13150"/>
                            </p:stCondLst>
                            <p:childTnLst>
                              <p:par>
                                <p:cTn id="98" presetID="10" presetClass="entr" presetSubtype="0" fill="hold" grpId="0" nodeType="after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fade">
                                      <p:cBhvr>
                                        <p:cTn id="100" dur="1000"/>
                                        <p:tgtEl>
                                          <p:spTgt spid="81"/>
                                        </p:tgtEl>
                                      </p:cBhvr>
                                    </p:animEffect>
                                  </p:childTnLst>
                                </p:cTn>
                              </p:par>
                              <p:par>
                                <p:cTn id="101" presetID="56" presetClass="path" presetSubtype="0" accel="50000" decel="50000" fill="hold" grpId="1" nodeType="withEffect">
                                  <p:stCondLst>
                                    <p:cond delay="0"/>
                                  </p:stCondLst>
                                  <p:childTnLst>
                                    <p:animMotion origin="layout" path="M -0.03737 0.04121 L -6.25E-7 -3.33333E-6 " pathEditMode="relative" rAng="0" ptsTypes="AA">
                                      <p:cBhvr>
                                        <p:cTn id="102" dur="700" fill="hold"/>
                                        <p:tgtEl>
                                          <p:spTgt spid="81"/>
                                        </p:tgtEl>
                                        <p:attrNameLst>
                                          <p:attrName>ppt_x</p:attrName>
                                          <p:attrName>ppt_y</p:attrName>
                                        </p:attrNameLst>
                                      </p:cBhvr>
                                      <p:rCtr x="1862" y="-2060"/>
                                    </p:animMotion>
                                  </p:childTnLst>
                                </p:cTn>
                              </p:par>
                            </p:childTnLst>
                          </p:cTn>
                        </p:par>
                        <p:par>
                          <p:cTn id="103" fill="hold">
                            <p:stCondLst>
                              <p:cond delay="14150"/>
                            </p:stCondLst>
                            <p:childTnLst>
                              <p:par>
                                <p:cTn id="104" presetID="26" presetClass="emph" presetSubtype="0" fill="hold" grpId="2" nodeType="afterEffect">
                                  <p:stCondLst>
                                    <p:cond delay="0"/>
                                  </p:stCondLst>
                                  <p:childTnLst>
                                    <p:animEffect transition="out" filter="fade">
                                      <p:cBhvr>
                                        <p:cTn id="105" dur="500" tmFilter="0, 0; .2, .5; .8, .5; 1, 0"/>
                                        <p:tgtEl>
                                          <p:spTgt spid="81"/>
                                        </p:tgtEl>
                                      </p:cBhvr>
                                    </p:animEffect>
                                    <p:animScale>
                                      <p:cBhvr>
                                        <p:cTn id="106" dur="250" autoRev="1" fill="hold"/>
                                        <p:tgtEl>
                                          <p:spTgt spid="81"/>
                                        </p:tgtEl>
                                      </p:cBhvr>
                                      <p:by x="105000" y="105000"/>
                                    </p:animScale>
                                  </p:childTnLst>
                                </p:cTn>
                              </p:par>
                              <p:par>
                                <p:cTn id="107" presetID="22" presetClass="entr" presetSubtype="8" fill="hold" nodeType="withEffect">
                                  <p:stCondLst>
                                    <p:cond delay="500"/>
                                  </p:stCondLst>
                                  <p:childTnLst>
                                    <p:set>
                                      <p:cBhvr>
                                        <p:cTn id="108" dur="1" fill="hold">
                                          <p:stCondLst>
                                            <p:cond delay="0"/>
                                          </p:stCondLst>
                                        </p:cTn>
                                        <p:tgtEl>
                                          <p:spTgt spid="82"/>
                                        </p:tgtEl>
                                        <p:attrNameLst>
                                          <p:attrName>style.visibility</p:attrName>
                                        </p:attrNameLst>
                                      </p:cBhvr>
                                      <p:to>
                                        <p:strVal val="visible"/>
                                      </p:to>
                                    </p:set>
                                    <p:animEffect transition="in" filter="wipe(left)">
                                      <p:cBhvr>
                                        <p:cTn id="10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39" grpId="0" bldLvl="0" animBg="1"/>
      <p:bldP spid="39" grpId="1" bldLvl="0" animBg="1"/>
      <p:bldP spid="39" grpId="2" bldLvl="0" animBg="1"/>
      <p:bldP spid="63" grpId="0" bldLvl="0" animBg="1"/>
      <p:bldP spid="63" grpId="1" bldLvl="0" animBg="1"/>
      <p:bldP spid="63" grpId="2" bldLvl="0" animBg="1"/>
      <p:bldP spid="69" grpId="0" bldLvl="0" animBg="1"/>
      <p:bldP spid="69" grpId="1" bldLvl="0" animBg="1"/>
      <p:bldP spid="69" grpId="2" bldLvl="0" animBg="1"/>
      <p:bldP spid="73" grpId="0" bldLvl="0" animBg="1"/>
      <p:bldP spid="73" grpId="1" bldLvl="0" animBg="1"/>
      <p:bldP spid="73" grpId="2" bldLvl="0" animBg="1"/>
      <p:bldP spid="77" grpId="0" bldLvl="0" animBg="1"/>
      <p:bldP spid="77" grpId="1" bldLvl="0" animBg="1"/>
      <p:bldP spid="77" grpId="2" bldLvl="0" animBg="1"/>
      <p:bldP spid="81" grpId="0" bldLvl="0" animBg="1"/>
      <p:bldP spid="81" grpId="1" bldLvl="0" animBg="1"/>
      <p:bldP spid="81"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用例视图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694" y="1917626"/>
            <a:ext cx="9505056" cy="3430234"/>
          </a:xfrm>
          <a:prstGeom prst="rect">
            <a:avLst/>
          </a:prstGeom>
          <a:noFill/>
        </p:spPr>
        <p:txBody>
          <a:bodyPr wrap="square" rtlCol="0">
            <a:spAutoFit/>
          </a:bodyPr>
          <a:lstStyle/>
          <a:p>
            <a:pPr indent="457200">
              <a:lnSpc>
                <a:spcPct val="150000"/>
              </a:lnSpc>
            </a:pPr>
            <a:r>
              <a:rPr lang="en-US" altLang="zh-CN" dirty="0"/>
              <a:t>UML</a:t>
            </a:r>
            <a:r>
              <a:rPr lang="zh-CN" altLang="en-US" dirty="0"/>
              <a:t>语言中的用例视图描述系统应具备的功能，也就是被成为参与者的外部用户所能观察到的功能。用例是系统的一个功能单元，可以被描述为参与者与系统之间的一次交互作用。参与者可以是一个用户或者另外一个系统。客户对系统要求的功能被当作多个用例在用例视图中进行描述，一个用例就是对系统的一个用法的通用描述。用例模型的用途就是列出系统中的用例和参与者，并显示哪个参与者参与了哪个用例的执行。用例视图是其他视图的核心，它的内容直接驱动其他视图的开发。</a:t>
            </a:r>
          </a:p>
        </p:txBody>
      </p:sp>
    </p:spTree>
    <p:extLst>
      <p:ext uri="{BB962C8B-B14F-4D97-AF65-F5344CB8AC3E}">
        <p14:creationId xmlns:p14="http://schemas.microsoft.com/office/powerpoint/2010/main" val="2678863265"/>
      </p:ext>
    </p:extLst>
  </p:cSld>
  <p:clrMapOvr>
    <a:masterClrMapping/>
  </p:clrMapOvr>
  <p:transition spd="slow" advClick="0" advTm="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逻辑视图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800" y="1918800"/>
            <a:ext cx="9289032" cy="2460738"/>
          </a:xfrm>
          <a:prstGeom prst="rect">
            <a:avLst/>
          </a:prstGeom>
          <a:noFill/>
        </p:spPr>
        <p:txBody>
          <a:bodyPr wrap="square" rtlCol="0">
            <a:spAutoFit/>
          </a:bodyPr>
          <a:lstStyle/>
          <a:p>
            <a:pPr indent="457200">
              <a:lnSpc>
                <a:spcPct val="150000"/>
              </a:lnSpc>
            </a:pPr>
            <a:r>
              <a:rPr lang="zh-CN" altLang="en-US" dirty="0"/>
              <a:t>逻辑视图描述用例视图中提出的系统功能的实现。与用例视图相比，逻辑视图主要关注系统内部，它既描述系统的静态结构（类、对象以及他们之间的关系），也描述系统内部的动态协作关系。系统的静态结构在类图和对象图中进行描述，而动态模型则在状态图、时序图、协作图以及活动图中进行描述。逻辑视图的使用者主要是设计人员和开发人员。</a:t>
            </a:r>
          </a:p>
        </p:txBody>
      </p:sp>
    </p:spTree>
    <p:extLst>
      <p:ext uri="{BB962C8B-B14F-4D97-AF65-F5344CB8AC3E}">
        <p14:creationId xmlns:p14="http://schemas.microsoft.com/office/powerpoint/2010/main" val="1268750253"/>
      </p:ext>
    </p:extLst>
  </p:cSld>
  <p:clrMapOvr>
    <a:masterClrMapping/>
  </p:clrMapOvr>
  <p:transition spd="slow" advClick="0" advTm="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a:solidFill>
                  <a:srgbClr val="183A5D"/>
                </a:solidFill>
                <a:latin typeface="微软雅黑" panose="020B0503020204020204" pitchFamily="34" charset="-122"/>
                <a:ea typeface="微软雅黑" panose="020B0503020204020204" pitchFamily="34" charset="-122"/>
              </a:rPr>
              <a:t>并发视图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800" y="1918800"/>
            <a:ext cx="7920880" cy="2460738"/>
          </a:xfrm>
          <a:prstGeom prst="rect">
            <a:avLst/>
          </a:prstGeom>
          <a:noFill/>
        </p:spPr>
        <p:txBody>
          <a:bodyPr wrap="square" rtlCol="0">
            <a:spAutoFit/>
          </a:bodyPr>
          <a:lstStyle/>
          <a:p>
            <a:pPr indent="457200">
              <a:lnSpc>
                <a:spcPct val="150000"/>
              </a:lnSpc>
            </a:pPr>
            <a:r>
              <a:rPr lang="en-US" altLang="zh-CN" dirty="0"/>
              <a:t>UML</a:t>
            </a:r>
            <a:r>
              <a:rPr lang="zh-CN" altLang="en-US" dirty="0"/>
              <a:t>语言中的并发视图主要考虑资源的有效利用、代码的并行执行以及系统环境中异步事件的处理。除了将系统划分为并发执行的控制以外，并发视图还需要处理线程之间的通信和同步。并发视图的使用者是开发人员和系统集成人员。并发视图由状态图、协作图、以及活动图组成。</a:t>
            </a:r>
          </a:p>
        </p:txBody>
      </p:sp>
    </p:spTree>
    <p:extLst>
      <p:ext uri="{BB962C8B-B14F-4D97-AF65-F5344CB8AC3E}">
        <p14:creationId xmlns:p14="http://schemas.microsoft.com/office/powerpoint/2010/main" val="970673576"/>
      </p:ext>
    </p:extLst>
  </p:cSld>
  <p:clrMapOvr>
    <a:masterClrMapping/>
  </p:clrMapOvr>
  <p:transition spd="slow" advClick="0" advTm="0">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a:solidFill>
                  <a:srgbClr val="183A5D"/>
                </a:solidFill>
                <a:latin typeface="微软雅黑" panose="020B0503020204020204" pitchFamily="34" charset="-122"/>
                <a:ea typeface="微软雅黑" panose="020B0503020204020204" pitchFamily="34" charset="-122"/>
              </a:rPr>
              <a:t>组件视图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694" y="1918800"/>
            <a:ext cx="9793088" cy="2354491"/>
          </a:xfrm>
          <a:prstGeom prst="rect">
            <a:avLst/>
          </a:prstGeom>
          <a:noFill/>
        </p:spPr>
        <p:txBody>
          <a:bodyPr wrap="square" rtlCol="0">
            <a:spAutoFit/>
          </a:bodyPr>
          <a:lstStyle/>
          <a:p>
            <a:pPr indent="457200">
              <a:lnSpc>
                <a:spcPct val="150000"/>
              </a:lnSpc>
            </a:pPr>
            <a:r>
              <a:rPr lang="zh-CN" altLang="en-US" dirty="0"/>
              <a:t>组件是不同类型的代码模块，它是构造应用的软件单元。组件视图描述系统的实现模块以及它们之间的依赖关系。组件视图中也可以添加组件的其他附加信息，例如资源分配或者其他管理信息。组件视图主要由组件图构成，它的使用者主要是开发人员。</a:t>
            </a:r>
          </a:p>
          <a:p>
            <a:endParaRPr lang="zh-CN" altLang="en-US" dirty="0"/>
          </a:p>
        </p:txBody>
      </p:sp>
    </p:spTree>
    <p:extLst>
      <p:ext uri="{BB962C8B-B14F-4D97-AF65-F5344CB8AC3E}">
        <p14:creationId xmlns:p14="http://schemas.microsoft.com/office/powerpoint/2010/main" val="1682876437"/>
      </p:ext>
    </p:extLst>
  </p:cSld>
  <p:clrMapOvr>
    <a:masterClrMapping/>
  </p:clrMapOvr>
  <p:transition spd="slow" advClick="0" advTm="0">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图的关系</a:t>
            </a:r>
            <a:endParaRPr lang="en-US" alt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702718" y="1125538"/>
            <a:ext cx="8337002" cy="5189670"/>
          </a:xfrm>
          <a:prstGeom prst="rect">
            <a:avLst/>
          </a:prstGeom>
        </p:spPr>
      </p:pic>
    </p:spTree>
    <p:extLst>
      <p:ext uri="{BB962C8B-B14F-4D97-AF65-F5344CB8AC3E}">
        <p14:creationId xmlns:p14="http://schemas.microsoft.com/office/powerpoint/2010/main" val="741871976"/>
      </p:ext>
    </p:extLst>
  </p:cSld>
  <p:clrMapOvr>
    <a:masterClrMapping/>
  </p:clrMapOvr>
  <p:transition spd="slow" advClick="0" advTm="0">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437266" y="88191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5437266" y="175836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6295459" y="1758367"/>
            <a:ext cx="3744416" cy="511504"/>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类图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5444054" y="247814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29" name="组合 28"/>
          <p:cNvGrpSpPr/>
          <p:nvPr/>
        </p:nvGrpSpPr>
        <p:grpSpPr>
          <a:xfrm>
            <a:off x="6319357" y="2521954"/>
            <a:ext cx="3744416" cy="511504"/>
            <a:chOff x="6339097" y="4180903"/>
            <a:chExt cx="3744416" cy="511504"/>
          </a:xfrm>
        </p:grpSpPr>
        <p:sp>
          <p:nvSpPr>
            <p:cNvPr id="30" name="圆角矩形 29"/>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478582" y="1655826"/>
            <a:ext cx="2664296" cy="615579"/>
          </a:xfrm>
          <a:prstGeom prst="rect">
            <a:avLst/>
          </a:prstGeom>
          <a:noFill/>
        </p:spPr>
        <p:txBody>
          <a:bodyPr wrap="square" lIns="121948" tIns="60973" rIns="121948" bIns="60973">
            <a:spAutoFit/>
          </a:bodyPr>
          <a:lstStyle/>
          <a:p>
            <a:pPr algn="r">
              <a:defRPr/>
            </a:pPr>
            <a:r>
              <a:rPr lang="en-US" altLang="zh-CN" sz="3200" b="1" dirty="0" smtClean="0">
                <a:solidFill>
                  <a:schemeClr val="bg1"/>
                </a:solidFill>
                <a:latin typeface="微软雅黑" panose="020B0503020204020204" pitchFamily="34" charset="-122"/>
                <a:ea typeface="微软雅黑" panose="020B0503020204020204" pitchFamily="34" charset="-122"/>
              </a:rPr>
              <a:t>1.6UML</a:t>
            </a:r>
            <a:r>
              <a:rPr lang="zh-CN" altLang="en-US" sz="3200" b="1" dirty="0" smtClean="0">
                <a:solidFill>
                  <a:schemeClr val="bg1"/>
                </a:solidFill>
                <a:latin typeface="微软雅黑" panose="020B0503020204020204" pitchFamily="34" charset="-122"/>
                <a:ea typeface="微软雅黑" panose="020B0503020204020204" pitchFamily="34" charset="-122"/>
              </a:rPr>
              <a:t>的图</a:t>
            </a:r>
            <a:endParaRPr lang="zh-CN" sz="3200" b="1" dirty="0">
              <a:solidFill>
                <a:schemeClr val="bg1"/>
              </a:solidFill>
              <a:latin typeface="微软雅黑" panose="020B0503020204020204" pitchFamily="34" charset="-122"/>
              <a:ea typeface="微软雅黑" panose="020B0503020204020204" pitchFamily="34" charset="-122"/>
            </a:endParaRPr>
          </a:p>
        </p:txBody>
      </p:sp>
      <p:sp>
        <p:nvSpPr>
          <p:cNvPr id="38" name="下箭头 37"/>
          <p:cNvSpPr/>
          <p:nvPr/>
        </p:nvSpPr>
        <p:spPr>
          <a:xfrm rot="16200000">
            <a:off x="4259109" y="813888"/>
            <a:ext cx="576064" cy="679828"/>
          </a:xfrm>
          <a:prstGeom prst="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5451363" y="3253935"/>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25" name="组合 24"/>
          <p:cNvGrpSpPr/>
          <p:nvPr/>
        </p:nvGrpSpPr>
        <p:grpSpPr>
          <a:xfrm>
            <a:off x="6295459" y="930330"/>
            <a:ext cx="3744416" cy="511504"/>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265307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用例图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6335357" y="3295200"/>
            <a:ext cx="3744416" cy="511504"/>
            <a:chOff x="6339097" y="4180903"/>
            <a:chExt cx="374441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通信图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5453206" y="4012613"/>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sp>
        <p:nvSpPr>
          <p:cNvPr id="39" name="圆角矩形 38"/>
          <p:cNvSpPr/>
          <p:nvPr/>
        </p:nvSpPr>
        <p:spPr>
          <a:xfrm>
            <a:off x="5453206" y="477141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40" name="组合 39"/>
          <p:cNvGrpSpPr/>
          <p:nvPr/>
        </p:nvGrpSpPr>
        <p:grpSpPr>
          <a:xfrm>
            <a:off x="6363498" y="4041322"/>
            <a:ext cx="3744416" cy="511504"/>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状态机图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6363498" y="4740676"/>
            <a:ext cx="3744416" cy="542247"/>
            <a:chOff x="6329397" y="4108895"/>
            <a:chExt cx="3744416" cy="542247"/>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部署图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740547266"/>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3200"/>
                            </p:stCondLst>
                            <p:childTnLst>
                              <p:par>
                                <p:cTn id="39" presetID="2" presetClass="entr" presetSubtype="8"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additive="base">
                                        <p:cTn id="41" dur="500" fill="hold"/>
                                        <p:tgtEl>
                                          <p:spTgt spid="38"/>
                                        </p:tgtEl>
                                        <p:attrNameLst>
                                          <p:attrName>ppt_x</p:attrName>
                                        </p:attrNameLst>
                                      </p:cBhvr>
                                      <p:tavLst>
                                        <p:tav tm="0">
                                          <p:val>
                                            <p:strVal val="0-#ppt_w/2"/>
                                          </p:val>
                                        </p:tav>
                                        <p:tav tm="100000">
                                          <p:val>
                                            <p:strVal val="#ppt_x"/>
                                          </p:val>
                                        </p:tav>
                                      </p:tavLst>
                                    </p:anim>
                                    <p:anim calcmode="lin" valueType="num">
                                      <p:cBhvr additive="base">
                                        <p:cTn id="42" dur="500" fill="hold"/>
                                        <p:tgtEl>
                                          <p:spTgt spid="38"/>
                                        </p:tgtEl>
                                        <p:attrNameLst>
                                          <p:attrName>ppt_y</p:attrName>
                                        </p:attrNameLst>
                                      </p:cBhvr>
                                      <p:tavLst>
                                        <p:tav tm="0">
                                          <p:val>
                                            <p:strVal val="#ppt_y"/>
                                          </p:val>
                                        </p:tav>
                                        <p:tav tm="100000">
                                          <p:val>
                                            <p:strVal val="#ppt_y"/>
                                          </p:val>
                                        </p:tav>
                                      </p:tavLst>
                                    </p:anim>
                                  </p:childTnLst>
                                </p:cTn>
                              </p:par>
                            </p:childTnLst>
                          </p:cTn>
                        </p:par>
                        <p:par>
                          <p:cTn id="43" fill="hold">
                            <p:stCondLst>
                              <p:cond delay="3700"/>
                            </p:stCondLst>
                            <p:childTnLst>
                              <p:par>
                                <p:cTn id="44" presetID="26" presetClass="emph" presetSubtype="0" fill="hold" grpId="2" nodeType="afterEffect">
                                  <p:stCondLst>
                                    <p:cond delay="0"/>
                                  </p:stCondLst>
                                  <p:childTnLst>
                                    <p:animEffect transition="out" filter="fade">
                                      <p:cBhvr>
                                        <p:cTn id="45" dur="500" tmFilter="0, 0; .2, .5; .8, .5; 1, 0"/>
                                        <p:tgtEl>
                                          <p:spTgt spid="16"/>
                                        </p:tgtEl>
                                      </p:cBhvr>
                                    </p:animEffect>
                                    <p:animScale>
                                      <p:cBhvr>
                                        <p:cTn id="46" dur="250" autoRev="1" fill="hold"/>
                                        <p:tgtEl>
                                          <p:spTgt spid="16"/>
                                        </p:tgtEl>
                                      </p:cBhvr>
                                      <p:by x="105000" y="105000"/>
                                    </p:animScale>
                                  </p:childTnLst>
                                </p:cTn>
                              </p:par>
                              <p:par>
                                <p:cTn id="47" presetID="10" presetClass="entr" presetSubtype="0" fill="hold" grpId="0" nodeType="withEffect">
                                  <p:stCondLst>
                                    <p:cond delay="75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childTnLst>
                                </p:cTn>
                              </p:par>
                              <p:par>
                                <p:cTn id="50" presetID="56" presetClass="path" presetSubtype="0" accel="50000" decel="50000" fill="hold" grpId="1" nodeType="withEffect">
                                  <p:stCondLst>
                                    <p:cond delay="750"/>
                                  </p:stCondLst>
                                  <p:childTnLst>
                                    <p:animMotion origin="layout" path="M -0.03737 0.04121 L -6.25E-7 -4.44444E-6 " pathEditMode="relative" rAng="0" ptsTypes="AA">
                                      <p:cBhvr>
                                        <p:cTn id="51" dur="700" fill="hold"/>
                                        <p:tgtEl>
                                          <p:spTgt spid="24"/>
                                        </p:tgtEl>
                                        <p:attrNameLst>
                                          <p:attrName>ppt_x</p:attrName>
                                          <p:attrName>ppt_y</p:attrName>
                                        </p:attrNameLst>
                                      </p:cBhvr>
                                      <p:rCtr x="1862" y="-2060"/>
                                    </p:animMotion>
                                  </p:childTnLst>
                                </p:cTn>
                              </p:par>
                              <p:par>
                                <p:cTn id="52" presetID="22" presetClass="entr" presetSubtype="8" fill="hold" nodeType="withEffect">
                                  <p:stCondLst>
                                    <p:cond delay="50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par>
                                <p:cTn id="55" presetID="22" presetClass="entr" presetSubtype="8" fill="hold" nodeType="withEffect">
                                  <p:stCondLst>
                                    <p:cond delay="1000"/>
                                  </p:stCondLst>
                                  <p:childTnLst>
                                    <p:set>
                                      <p:cBhvr>
                                        <p:cTn id="56" dur="1" fill="hold">
                                          <p:stCondLst>
                                            <p:cond delay="0"/>
                                          </p:stCondLst>
                                        </p:cTn>
                                        <p:tgtEl>
                                          <p:spTgt spid="32"/>
                                        </p:tgtEl>
                                        <p:attrNameLst>
                                          <p:attrName>style.visibility</p:attrName>
                                        </p:attrNameLst>
                                      </p:cBhvr>
                                      <p:to>
                                        <p:strVal val="visible"/>
                                      </p:to>
                                    </p:set>
                                    <p:animEffect transition="in" filter="wipe(left)">
                                      <p:cBhvr>
                                        <p:cTn id="57" dur="500"/>
                                        <p:tgtEl>
                                          <p:spTgt spid="32"/>
                                        </p:tgtEl>
                                      </p:cBhvr>
                                    </p:animEffect>
                                  </p:childTnLst>
                                </p:cTn>
                              </p:par>
                              <p:par>
                                <p:cTn id="58" presetID="10" presetClass="entr" presetSubtype="0" fill="hold" grpId="0" nodeType="withEffect">
                                  <p:stCondLst>
                                    <p:cond delay="75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1000"/>
                                        <p:tgtEl>
                                          <p:spTgt spid="35"/>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5"/>
                                        </p:tgtEl>
                                        <p:attrNameLst>
                                          <p:attrName>ppt_x</p:attrName>
                                          <p:attrName>ppt_y</p:attrName>
                                        </p:attrNameLst>
                                      </p:cBhvr>
                                      <p:rCtr x="1862" y="-2060"/>
                                    </p:animMotion>
                                  </p:childTnLst>
                                </p:cTn>
                              </p:par>
                              <p:par>
                                <p:cTn id="63" presetID="10" presetClass="entr" presetSubtype="0" fill="hold" grpId="0" nodeType="withEffect">
                                  <p:stCondLst>
                                    <p:cond delay="75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1000"/>
                                        <p:tgtEl>
                                          <p:spTgt spid="39"/>
                                        </p:tgtEl>
                                      </p:cBhvr>
                                    </p:animEffect>
                                  </p:childTnLst>
                                </p:cTn>
                              </p:par>
                              <p:par>
                                <p:cTn id="66" presetID="56" presetClass="path" presetSubtype="0" accel="50000" decel="50000" fill="hold" grpId="1" nodeType="withEffect">
                                  <p:stCondLst>
                                    <p:cond delay="750"/>
                                  </p:stCondLst>
                                  <p:childTnLst>
                                    <p:animMotion origin="layout" path="M -0.03737 0.04121 L -6.25E-7 -4.44444E-6 " pathEditMode="relative" rAng="0" ptsTypes="AA">
                                      <p:cBhvr>
                                        <p:cTn id="67" dur="700" fill="hold"/>
                                        <p:tgtEl>
                                          <p:spTgt spid="39"/>
                                        </p:tgtEl>
                                        <p:attrNameLst>
                                          <p:attrName>ppt_x</p:attrName>
                                          <p:attrName>ppt_y</p:attrName>
                                        </p:attrNameLst>
                                      </p:cBhvr>
                                      <p:rCtr x="1862" y="-2060"/>
                                    </p:animMotion>
                                  </p:childTnLst>
                                </p:cTn>
                              </p:par>
                              <p:par>
                                <p:cTn id="68" presetID="22" presetClass="entr" presetSubtype="8" fill="hold" nodeType="withEffect">
                                  <p:stCondLst>
                                    <p:cond delay="1000"/>
                                  </p:stCondLst>
                                  <p:childTnLst>
                                    <p:set>
                                      <p:cBhvr>
                                        <p:cTn id="69" dur="1" fill="hold">
                                          <p:stCondLst>
                                            <p:cond delay="0"/>
                                          </p:stCondLst>
                                        </p:cTn>
                                        <p:tgtEl>
                                          <p:spTgt spid="40"/>
                                        </p:tgtEl>
                                        <p:attrNameLst>
                                          <p:attrName>style.visibility</p:attrName>
                                        </p:attrNameLst>
                                      </p:cBhvr>
                                      <p:to>
                                        <p:strVal val="visible"/>
                                      </p:to>
                                    </p:set>
                                    <p:animEffect transition="in" filter="wipe(left)">
                                      <p:cBhvr>
                                        <p:cTn id="70" dur="500"/>
                                        <p:tgtEl>
                                          <p:spTgt spid="40"/>
                                        </p:tgtEl>
                                      </p:cBhvr>
                                    </p:animEffect>
                                  </p:childTnLst>
                                </p:cTn>
                              </p:par>
                              <p:par>
                                <p:cTn id="71" presetID="22" presetClass="entr" presetSubtype="8" fill="hold" nodeType="withEffect">
                                  <p:stCondLst>
                                    <p:cond delay="1000"/>
                                  </p:stCondLst>
                                  <p:childTnLst>
                                    <p:set>
                                      <p:cBhvr>
                                        <p:cTn id="72" dur="1" fill="hold">
                                          <p:stCondLst>
                                            <p:cond delay="0"/>
                                          </p:stCondLst>
                                        </p:cTn>
                                        <p:tgtEl>
                                          <p:spTgt spid="43"/>
                                        </p:tgtEl>
                                        <p:attrNameLst>
                                          <p:attrName>style.visibility</p:attrName>
                                        </p:attrNameLst>
                                      </p:cBhvr>
                                      <p:to>
                                        <p:strVal val="visible"/>
                                      </p:to>
                                    </p:set>
                                    <p:animEffect transition="in" filter="wipe(left)">
                                      <p:cBhvr>
                                        <p:cTn id="7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38" grpId="0" bldLvl="0" animBg="1"/>
      <p:bldP spid="24" grpId="0" bldLvl="0" animBg="1"/>
      <p:bldP spid="24" grpId="1" bldLvl="0" animBg="1"/>
      <p:bldP spid="35" grpId="0" bldLvl="0" animBg="1"/>
      <p:bldP spid="35" grpId="1" bldLvl="0" animBg="1"/>
      <p:bldP spid="39" grpId="0" bldLvl="0" animBg="1"/>
      <p:bldP spid="39" grpId="1"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134766" y="1341562"/>
            <a:ext cx="7776864" cy="4896544"/>
            <a:chOff x="2134766" y="1341562"/>
            <a:chExt cx="7776864" cy="4896544"/>
          </a:xfrm>
        </p:grpSpPr>
        <p:sp>
          <p:nvSpPr>
            <p:cNvPr id="8" name="矩形 7"/>
            <p:cNvSpPr/>
            <p:nvPr/>
          </p:nvSpPr>
          <p:spPr>
            <a:xfrm>
              <a:off x="2854846" y="4539756"/>
              <a:ext cx="6092825" cy="738664"/>
            </a:xfrm>
            <a:prstGeom prst="rect">
              <a:avLst/>
            </a:prstGeom>
          </p:spPr>
          <p:txBody>
            <a:bodyPr>
              <a:spAutoFit/>
            </a:bodyPr>
            <a:lstStyle/>
            <a:p>
              <a:r>
                <a:rPr lang="zh-CN" altLang="en-US" dirty="0">
                  <a:solidFill>
                    <a:srgbClr val="000000"/>
                  </a:solidFill>
                  <a:latin typeface="verdana" panose="020B0604030504040204" pitchFamily="34" charset="0"/>
                </a:rPr>
                <a:t>用例图有四个部分：用例（</a:t>
              </a:r>
              <a:r>
                <a:rPr lang="en-US" altLang="zh-CN" dirty="0">
                  <a:solidFill>
                    <a:srgbClr val="000000"/>
                  </a:solidFill>
                  <a:latin typeface="verdana" panose="020B0604030504040204" pitchFamily="34" charset="0"/>
                </a:rPr>
                <a:t>Use Case), </a:t>
              </a:r>
              <a:r>
                <a:rPr lang="zh-CN" altLang="en-US" dirty="0">
                  <a:solidFill>
                    <a:srgbClr val="000000"/>
                  </a:solidFill>
                  <a:latin typeface="verdana" panose="020B0604030504040204" pitchFamily="34" charset="0"/>
                </a:rPr>
                <a:t>参与者（</a:t>
              </a:r>
              <a:r>
                <a:rPr lang="en-US" altLang="zh-CN" dirty="0">
                  <a:solidFill>
                    <a:srgbClr val="000000"/>
                  </a:solidFill>
                  <a:latin typeface="verdana" panose="020B0604030504040204" pitchFamily="34" charset="0"/>
                </a:rPr>
                <a:t>Actor),</a:t>
              </a:r>
              <a:r>
                <a:rPr lang="zh-CN" altLang="en-US" dirty="0">
                  <a:solidFill>
                    <a:srgbClr val="000000"/>
                  </a:solidFill>
                  <a:latin typeface="verdana" panose="020B0604030504040204" pitchFamily="34" charset="0"/>
                </a:rPr>
                <a:t>系统边界，关系。</a:t>
              </a:r>
              <a:endParaRPr lang="zh-CN" altLang="en-US" dirty="0"/>
            </a:p>
          </p:txBody>
        </p:sp>
        <p:grpSp>
          <p:nvGrpSpPr>
            <p:cNvPr id="12" name="组合 11">
              <a:extLst>
                <a:ext uri="{FF2B5EF4-FFF2-40B4-BE49-F238E27FC236}">
                  <a16:creationId xmlns:a16="http://schemas.microsoft.com/office/drawing/2014/main" id="{0C70ED1C-30EF-4B3F-8CE4-0E8BEF2BEBCF}"/>
                </a:ext>
              </a:extLst>
            </p:cNvPr>
            <p:cNvGrpSpPr/>
            <p:nvPr/>
          </p:nvGrpSpPr>
          <p:grpSpPr>
            <a:xfrm>
              <a:off x="2134766" y="1341562"/>
              <a:ext cx="7776864" cy="4896544"/>
              <a:chOff x="1285643" y="1772435"/>
              <a:chExt cx="7135479" cy="3572664"/>
            </a:xfrm>
          </p:grpSpPr>
          <p:sp>
            <p:nvSpPr>
              <p:cNvPr id="13" name="矩形 12">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9" name="矩形 8"/>
            <p:cNvSpPr/>
            <p:nvPr/>
          </p:nvSpPr>
          <p:spPr>
            <a:xfrm>
              <a:off x="2854846" y="2355404"/>
              <a:ext cx="6092825" cy="1708160"/>
            </a:xfrm>
            <a:prstGeom prst="rect">
              <a:avLst/>
            </a:prstGeom>
          </p:spPr>
          <p:txBody>
            <a:bodyPr>
              <a:spAutoFit/>
            </a:bodyPr>
            <a:lstStyle/>
            <a:p>
              <a:r>
                <a:rPr lang="zh-CN" altLang="en-US" dirty="0">
                  <a:solidFill>
                    <a:srgbClr val="000000"/>
                  </a:solidFill>
                  <a:latin typeface="verdana" panose="020B0604030504040204" pitchFamily="34" charset="0"/>
                </a:rPr>
                <a:t>用例图描述的是参与者所理解的系统功能，主要元素是用例和参与者，是帮助开发团队以一种可视化的方式理解系统的功能需求。这时处于项目初始，分析用户需求的阶段，不用管怎么实现具体的功能，只要能向客户形象化的表述项目的功能就行。</a:t>
              </a:r>
              <a:endParaRPr lang="zh-CN" altLang="en-US" dirty="0"/>
            </a:p>
          </p:txBody>
        </p:sp>
      </p:grpSp>
    </p:spTree>
    <p:extLst>
      <p:ext uri="{BB962C8B-B14F-4D97-AF65-F5344CB8AC3E}">
        <p14:creationId xmlns:p14="http://schemas.microsoft.com/office/powerpoint/2010/main" val="1094122965"/>
      </p:ext>
    </p:extLst>
  </p:cSld>
  <p:clrMapOvr>
    <a:masterClrMapping/>
  </p:clrMapOvr>
  <p:transition spd="slow" advClick="0" advTm="0">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7992104" y="1341383"/>
            <a:ext cx="3456384" cy="4180579"/>
          </a:xfrm>
          <a:prstGeom prst="rect">
            <a:avLst/>
          </a:prstGeom>
        </p:spPr>
      </p:pic>
      <p:grpSp>
        <p:nvGrpSpPr>
          <p:cNvPr id="7" name="组合 6"/>
          <p:cNvGrpSpPr/>
          <p:nvPr/>
        </p:nvGrpSpPr>
        <p:grpSpPr>
          <a:xfrm>
            <a:off x="237030" y="1341383"/>
            <a:ext cx="7776864" cy="4896544"/>
            <a:chOff x="237030" y="1341383"/>
            <a:chExt cx="7776864" cy="4896544"/>
          </a:xfrm>
        </p:grpSpPr>
        <p:sp>
          <p:nvSpPr>
            <p:cNvPr id="5" name="矩形 4"/>
            <p:cNvSpPr/>
            <p:nvPr/>
          </p:nvSpPr>
          <p:spPr>
            <a:xfrm>
              <a:off x="334566" y="2156077"/>
              <a:ext cx="6092825" cy="1708160"/>
            </a:xfrm>
            <a:prstGeom prst="rect">
              <a:avLst/>
            </a:prstGeom>
          </p:spPr>
          <p:txBody>
            <a:bodyPr>
              <a:spAutoFit/>
            </a:bodyPr>
            <a:lstStyle/>
            <a:p>
              <a:r>
                <a:rPr lang="zh-CN" altLang="en-US" dirty="0">
                  <a:solidFill>
                    <a:srgbClr val="000000"/>
                  </a:solidFill>
                  <a:latin typeface="verdana" panose="020B0604030504040204" pitchFamily="34" charset="0"/>
                </a:rPr>
                <a:t>参与者（</a:t>
              </a:r>
              <a:r>
                <a:rPr lang="en-US" altLang="zh-CN" dirty="0">
                  <a:solidFill>
                    <a:srgbClr val="000000"/>
                  </a:solidFill>
                  <a:latin typeface="verdana" panose="020B0604030504040204" pitchFamily="34" charset="0"/>
                </a:rPr>
                <a:t>Actor)</a:t>
              </a:r>
            </a:p>
            <a:p>
              <a:r>
                <a:rPr lang="zh-CN" altLang="en-US" dirty="0">
                  <a:solidFill>
                    <a:srgbClr val="000000"/>
                  </a:solidFill>
                  <a:latin typeface="verdana" panose="020B0604030504040204" pitchFamily="34" charset="0"/>
                </a:rPr>
                <a:t>　　参与者是与系统交互的人或物。首先当然包括我们的开发系统用户，除此之外，与我们开发的系统有关联的其他系统也算是参与者。</a:t>
              </a:r>
            </a:p>
            <a:p>
              <a:r>
                <a:rPr lang="zh-CN" altLang="en-US" dirty="0">
                  <a:solidFill>
                    <a:srgbClr val="000000"/>
                  </a:solidFill>
                  <a:latin typeface="verdana" panose="020B0604030504040204" pitchFamily="34" charset="0"/>
                </a:rPr>
                <a:t>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图中我们用一个小人表示。</a:t>
              </a:r>
              <a:endParaRPr lang="zh-CN" altLang="en-US" b="0" i="0" dirty="0">
                <a:solidFill>
                  <a:srgbClr val="000000"/>
                </a:solidFill>
                <a:effectLst/>
                <a:latin typeface="verdana" panose="020B0604030504040204" pitchFamily="34" charset="0"/>
              </a:endParaRPr>
            </a:p>
          </p:txBody>
        </p:sp>
        <p:grpSp>
          <p:nvGrpSpPr>
            <p:cNvPr id="10" name="组合 9">
              <a:extLst>
                <a:ext uri="{FF2B5EF4-FFF2-40B4-BE49-F238E27FC236}">
                  <a16:creationId xmlns:a16="http://schemas.microsoft.com/office/drawing/2014/main" id="{0C70ED1C-30EF-4B3F-8CE4-0E8BEF2BEBCF}"/>
                </a:ext>
              </a:extLst>
            </p:cNvPr>
            <p:cNvGrpSpPr/>
            <p:nvPr/>
          </p:nvGrpSpPr>
          <p:grpSpPr>
            <a:xfrm>
              <a:off x="237030" y="1341383"/>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3432250969"/>
      </p:ext>
    </p:extLst>
  </p:cSld>
  <p:clrMapOvr>
    <a:masterClrMapping/>
  </p:clrMapOvr>
  <p:transition spd="slow" advClick="0" advTm="0">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615486" y="2349674"/>
            <a:ext cx="1952625" cy="1133475"/>
          </a:xfrm>
          <a:prstGeom prst="rect">
            <a:avLst/>
          </a:prstGeom>
        </p:spPr>
      </p:pic>
      <p:grpSp>
        <p:nvGrpSpPr>
          <p:cNvPr id="5" name="组合 4"/>
          <p:cNvGrpSpPr/>
          <p:nvPr/>
        </p:nvGrpSpPr>
        <p:grpSpPr>
          <a:xfrm>
            <a:off x="237030" y="1269554"/>
            <a:ext cx="7776864" cy="4896544"/>
            <a:chOff x="237030" y="1269554"/>
            <a:chExt cx="7776864" cy="4896544"/>
          </a:xfrm>
        </p:grpSpPr>
        <p:sp>
          <p:nvSpPr>
            <p:cNvPr id="7" name="矩形 6"/>
            <p:cNvSpPr/>
            <p:nvPr/>
          </p:nvSpPr>
          <p:spPr>
            <a:xfrm>
              <a:off x="266651" y="2061642"/>
              <a:ext cx="6092825" cy="2354491"/>
            </a:xfrm>
            <a:prstGeom prst="rect">
              <a:avLst/>
            </a:prstGeom>
          </p:spPr>
          <p:txBody>
            <a:bodyPr>
              <a:spAutoFit/>
            </a:bodyPr>
            <a:lstStyle/>
            <a:p>
              <a:r>
                <a:rPr lang="zh-CN" altLang="en-US" dirty="0">
                  <a:solidFill>
                    <a:srgbClr val="000000"/>
                  </a:solidFill>
                  <a:latin typeface="verdana" panose="020B0604030504040204" pitchFamily="34" charset="0"/>
                </a:rPr>
                <a:t>用例（</a:t>
              </a:r>
              <a:r>
                <a:rPr lang="en-US" altLang="zh-CN" dirty="0">
                  <a:solidFill>
                    <a:srgbClr val="000000"/>
                  </a:solidFill>
                  <a:latin typeface="verdana" panose="020B0604030504040204" pitchFamily="34" charset="0"/>
                </a:rPr>
                <a:t>Use Case)</a:t>
              </a: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　　用例是参与者可以感受到的系统服务或功能单元。我理解的就是用户可以使用我们开发的项目去做的任何事情</a:t>
              </a:r>
            </a:p>
            <a:p>
              <a:r>
                <a:rPr lang="zh-CN" altLang="en-US" dirty="0">
                  <a:solidFill>
                    <a:srgbClr val="000000"/>
                  </a:solidFill>
                  <a:latin typeface="verdana" panose="020B0604030504040204" pitchFamily="34" charset="0"/>
                </a:rPr>
                <a:t>任何用例都不能在缺少参与者的情况下独立存在，同样，任何参与者也必须要有与之关联的用例。在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图中我们用椭圆表示：</a:t>
              </a:r>
              <a:endParaRPr lang="zh-CN" altLang="en-US" b="0" i="0" dirty="0">
                <a:solidFill>
                  <a:srgbClr val="000000"/>
                </a:solidFill>
                <a:effectLst/>
                <a:latin typeface="verdana" panose="020B0604030504040204" pitchFamily="34" charset="0"/>
              </a:endParaRPr>
            </a:p>
          </p:txBody>
        </p:sp>
        <p:grpSp>
          <p:nvGrpSpPr>
            <p:cNvPr id="10" name="组合 9">
              <a:extLst>
                <a:ext uri="{FF2B5EF4-FFF2-40B4-BE49-F238E27FC236}">
                  <a16:creationId xmlns:a16="http://schemas.microsoft.com/office/drawing/2014/main" id="{0C70ED1C-30EF-4B3F-8CE4-0E8BEF2BEBCF}"/>
                </a:ext>
              </a:extLst>
            </p:cNvPr>
            <p:cNvGrpSpPr/>
            <p:nvPr/>
          </p:nvGrpSpPr>
          <p:grpSpPr>
            <a:xfrm>
              <a:off x="237030" y="1269554"/>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2804383408"/>
      </p:ext>
    </p:extLst>
  </p:cSld>
  <p:clrMapOvr>
    <a:masterClrMapping/>
  </p:clrMapOvr>
  <p:transition spd="slow" advClick="0" advTm="0">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8471470" y="1756949"/>
            <a:ext cx="2943471" cy="3114079"/>
          </a:xfrm>
          <a:prstGeom prst="rect">
            <a:avLst/>
          </a:prstGeom>
        </p:spPr>
      </p:pic>
      <p:grpSp>
        <p:nvGrpSpPr>
          <p:cNvPr id="7" name="组合 6"/>
          <p:cNvGrpSpPr/>
          <p:nvPr/>
        </p:nvGrpSpPr>
        <p:grpSpPr>
          <a:xfrm>
            <a:off x="237030" y="1269554"/>
            <a:ext cx="7776864" cy="4896544"/>
            <a:chOff x="237030" y="1269554"/>
            <a:chExt cx="7776864" cy="4896544"/>
          </a:xfrm>
        </p:grpSpPr>
        <p:sp>
          <p:nvSpPr>
            <p:cNvPr id="5" name="矩形 4"/>
            <p:cNvSpPr/>
            <p:nvPr/>
          </p:nvSpPr>
          <p:spPr>
            <a:xfrm>
              <a:off x="254410" y="2159320"/>
              <a:ext cx="6092825" cy="1384995"/>
            </a:xfrm>
            <a:prstGeom prst="rect">
              <a:avLst/>
            </a:prstGeom>
          </p:spPr>
          <p:txBody>
            <a:bodyPr>
              <a:spAutoFit/>
            </a:bodyPr>
            <a:lstStyle/>
            <a:p>
              <a:r>
                <a:rPr lang="zh-CN" altLang="en-US" dirty="0">
                  <a:solidFill>
                    <a:srgbClr val="000000"/>
                  </a:solidFill>
                  <a:latin typeface="verdana" panose="020B0604030504040204" pitchFamily="34" charset="0"/>
                </a:rPr>
                <a:t>系统边界</a:t>
              </a:r>
            </a:p>
            <a:p>
              <a:r>
                <a:rPr lang="zh-CN" altLang="en-US" dirty="0">
                  <a:solidFill>
                    <a:srgbClr val="000000"/>
                  </a:solidFill>
                  <a:latin typeface="verdana" panose="020B0604030504040204" pitchFamily="34" charset="0"/>
                </a:rPr>
                <a:t>　　指系统与系统之间的界限。把系统边界以外的同系统相关联的其他部分称为系统环境。</a:t>
              </a:r>
            </a:p>
            <a:p>
              <a:r>
                <a:rPr lang="zh-CN" altLang="en-US" dirty="0">
                  <a:solidFill>
                    <a:srgbClr val="000000"/>
                  </a:solidFill>
                  <a:latin typeface="verdana" panose="020B0604030504040204" pitchFamily="34" charset="0"/>
                </a:rPr>
                <a:t>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图中我们用一个矩形表示。</a:t>
              </a:r>
              <a:endParaRPr lang="zh-CN" altLang="en-US" b="0" i="0" dirty="0">
                <a:solidFill>
                  <a:srgbClr val="000000"/>
                </a:solidFill>
                <a:effectLst/>
                <a:latin typeface="verdana" panose="020B0604030504040204" pitchFamily="34" charset="0"/>
              </a:endParaRPr>
            </a:p>
          </p:txBody>
        </p:sp>
        <p:grpSp>
          <p:nvGrpSpPr>
            <p:cNvPr id="10" name="组合 9">
              <a:extLst>
                <a:ext uri="{FF2B5EF4-FFF2-40B4-BE49-F238E27FC236}">
                  <a16:creationId xmlns:a16="http://schemas.microsoft.com/office/drawing/2014/main" id="{0C70ED1C-30EF-4B3F-8CE4-0E8BEF2BEBCF}"/>
                </a:ext>
              </a:extLst>
            </p:cNvPr>
            <p:cNvGrpSpPr/>
            <p:nvPr/>
          </p:nvGrpSpPr>
          <p:grpSpPr>
            <a:xfrm>
              <a:off x="237030" y="1269554"/>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2470521697"/>
      </p:ext>
    </p:extLst>
  </p:cSld>
  <p:clrMapOvr>
    <a:masterClrMapping/>
  </p:clrMapOvr>
  <p:transition spd="slow" advClick="0" advTm="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统一建模语言</a:t>
            </a:r>
            <a:r>
              <a:rPr lang="en-US" altLang="zh-CN" sz="3200" b="1" dirty="0">
                <a:sym typeface="+mn-ea"/>
              </a:rPr>
              <a:t>(</a:t>
            </a:r>
            <a:r>
              <a:rPr lang="en-US" altLang="zh-CN" sz="3200" b="1" dirty="0"/>
              <a:t>Unified Modeling Language)</a:t>
            </a:r>
            <a:endParaRPr lang="zh-CN" altLang="en-US" sz="3200" b="1" dirty="0"/>
          </a:p>
        </p:txBody>
      </p:sp>
      <p:sp>
        <p:nvSpPr>
          <p:cNvPr id="10" name="圆角矩形 9"/>
          <p:cNvSpPr/>
          <p:nvPr/>
        </p:nvSpPr>
        <p:spPr>
          <a:xfrm>
            <a:off x="1080135" y="2281555"/>
            <a:ext cx="10242550" cy="22955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57450" y="2526665"/>
            <a:ext cx="7488555" cy="1568450"/>
          </a:xfrm>
          <a:prstGeom prst="rect">
            <a:avLst/>
          </a:prstGeom>
          <a:noFill/>
        </p:spPr>
        <p:txBody>
          <a:bodyPr wrap="square" rtlCol="0">
            <a:spAutoFit/>
          </a:bodyPr>
          <a:lstStyle/>
          <a:p>
            <a:pPr lvl="0"/>
            <a:r>
              <a:rPr lang="zh-CN" altLang="zh-CN" sz="2400" dirty="0"/>
              <a:t>是一种能够描述问题、描述解决方案、起到沟通作用的语言。通俗地说，它是一种用文本、图形和符号的集合来描述现实生活中各类食物、活动及其之间关系的语言。</a:t>
            </a:r>
          </a:p>
        </p:txBody>
      </p:sp>
    </p:spTree>
  </p:cSld>
  <p:clrMapOvr>
    <a:masterClrMapping/>
  </p:clrMapOvr>
  <p:transition spd="slow" advClick="0" advTm="0">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111430" y="1877578"/>
            <a:ext cx="3873958" cy="3929388"/>
          </a:xfrm>
          <a:prstGeom prst="rect">
            <a:avLst/>
          </a:prstGeom>
        </p:spPr>
      </p:pic>
      <p:grpSp>
        <p:nvGrpSpPr>
          <p:cNvPr id="5" name="组合 4"/>
          <p:cNvGrpSpPr/>
          <p:nvPr/>
        </p:nvGrpSpPr>
        <p:grpSpPr>
          <a:xfrm>
            <a:off x="249402" y="1413570"/>
            <a:ext cx="7776864" cy="4896544"/>
            <a:chOff x="249402" y="1413570"/>
            <a:chExt cx="7776864" cy="4896544"/>
          </a:xfrm>
        </p:grpSpPr>
        <p:sp>
          <p:nvSpPr>
            <p:cNvPr id="7" name="矩形 6"/>
            <p:cNvSpPr/>
            <p:nvPr/>
          </p:nvSpPr>
          <p:spPr>
            <a:xfrm>
              <a:off x="425780" y="2327274"/>
              <a:ext cx="6092825" cy="2354491"/>
            </a:xfrm>
            <a:prstGeom prst="rect">
              <a:avLst/>
            </a:prstGeom>
          </p:spPr>
          <p:txBody>
            <a:bodyPr>
              <a:spAutoFit/>
            </a:bodyPr>
            <a:lstStyle/>
            <a:p>
              <a:r>
                <a:rPr lang="zh-CN" altLang="en-US" dirty="0">
                  <a:solidFill>
                    <a:srgbClr val="000000"/>
                  </a:solidFill>
                  <a:latin typeface="verdana" panose="020B0604030504040204" pitchFamily="34" charset="0"/>
                </a:rPr>
                <a:t>关系</a:t>
              </a:r>
            </a:p>
            <a:p>
              <a:r>
                <a:rPr lang="zh-CN" altLang="en-US" dirty="0">
                  <a:solidFill>
                    <a:srgbClr val="000000"/>
                  </a:solidFill>
                  <a:latin typeface="verdana" panose="020B0604030504040204" pitchFamily="34" charset="0"/>
                </a:rPr>
                <a:t>　　用例图中的关系有</a:t>
              </a:r>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种：关联，泛化，包含和扩展。</a:t>
              </a:r>
            </a:p>
            <a:p>
              <a:r>
                <a:rPr lang="zh-CN" altLang="en-US" dirty="0">
                  <a:solidFill>
                    <a:srgbClr val="000000"/>
                  </a:solidFill>
                  <a:latin typeface="verdana" panose="020B0604030504040204" pitchFamily="34" charset="0"/>
                </a:rPr>
                <a:t>　　关联：表示参与者和用例之间的交互。为通信途径，任何一方都可发送或可接收消息。</a:t>
              </a:r>
            </a:p>
            <a:p>
              <a:r>
                <a:rPr lang="zh-CN" altLang="en-US" dirty="0">
                  <a:solidFill>
                    <a:srgbClr val="000000"/>
                  </a:solidFill>
                  <a:latin typeface="verdana" panose="020B0604030504040204" pitchFamily="34" charset="0"/>
                </a:rPr>
                <a:t>　　箭头指向：指向消息接收方。在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中用直线</a:t>
              </a:r>
              <a:r>
                <a:rPr lang="zh-CN" altLang="en-US" dirty="0" smtClean="0">
                  <a:solidFill>
                    <a:srgbClr val="000000"/>
                  </a:solidFill>
                  <a:latin typeface="verdana" panose="020B0604030504040204" pitchFamily="34" charset="0"/>
                </a:rPr>
                <a:t>表示</a:t>
              </a:r>
              <a:endParaRPr lang="zh-CN" altLang="en-US" b="0" i="0" dirty="0">
                <a:solidFill>
                  <a:srgbClr val="000000"/>
                </a:solidFill>
                <a:effectLst/>
                <a:latin typeface="verdana" panose="020B0604030504040204" pitchFamily="34" charset="0"/>
              </a:endParaRPr>
            </a:p>
          </p:txBody>
        </p:sp>
        <p:grpSp>
          <p:nvGrpSpPr>
            <p:cNvPr id="10" name="组合 9">
              <a:extLst>
                <a:ext uri="{FF2B5EF4-FFF2-40B4-BE49-F238E27FC236}">
                  <a16:creationId xmlns:a16="http://schemas.microsoft.com/office/drawing/2014/main" id="{0C70ED1C-30EF-4B3F-8CE4-0E8BEF2BEBCF}"/>
                </a:ext>
              </a:extLst>
            </p:cNvPr>
            <p:cNvGrpSpPr/>
            <p:nvPr/>
          </p:nvGrpSpPr>
          <p:grpSpPr>
            <a:xfrm>
              <a:off x="249402" y="1413570"/>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4052070493"/>
      </p:ext>
    </p:extLst>
  </p:cSld>
  <p:clrMapOvr>
    <a:masterClrMapping/>
  </p:clrMapOvr>
  <p:transition spd="slow" advClick="0" advTm="0">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nvPr>
        </p:nvGraphicFramePr>
        <p:xfrm>
          <a:off x="5252747" y="254473"/>
          <a:ext cx="6768752" cy="6411147"/>
        </p:xfrm>
        <a:graphic>
          <a:graphicData uri="http://schemas.openxmlformats.org/drawingml/2006/table">
            <a:tbl>
              <a:tblPr firstRow="1" firstCol="1" bandRow="1">
                <a:tableStyleId>{5C22544A-7EE6-4342-B048-85BDC9FD1C3A}</a:tableStyleId>
              </a:tblPr>
              <a:tblGrid>
                <a:gridCol w="2255706">
                  <a:extLst>
                    <a:ext uri="{9D8B030D-6E8A-4147-A177-3AD203B41FA5}">
                      <a16:colId xmlns:a16="http://schemas.microsoft.com/office/drawing/2014/main" val="422935263"/>
                    </a:ext>
                  </a:extLst>
                </a:gridCol>
                <a:gridCol w="2256523">
                  <a:extLst>
                    <a:ext uri="{9D8B030D-6E8A-4147-A177-3AD203B41FA5}">
                      <a16:colId xmlns:a16="http://schemas.microsoft.com/office/drawing/2014/main" val="4141375050"/>
                    </a:ext>
                  </a:extLst>
                </a:gridCol>
                <a:gridCol w="2256523">
                  <a:extLst>
                    <a:ext uri="{9D8B030D-6E8A-4147-A177-3AD203B41FA5}">
                      <a16:colId xmlns:a16="http://schemas.microsoft.com/office/drawing/2014/main" val="2274343249"/>
                    </a:ext>
                  </a:extLst>
                </a:gridCol>
              </a:tblGrid>
              <a:tr h="384069">
                <a:tc>
                  <a:txBody>
                    <a:bodyPr/>
                    <a:lstStyle/>
                    <a:p>
                      <a:pPr>
                        <a:spcAft>
                          <a:spcPts val="0"/>
                        </a:spcAft>
                      </a:pPr>
                      <a:r>
                        <a:rPr lang="zh-CN" sz="1600" dirty="0">
                          <a:effectLst/>
                        </a:rPr>
                        <a:t>用例编号</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dirty="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137965840"/>
                  </a:ext>
                </a:extLst>
              </a:tr>
              <a:tr h="384069">
                <a:tc>
                  <a:txBody>
                    <a:bodyPr/>
                    <a:lstStyle/>
                    <a:p>
                      <a:pPr>
                        <a:spcAft>
                          <a:spcPts val="0"/>
                        </a:spcAft>
                      </a:pPr>
                      <a:r>
                        <a:rPr lang="zh-CN" sz="1600">
                          <a:effectLst/>
                        </a:rPr>
                        <a:t>用例名称</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182792467"/>
                  </a:ext>
                </a:extLst>
              </a:tr>
              <a:tr h="384069">
                <a:tc>
                  <a:txBody>
                    <a:bodyPr/>
                    <a:lstStyle/>
                    <a:p>
                      <a:pPr>
                        <a:spcAft>
                          <a:spcPts val="0"/>
                        </a:spcAft>
                      </a:pPr>
                      <a:r>
                        <a:rPr lang="zh-CN" sz="1600">
                          <a:effectLst/>
                        </a:rPr>
                        <a:t>用例概述</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561931798"/>
                  </a:ext>
                </a:extLst>
              </a:tr>
              <a:tr h="384069">
                <a:tc>
                  <a:txBody>
                    <a:bodyPr/>
                    <a:lstStyle/>
                    <a:p>
                      <a:pPr>
                        <a:spcAft>
                          <a:spcPts val="0"/>
                        </a:spcAft>
                      </a:pPr>
                      <a:r>
                        <a:rPr lang="zh-CN" sz="1600">
                          <a:effectLst/>
                        </a:rPr>
                        <a:t>范围</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699139596"/>
                  </a:ext>
                </a:extLst>
              </a:tr>
              <a:tr h="384069">
                <a:tc>
                  <a:txBody>
                    <a:bodyPr/>
                    <a:lstStyle/>
                    <a:p>
                      <a:pPr>
                        <a:spcAft>
                          <a:spcPts val="0"/>
                        </a:spcAft>
                      </a:pPr>
                      <a:r>
                        <a:rPr lang="zh-CN" sz="1600">
                          <a:effectLst/>
                        </a:rPr>
                        <a:t>主参与者</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50981361"/>
                  </a:ext>
                </a:extLst>
              </a:tr>
              <a:tr h="384069">
                <a:tc>
                  <a:txBody>
                    <a:bodyPr/>
                    <a:lstStyle/>
                    <a:p>
                      <a:pPr>
                        <a:spcAft>
                          <a:spcPts val="0"/>
                        </a:spcAft>
                      </a:pPr>
                      <a:r>
                        <a:rPr lang="zh-CN" sz="1600">
                          <a:effectLst/>
                        </a:rPr>
                        <a:t>次要参与者</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484542193"/>
                  </a:ext>
                </a:extLst>
              </a:tr>
              <a:tr h="650112">
                <a:tc>
                  <a:txBody>
                    <a:bodyPr/>
                    <a:lstStyle/>
                    <a:p>
                      <a:pPr>
                        <a:spcAft>
                          <a:spcPts val="0"/>
                        </a:spcAft>
                      </a:pPr>
                      <a:r>
                        <a:rPr lang="zh-CN" sz="1600">
                          <a:effectLst/>
                        </a:rPr>
                        <a:t>项目相关人利益说明</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588660783"/>
                  </a:ext>
                </a:extLst>
              </a:tr>
              <a:tr h="384069">
                <a:tc>
                  <a:txBody>
                    <a:bodyPr/>
                    <a:lstStyle/>
                    <a:p>
                      <a:pPr>
                        <a:spcAft>
                          <a:spcPts val="0"/>
                        </a:spcAft>
                      </a:pPr>
                      <a:r>
                        <a:rPr lang="zh-CN" sz="1600">
                          <a:effectLst/>
                        </a:rPr>
                        <a:t>前置条件</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491707643"/>
                  </a:ext>
                </a:extLst>
              </a:tr>
              <a:tr h="384069">
                <a:tc>
                  <a:txBody>
                    <a:bodyPr/>
                    <a:lstStyle/>
                    <a:p>
                      <a:pPr>
                        <a:spcAft>
                          <a:spcPts val="0"/>
                        </a:spcAft>
                      </a:pPr>
                      <a:r>
                        <a:rPr lang="zh-CN" sz="1600">
                          <a:effectLst/>
                        </a:rPr>
                        <a:t>后置条件</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660510273"/>
                  </a:ext>
                </a:extLst>
              </a:tr>
              <a:tr h="384069">
                <a:tc>
                  <a:txBody>
                    <a:bodyPr/>
                    <a:lstStyle/>
                    <a:p>
                      <a:pPr>
                        <a:spcAft>
                          <a:spcPts val="0"/>
                        </a:spcAft>
                      </a:pPr>
                      <a:r>
                        <a:rPr lang="zh-CN" sz="1600">
                          <a:effectLst/>
                        </a:rPr>
                        <a:t>成功保证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1138448474"/>
                  </a:ext>
                </a:extLst>
              </a:tr>
              <a:tr h="384069">
                <a:tc rowSpan="2">
                  <a:txBody>
                    <a:bodyPr/>
                    <a:lstStyle/>
                    <a:p>
                      <a:pPr>
                        <a:spcAft>
                          <a:spcPts val="0"/>
                        </a:spcAft>
                      </a:pPr>
                      <a:r>
                        <a:rPr lang="zh-CN" sz="1600">
                          <a:effectLst/>
                        </a:rPr>
                        <a:t>基本事件流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pPr>
                        <a:spcAft>
                          <a:spcPts val="0"/>
                        </a:spcAft>
                      </a:pPr>
                      <a:r>
                        <a:rPr lang="en-US" sz="700">
                          <a:effectLst/>
                        </a:rPr>
                        <a:t>1</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952108686"/>
                  </a:ext>
                </a:extLst>
              </a:tr>
              <a:tr h="384069">
                <a:tc vMerge="1">
                  <a:txBody>
                    <a:bodyPr/>
                    <a:lstStyle/>
                    <a:p>
                      <a:endParaRPr lang="zh-CN" altLang="en-US"/>
                    </a:p>
                  </a:txBody>
                  <a:tcPr/>
                </a:tc>
                <a:tc>
                  <a:txBody>
                    <a:bodyPr/>
                    <a:lstStyle/>
                    <a:p>
                      <a:pPr>
                        <a:spcAft>
                          <a:spcPts val="0"/>
                        </a:spcAft>
                      </a:pPr>
                      <a:r>
                        <a:rPr lang="en-US" sz="700">
                          <a:effectLst/>
                        </a:rPr>
                        <a:t>2</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412804448"/>
                  </a:ext>
                </a:extLst>
              </a:tr>
              <a:tr h="384069">
                <a:tc rowSpan="2">
                  <a:txBody>
                    <a:bodyPr/>
                    <a:lstStyle/>
                    <a:p>
                      <a:pPr>
                        <a:spcAft>
                          <a:spcPts val="0"/>
                        </a:spcAft>
                      </a:pPr>
                      <a:r>
                        <a:rPr lang="zh-CN" sz="1600">
                          <a:effectLst/>
                        </a:rPr>
                        <a:t>扩展事件流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pPr>
                        <a:spcAft>
                          <a:spcPts val="0"/>
                        </a:spcAft>
                      </a:pPr>
                      <a:r>
                        <a:rPr lang="en-US" sz="700">
                          <a:effectLst/>
                        </a:rPr>
                        <a:t>1</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1618072402"/>
                  </a:ext>
                </a:extLst>
              </a:tr>
              <a:tr h="384069">
                <a:tc vMerge="1">
                  <a:txBody>
                    <a:bodyPr/>
                    <a:lstStyle/>
                    <a:p>
                      <a:endParaRPr lang="zh-CN" altLang="en-US"/>
                    </a:p>
                  </a:txBody>
                  <a:tcPr/>
                </a:tc>
                <a:tc>
                  <a:txBody>
                    <a:bodyPr/>
                    <a:lstStyle/>
                    <a:p>
                      <a:pPr>
                        <a:spcAft>
                          <a:spcPts val="0"/>
                        </a:spcAft>
                      </a:pPr>
                      <a:r>
                        <a:rPr lang="en-US" sz="700">
                          <a:effectLst/>
                        </a:rPr>
                        <a:t>2</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710275111"/>
                  </a:ext>
                </a:extLst>
              </a:tr>
              <a:tr h="384069">
                <a:tc>
                  <a:txBody>
                    <a:bodyPr/>
                    <a:lstStyle/>
                    <a:p>
                      <a:pPr>
                        <a:spcAft>
                          <a:spcPts val="0"/>
                        </a:spcAft>
                      </a:pPr>
                      <a:r>
                        <a:rPr lang="zh-CN" sz="1600">
                          <a:effectLst/>
                        </a:rPr>
                        <a:t>子事件流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65435151"/>
                  </a:ext>
                </a:extLst>
              </a:tr>
              <a:tr h="384069">
                <a:tc>
                  <a:txBody>
                    <a:bodyPr/>
                    <a:lstStyle/>
                    <a:p>
                      <a:pPr>
                        <a:spcAft>
                          <a:spcPts val="0"/>
                        </a:spcAft>
                      </a:pPr>
                      <a:r>
                        <a:rPr lang="zh-CN" sz="1600" dirty="0">
                          <a:effectLst/>
                        </a:rPr>
                        <a:t>规则与约束</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dirty="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633956383"/>
                  </a:ext>
                </a:extLst>
              </a:tr>
            </a:tbl>
          </a:graphicData>
        </a:graphic>
      </p:graphicFrame>
      <p:sp>
        <p:nvSpPr>
          <p:cNvPr id="9" name="文本框 8"/>
          <p:cNvSpPr txBox="1"/>
          <p:nvPr/>
        </p:nvSpPr>
        <p:spPr>
          <a:xfrm>
            <a:off x="1630710" y="1269554"/>
            <a:ext cx="2297600"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用例描述</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0" name="矩形 9"/>
          <p:cNvSpPr/>
          <p:nvPr/>
        </p:nvSpPr>
        <p:spPr>
          <a:xfrm>
            <a:off x="622598" y="2061642"/>
            <a:ext cx="4097800" cy="1865126"/>
          </a:xfrm>
          <a:prstGeom prst="rect">
            <a:avLst/>
          </a:prstGeom>
        </p:spPr>
        <p:txBody>
          <a:bodyPr wrap="square">
            <a:spAutoFit/>
          </a:bodyPr>
          <a:lstStyle/>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用例图是对用例的简单</a:t>
            </a:r>
            <a:r>
              <a:rPr lang="zh-CN" altLang="en-US" sz="2400" dirty="0" smtClean="0">
                <a:solidFill>
                  <a:srgbClr val="183A5D"/>
                </a:solidFill>
                <a:latin typeface="微软雅黑" panose="020B0503020204020204" pitchFamily="34" charset="-122"/>
                <a:ea typeface="微软雅黑" panose="020B0503020204020204" pitchFamily="34" charset="-122"/>
              </a:rPr>
              <a:t>描述</a:t>
            </a:r>
            <a:endParaRPr lang="en-US" altLang="zh-CN" sz="2400" dirty="0" smtClean="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用例描述对各个用例的详细的文档解释</a:t>
            </a:r>
            <a:endParaRPr lang="en-US" altLang="zh-CN" sz="2400" dirty="0">
              <a:solidFill>
                <a:srgbClr val="183A5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1605563"/>
      </p:ext>
    </p:extLst>
  </p:cSld>
  <p:clrMapOvr>
    <a:masterClrMapping/>
  </p:clrMapOvr>
  <p:transition spd="slow" advClick="0" advTm="0">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134766" y="1086146"/>
            <a:ext cx="7776864" cy="4896544"/>
            <a:chOff x="2134766" y="1086146"/>
            <a:chExt cx="7776864" cy="4896544"/>
          </a:xfrm>
        </p:grpSpPr>
        <p:grpSp>
          <p:nvGrpSpPr>
            <p:cNvPr id="10" name="组合 9">
              <a:extLst>
                <a:ext uri="{FF2B5EF4-FFF2-40B4-BE49-F238E27FC236}">
                  <a16:creationId xmlns:a16="http://schemas.microsoft.com/office/drawing/2014/main" id="{0C70ED1C-30EF-4B3F-8CE4-0E8BEF2BEBCF}"/>
                </a:ext>
              </a:extLst>
            </p:cNvPr>
            <p:cNvGrpSpPr/>
            <p:nvPr/>
          </p:nvGrpSpPr>
          <p:grpSpPr>
            <a:xfrm>
              <a:off x="2134766" y="1086146"/>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矩形 12"/>
            <p:cNvSpPr/>
            <p:nvPr/>
          </p:nvSpPr>
          <p:spPr>
            <a:xfrm>
              <a:off x="2206068" y="1917626"/>
              <a:ext cx="6092825" cy="2308324"/>
            </a:xfrm>
            <a:prstGeom prst="rect">
              <a:avLst/>
            </a:prstGeom>
          </p:spPr>
          <p:txBody>
            <a:bodyPr>
              <a:spAutoFit/>
            </a:bodyPr>
            <a:lstStyle/>
            <a:p>
              <a:pPr>
                <a:lnSpc>
                  <a:spcPct val="120000"/>
                </a:lnSpc>
                <a:buFont typeface="Arial" charset="0"/>
                <a:buNone/>
              </a:pPr>
              <a:r>
                <a:rPr lang="zh-CN" altLang="en-US" sz="2400" b="1" dirty="0"/>
                <a:t>类是对一组具有相同属性、操作、关系、语义的对象的抽象。</a:t>
              </a:r>
              <a:endParaRPr lang="en-US" altLang="zh-CN" sz="2400" b="1" dirty="0"/>
            </a:p>
            <a:p>
              <a:pPr>
                <a:lnSpc>
                  <a:spcPct val="120000"/>
                </a:lnSpc>
                <a:buFont typeface="Arial" charset="0"/>
                <a:buNone/>
              </a:pPr>
              <a:r>
                <a:rPr lang="en-US" altLang="zh-CN" sz="2400" b="1" dirty="0"/>
                <a:t>        </a:t>
              </a:r>
              <a:endParaRPr lang="en-US" altLang="zh-CN" sz="2400" b="1" dirty="0" smtClean="0"/>
            </a:p>
            <a:p>
              <a:pPr>
                <a:lnSpc>
                  <a:spcPct val="120000"/>
                </a:lnSpc>
                <a:buFont typeface="Arial" charset="0"/>
                <a:buNone/>
              </a:pPr>
              <a:r>
                <a:rPr lang="zh-CN" altLang="en-US" sz="2400" b="1" dirty="0" smtClean="0"/>
                <a:t>包括名称</a:t>
              </a:r>
              <a:r>
                <a:rPr lang="en-US" altLang="zh-CN" sz="2400" b="1" dirty="0" smtClean="0"/>
                <a:t>(Name)</a:t>
              </a:r>
              <a:r>
                <a:rPr lang="zh-CN" altLang="en-US" sz="2400" b="1" dirty="0" smtClean="0"/>
                <a:t>，属性</a:t>
              </a:r>
              <a:r>
                <a:rPr lang="en-US" altLang="zh-CN" sz="2400" b="1" dirty="0" smtClean="0"/>
                <a:t>(Attribute)</a:t>
              </a:r>
              <a:r>
                <a:rPr lang="zh-CN" altLang="en-US" sz="2400" b="1" dirty="0" smtClean="0"/>
                <a:t>，操作</a:t>
              </a:r>
              <a:r>
                <a:rPr lang="en-US" altLang="zh-CN" sz="2400" b="1" dirty="0" smtClean="0"/>
                <a:t>(Operation)</a:t>
              </a:r>
              <a:r>
                <a:rPr lang="zh-CN" altLang="en-US" sz="2400" b="1" dirty="0" smtClean="0"/>
                <a:t>。</a:t>
              </a:r>
              <a:endParaRPr lang="en-US" altLang="zh-CN" sz="2400" b="1" dirty="0"/>
            </a:p>
          </p:txBody>
        </p:sp>
      </p:grpSp>
    </p:spTree>
    <p:extLst>
      <p:ext uri="{BB962C8B-B14F-4D97-AF65-F5344CB8AC3E}">
        <p14:creationId xmlns:p14="http://schemas.microsoft.com/office/powerpoint/2010/main" val="1503022369"/>
      </p:ext>
    </p:extLst>
  </p:cSld>
  <p:clrMapOvr>
    <a:masterClrMapping/>
  </p:clrMapOvr>
  <p:transition spd="slow" advClick="0" advTm="0">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7751390" y="1311295"/>
            <a:ext cx="4064308" cy="5548293"/>
          </a:xfrm>
          <a:prstGeom prst="rect">
            <a:avLst/>
          </a:prstGeom>
        </p:spPr>
      </p:pic>
      <p:sp>
        <p:nvSpPr>
          <p:cNvPr id="8" name="矩形 1"/>
          <p:cNvSpPr>
            <a:spLocks noChangeArrowheads="1"/>
          </p:cNvSpPr>
          <p:nvPr/>
        </p:nvSpPr>
        <p:spPr bwMode="auto">
          <a:xfrm>
            <a:off x="694606" y="909514"/>
            <a:ext cx="6100901" cy="5225095"/>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名称（唯一）</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简单名：一个单独的名称  </a:t>
            </a:r>
            <a:r>
              <a:rPr lang="en-US" altLang="zh-CN" sz="2400" dirty="0" smtClean="0">
                <a:solidFill>
                  <a:srgbClr val="183A5D"/>
                </a:solidFill>
                <a:latin typeface="微软雅黑" panose="020B0503020204020204" pitchFamily="34" charset="-122"/>
                <a:ea typeface="微软雅黑" panose="020B0503020204020204" pitchFamily="34" charset="-122"/>
              </a:rPr>
              <a:t>Teacher</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全名：类名前面加上包的名称 </a:t>
            </a:r>
            <a:r>
              <a:rPr lang="en-US" altLang="zh-CN" sz="2400" dirty="0">
                <a:solidFill>
                  <a:srgbClr val="183A5D"/>
                </a:solidFill>
                <a:latin typeface="微软雅黑" panose="020B0503020204020204" pitchFamily="34" charset="-122"/>
                <a:ea typeface="微软雅黑" panose="020B0503020204020204" pitchFamily="34" charset="-122"/>
              </a:rPr>
              <a:t>Model</a:t>
            </a:r>
            <a:r>
              <a:rPr lang="zh-CN" altLang="en-US" sz="2400" dirty="0">
                <a:solidFill>
                  <a:srgbClr val="183A5D"/>
                </a:solidFill>
                <a:latin typeface="微软雅黑" panose="020B0503020204020204" pitchFamily="34" charset="-122"/>
                <a:ea typeface="微软雅黑" panose="020B0503020204020204" pitchFamily="34" charset="-122"/>
              </a:rPr>
              <a:t>：</a:t>
            </a:r>
            <a:r>
              <a:rPr lang="en-US" altLang="zh-CN" sz="2400" dirty="0">
                <a:solidFill>
                  <a:srgbClr val="183A5D"/>
                </a:solidFill>
                <a:latin typeface="微软雅黑" panose="020B0503020204020204" pitchFamily="34" charset="-122"/>
                <a:ea typeface="微软雅黑" panose="020B0503020204020204" pitchFamily="34" charset="-122"/>
              </a:rPr>
              <a:t>teacher</a:t>
            </a: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属性：</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可见性</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属性名</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：类型</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初始值</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属性字符串</a:t>
            </a:r>
            <a:r>
              <a:rPr lang="en-US" altLang="zh-CN" sz="2400" dirty="0">
                <a:solidFill>
                  <a:srgbClr val="183A5D"/>
                </a:solidFill>
                <a:latin typeface="微软雅黑" panose="020B0503020204020204" pitchFamily="34" charset="-122"/>
                <a:ea typeface="微软雅黑" panose="020B0503020204020204" pitchFamily="34" charset="-122"/>
              </a:rPr>
              <a:t>]</a:t>
            </a: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    </a:t>
            </a:r>
            <a:r>
              <a:rPr lang="en-US" altLang="zh-CN" sz="2400" dirty="0">
                <a:solidFill>
                  <a:srgbClr val="183A5D"/>
                </a:solidFill>
                <a:latin typeface="微软雅黑" panose="020B0503020204020204" pitchFamily="34" charset="-122"/>
                <a:ea typeface="微软雅黑" panose="020B0503020204020204" pitchFamily="34" charset="-122"/>
              </a:rPr>
              <a:t>private </a:t>
            </a:r>
            <a:r>
              <a:rPr lang="en-US" altLang="zh-CN" sz="2400" dirty="0" smtClean="0">
                <a:solidFill>
                  <a:srgbClr val="183A5D"/>
                </a:solidFill>
                <a:latin typeface="微软雅黑" panose="020B0503020204020204" pitchFamily="34" charset="-122"/>
                <a:ea typeface="微软雅黑" panose="020B0503020204020204" pitchFamily="34" charset="-122"/>
              </a:rPr>
              <a:t>Name</a:t>
            </a:r>
            <a:r>
              <a:rPr lang="zh-CN" altLang="en-US" sz="2400" dirty="0" smtClean="0">
                <a:solidFill>
                  <a:srgbClr val="183A5D"/>
                </a:solidFill>
                <a:latin typeface="微软雅黑" panose="020B0503020204020204" pitchFamily="34" charset="-122"/>
                <a:ea typeface="微软雅黑" panose="020B0503020204020204" pitchFamily="34" charset="-122"/>
              </a:rPr>
              <a:t>：</a:t>
            </a:r>
            <a:r>
              <a:rPr lang="en-US" altLang="zh-CN" sz="2400" dirty="0">
                <a:solidFill>
                  <a:srgbClr val="183A5D"/>
                </a:solidFill>
                <a:latin typeface="微软雅黑" panose="020B0503020204020204" pitchFamily="34" charset="-122"/>
                <a:ea typeface="微软雅黑" panose="020B0503020204020204" pitchFamily="34" charset="-122"/>
              </a:rPr>
              <a:t>String</a:t>
            </a:r>
          </a:p>
          <a:p>
            <a:pPr>
              <a:lnSpc>
                <a:spcPct val="120000"/>
              </a:lnSpc>
            </a:pPr>
            <a:r>
              <a:rPr lang="zh-CN" altLang="en-US" sz="2400" dirty="0">
                <a:solidFill>
                  <a:srgbClr val="183A5D"/>
                </a:solidFill>
                <a:latin typeface="微软雅黑" panose="020B0503020204020204" pitchFamily="34" charset="-122"/>
                <a:ea typeface="微软雅黑" panose="020B0503020204020204" pitchFamily="34" charset="-122"/>
              </a:rPr>
              <a:t>操作：     </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可见性</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参数表</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返回类型</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属性字符串</a:t>
            </a:r>
            <a:r>
              <a:rPr lang="en-US" altLang="zh-CN" sz="2400" dirty="0">
                <a:solidFill>
                  <a:srgbClr val="183A5D"/>
                </a:solidFill>
                <a:latin typeface="微软雅黑" panose="020B0503020204020204" pitchFamily="34" charset="-122"/>
                <a:ea typeface="微软雅黑" panose="020B0503020204020204" pitchFamily="34" charset="-122"/>
              </a:rPr>
              <a:t>}]</a:t>
            </a:r>
          </a:p>
          <a:p>
            <a:pPr>
              <a:lnSpc>
                <a:spcPct val="120000"/>
              </a:lnSpc>
              <a:buFont typeface="Arial" charset="0"/>
              <a:buNone/>
            </a:pPr>
            <a:r>
              <a:rPr lang="en-US" altLang="zh-CN" sz="2400" dirty="0">
                <a:solidFill>
                  <a:srgbClr val="183A5D"/>
                </a:solidFill>
                <a:latin typeface="微软雅黑" panose="020B0503020204020204" pitchFamily="34" charset="-122"/>
                <a:ea typeface="微软雅黑" panose="020B0503020204020204" pitchFamily="34" charset="-122"/>
              </a:rPr>
              <a:t>Public </a:t>
            </a:r>
            <a:r>
              <a:rPr lang="en-US" altLang="zh-CN" sz="2400" dirty="0" err="1" smtClean="0">
                <a:solidFill>
                  <a:srgbClr val="183A5D"/>
                </a:solidFill>
                <a:latin typeface="微软雅黑" panose="020B0503020204020204" pitchFamily="34" charset="-122"/>
                <a:ea typeface="微软雅黑" panose="020B0503020204020204" pitchFamily="34" charset="-122"/>
              </a:rPr>
              <a:t>Reg</a:t>
            </a:r>
            <a:r>
              <a:rPr lang="en-US" altLang="zh-CN" sz="2400" dirty="0" smtClean="0">
                <a:solidFill>
                  <a:srgbClr val="183A5D"/>
                </a:solidFill>
                <a:latin typeface="微软雅黑" panose="020B0503020204020204" pitchFamily="34" charset="-122"/>
                <a:ea typeface="微软雅黑" panose="020B0503020204020204" pitchFamily="34" charset="-122"/>
              </a:rPr>
              <a:t>( </a:t>
            </a:r>
            <a:r>
              <a:rPr lang="en-US" altLang="zh-CN" sz="2400" dirty="0">
                <a:solidFill>
                  <a:srgbClr val="183A5D"/>
                </a:solidFill>
                <a:latin typeface="微软雅黑" panose="020B0503020204020204" pitchFamily="34" charset="-122"/>
                <a:ea typeface="微软雅黑" panose="020B0503020204020204" pitchFamily="34" charset="-122"/>
              </a:rPr>
              <a:t>) :void</a:t>
            </a:r>
          </a:p>
          <a:p>
            <a:pPr>
              <a:lnSpc>
                <a:spcPct val="120000"/>
              </a:lnSpc>
              <a:buFont typeface="Arial" charset="0"/>
              <a:buNone/>
            </a:pPr>
            <a:endParaRPr lang="zh-CN" altLang="en-US" sz="2400" b="1" dirty="0">
              <a:solidFill>
                <a:srgbClr val="FFFFFF"/>
              </a:solidFill>
            </a:endParaRPr>
          </a:p>
        </p:txBody>
      </p:sp>
    </p:spTree>
    <p:extLst>
      <p:ext uri="{BB962C8B-B14F-4D97-AF65-F5344CB8AC3E}">
        <p14:creationId xmlns:p14="http://schemas.microsoft.com/office/powerpoint/2010/main" val="1125507830"/>
      </p:ext>
    </p:extLst>
  </p:cSld>
  <p:clrMapOvr>
    <a:masterClrMapping/>
  </p:clrMapOvr>
  <p:transition spd="slow" advClick="0" advTm="0">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6092825" cy="2456057"/>
          </a:xfrm>
          <a:prstGeom prst="rect">
            <a:avLst/>
          </a:prstGeom>
        </p:spPr>
        <p:txBody>
          <a:bodyPr>
            <a:spAutoFit/>
          </a:bodyPr>
          <a:lstStyle/>
          <a:p>
            <a:pPr>
              <a:lnSpc>
                <a:spcPct val="120000"/>
              </a:lnSpc>
              <a:buFont typeface="Arial" charset="0"/>
              <a:buNone/>
            </a:pPr>
            <a:r>
              <a:rPr lang="zh-CN" altLang="en-US" sz="3200" b="1" dirty="0">
                <a:solidFill>
                  <a:srgbClr val="FFC000"/>
                </a:solidFill>
              </a:rPr>
              <a:t>类之间的</a:t>
            </a:r>
            <a:r>
              <a:rPr lang="zh-CN" altLang="en-US" sz="3200" b="1" dirty="0" smtClean="0">
                <a:solidFill>
                  <a:srgbClr val="FFC000"/>
                </a:solidFill>
              </a:rPr>
              <a:t>关系</a:t>
            </a:r>
            <a:endParaRPr lang="en-US" altLang="zh-CN" sz="3200" b="1" dirty="0" smtClean="0">
              <a:solidFill>
                <a:srgbClr val="FFC000"/>
              </a:solidFill>
            </a:endParaRPr>
          </a:p>
          <a:p>
            <a:pPr marL="342900" indent="-342900">
              <a:lnSpc>
                <a:spcPct val="120000"/>
              </a:lnSpc>
              <a:buFont typeface="Wingdings" panose="05000000000000000000" pitchFamily="2" charset="2"/>
              <a:buChar char="l"/>
            </a:pPr>
            <a:r>
              <a:rPr lang="zh-CN" altLang="en-US" sz="2400" dirty="0" smtClean="0"/>
              <a:t>依赖关系</a:t>
            </a:r>
            <a:endParaRPr lang="en-US" altLang="zh-CN" sz="2400" dirty="0" smtClean="0"/>
          </a:p>
          <a:p>
            <a:pPr marL="342900" indent="-342900">
              <a:lnSpc>
                <a:spcPct val="120000"/>
              </a:lnSpc>
              <a:buFont typeface="Wingdings" panose="05000000000000000000" pitchFamily="2" charset="2"/>
              <a:buChar char="l"/>
            </a:pPr>
            <a:r>
              <a:rPr lang="zh-CN" altLang="en-US" sz="2400" dirty="0" smtClean="0"/>
              <a:t>关联</a:t>
            </a:r>
            <a:r>
              <a:rPr lang="zh-CN" altLang="en-US" sz="2400" dirty="0"/>
              <a:t>关系</a:t>
            </a:r>
            <a:endParaRPr lang="en-US" altLang="zh-CN" sz="2400" dirty="0"/>
          </a:p>
          <a:p>
            <a:pPr marL="342900" indent="-342900">
              <a:lnSpc>
                <a:spcPct val="120000"/>
              </a:lnSpc>
              <a:buFont typeface="Wingdings" panose="05000000000000000000" pitchFamily="2" charset="2"/>
              <a:buChar char="l"/>
            </a:pPr>
            <a:r>
              <a:rPr lang="zh-CN" altLang="en-US" sz="2400" dirty="0" smtClean="0"/>
              <a:t>泛化</a:t>
            </a:r>
            <a:r>
              <a:rPr lang="zh-CN" altLang="en-US" sz="2400" dirty="0"/>
              <a:t>关系</a:t>
            </a:r>
            <a:endParaRPr lang="en-US" altLang="zh-CN" sz="2400" dirty="0"/>
          </a:p>
          <a:p>
            <a:pPr marL="342900" indent="-342900">
              <a:lnSpc>
                <a:spcPct val="120000"/>
              </a:lnSpc>
              <a:buFont typeface="Wingdings" panose="05000000000000000000" pitchFamily="2" charset="2"/>
              <a:buChar char="l"/>
            </a:pPr>
            <a:r>
              <a:rPr lang="zh-CN" altLang="en-US" sz="2400" dirty="0" smtClean="0"/>
              <a:t>实现</a:t>
            </a:r>
            <a:r>
              <a:rPr lang="zh-CN" altLang="en-US" sz="2400" dirty="0"/>
              <a:t>关系</a:t>
            </a:r>
            <a:endParaRPr lang="zh-CN" altLang="en-US" sz="7200" dirty="0"/>
          </a:p>
        </p:txBody>
      </p:sp>
    </p:spTree>
    <p:extLst>
      <p:ext uri="{BB962C8B-B14F-4D97-AF65-F5344CB8AC3E}">
        <p14:creationId xmlns:p14="http://schemas.microsoft.com/office/powerpoint/2010/main" val="4239056402"/>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206068" y="1269554"/>
            <a:ext cx="7776864" cy="4896544"/>
            <a:chOff x="220606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698927"/>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smtClean="0"/>
                <a:t>依赖关系</a:t>
              </a:r>
              <a:endParaRPr lang="en-US" altLang="zh-CN" sz="2400" dirty="0" smtClean="0"/>
            </a:p>
            <a:p>
              <a:pPr>
                <a:lnSpc>
                  <a:spcPct val="120000"/>
                </a:lnSpc>
              </a:pPr>
              <a:r>
                <a:rPr lang="zh-CN" altLang="en-US" dirty="0"/>
                <a:t>可以理解为类</a:t>
              </a:r>
              <a:r>
                <a:rPr lang="en-US" altLang="zh-CN" dirty="0"/>
                <a:t>A</a:t>
              </a:r>
              <a:r>
                <a:rPr lang="zh-CN" altLang="en-US" dirty="0"/>
                <a:t>里面用到了类</a:t>
              </a:r>
              <a:r>
                <a:rPr lang="en-US" altLang="zh-CN" dirty="0"/>
                <a:t>B</a:t>
              </a:r>
              <a:r>
                <a:rPr lang="zh-CN" altLang="en-US" dirty="0"/>
                <a:t>，所以类</a:t>
              </a:r>
              <a:r>
                <a:rPr lang="en-US" altLang="zh-CN" dirty="0"/>
                <a:t>A</a:t>
              </a:r>
              <a:r>
                <a:rPr lang="zh-CN" altLang="en-US" dirty="0"/>
                <a:t>依赖于类</a:t>
              </a:r>
              <a:r>
                <a:rPr lang="en-US" altLang="zh-CN" dirty="0"/>
                <a:t>B</a:t>
              </a:r>
              <a:r>
                <a:rPr lang="zh-CN" altLang="en-US" dirty="0"/>
                <a:t>，这种关系是临时性的，很弱的一种关系。在代码上的表现为类</a:t>
              </a:r>
              <a:r>
                <a:rPr lang="en-US" altLang="zh-CN" dirty="0"/>
                <a:t>B</a:t>
              </a:r>
              <a:r>
                <a:rPr lang="zh-CN" altLang="en-US" dirty="0"/>
                <a:t>作为参数在类</a:t>
              </a:r>
              <a:r>
                <a:rPr lang="en-US" altLang="zh-CN" dirty="0"/>
                <a:t>A</a:t>
              </a:r>
              <a:r>
                <a:rPr lang="zh-CN" altLang="en-US" dirty="0"/>
                <a:t>当中使用。</a:t>
              </a:r>
              <a:endParaRPr lang="en-US" altLang="zh-CN" sz="2400" dirty="0" smtClean="0"/>
            </a:p>
          </p:txBody>
        </p:sp>
        <p:pic>
          <p:nvPicPr>
            <p:cNvPr id="5" name="图片 4"/>
            <p:cNvPicPr>
              <a:picLocks noChangeAspect="1"/>
            </p:cNvPicPr>
            <p:nvPr/>
          </p:nvPicPr>
          <p:blipFill>
            <a:blip r:embed="rId2"/>
            <a:stretch>
              <a:fillRect/>
            </a:stretch>
          </p:blipFill>
          <p:spPr>
            <a:xfrm>
              <a:off x="2214656" y="3592549"/>
              <a:ext cx="3772033" cy="2541545"/>
            </a:xfrm>
            <a:prstGeom prst="rect">
              <a:avLst/>
            </a:prstGeom>
          </p:spPr>
        </p:pic>
      </p:grpSp>
    </p:spTree>
    <p:extLst>
      <p:ext uri="{BB962C8B-B14F-4D97-AF65-F5344CB8AC3E}">
        <p14:creationId xmlns:p14="http://schemas.microsoft.com/office/powerpoint/2010/main" val="182253212"/>
      </p:ext>
    </p:extLst>
  </p:cSld>
  <p:clrMapOvr>
    <a:masterClrMapping/>
  </p:clrMapOvr>
  <p:transition spd="slow" advClick="0" advTm="0">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206068" y="1269554"/>
            <a:ext cx="7776864" cy="4896544"/>
            <a:chOff x="220606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311128"/>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smtClean="0"/>
                <a:t>关联关系</a:t>
              </a:r>
              <a:endParaRPr lang="en-US" altLang="zh-CN" sz="2400" dirty="0" smtClean="0"/>
            </a:p>
            <a:p>
              <a:pPr>
                <a:lnSpc>
                  <a:spcPct val="120000"/>
                </a:lnSpc>
              </a:pPr>
              <a:r>
                <a:rPr lang="zh-CN" altLang="en-US" dirty="0"/>
                <a:t>比依赖的关系要强，属于长期性的，双方的关系是平等的。在代码上的表现是类</a:t>
              </a:r>
              <a:r>
                <a:rPr lang="en-US" altLang="zh-CN" dirty="0"/>
                <a:t>B</a:t>
              </a:r>
              <a:r>
                <a:rPr lang="zh-CN" altLang="en-US" dirty="0"/>
                <a:t>作为类</a:t>
              </a:r>
              <a:r>
                <a:rPr lang="en-US" altLang="zh-CN" dirty="0"/>
                <a:t>A</a:t>
              </a:r>
              <a:r>
                <a:rPr lang="zh-CN" altLang="en-US" dirty="0"/>
                <a:t>的属性出现。 </a:t>
              </a:r>
              <a:endParaRPr lang="en-US" altLang="zh-CN" sz="2400" dirty="0" smtClean="0"/>
            </a:p>
          </p:txBody>
        </p:sp>
        <p:pic>
          <p:nvPicPr>
            <p:cNvPr id="6" name="图片 5"/>
            <p:cNvPicPr>
              <a:picLocks noChangeAspect="1"/>
            </p:cNvPicPr>
            <p:nvPr/>
          </p:nvPicPr>
          <p:blipFill>
            <a:blip r:embed="rId2"/>
            <a:stretch>
              <a:fillRect/>
            </a:stretch>
          </p:blipFill>
          <p:spPr>
            <a:xfrm>
              <a:off x="2218449" y="3728865"/>
              <a:ext cx="4319786" cy="2437233"/>
            </a:xfrm>
            <a:prstGeom prst="rect">
              <a:avLst/>
            </a:prstGeom>
          </p:spPr>
        </p:pic>
        <p:pic>
          <p:nvPicPr>
            <p:cNvPr id="7" name="图片 6"/>
            <p:cNvPicPr>
              <a:picLocks noChangeAspect="1"/>
            </p:cNvPicPr>
            <p:nvPr/>
          </p:nvPicPr>
          <p:blipFill>
            <a:blip r:embed="rId3"/>
            <a:stretch>
              <a:fillRect/>
            </a:stretch>
          </p:blipFill>
          <p:spPr>
            <a:xfrm>
              <a:off x="6538235" y="3728865"/>
              <a:ext cx="3295793" cy="1700419"/>
            </a:xfrm>
            <a:prstGeom prst="rect">
              <a:avLst/>
            </a:prstGeom>
          </p:spPr>
        </p:pic>
      </p:grpSp>
    </p:spTree>
    <p:extLst>
      <p:ext uri="{BB962C8B-B14F-4D97-AF65-F5344CB8AC3E}">
        <p14:creationId xmlns:p14="http://schemas.microsoft.com/office/powerpoint/2010/main" val="3570760262"/>
      </p:ext>
    </p:extLst>
  </p:cSld>
  <p:clrMapOvr>
    <a:masterClrMapping/>
  </p:clrMapOvr>
  <p:transition spd="slow" advClick="0" advTm="0">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206068" y="1269554"/>
            <a:ext cx="7776864" cy="4896544"/>
            <a:chOff x="220606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698927"/>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a:t>泛化</a:t>
              </a:r>
              <a:r>
                <a:rPr lang="zh-CN" altLang="en-US" sz="2400" dirty="0" smtClean="0"/>
                <a:t>关系</a:t>
              </a:r>
              <a:endParaRPr lang="en-US" altLang="zh-CN" sz="2400" dirty="0" smtClean="0"/>
            </a:p>
            <a:p>
              <a:pPr>
                <a:lnSpc>
                  <a:spcPct val="120000"/>
                </a:lnSpc>
              </a:pPr>
              <a:r>
                <a:rPr lang="zh-CN" altLang="en-US" dirty="0"/>
                <a:t>是一种继承关系，表示一般与特殊的关系，它指定了子类如何特化父类的所有特征和行为。例如：老虎是动物的一种，即有老虎的特性也有动物的共性。</a:t>
              </a:r>
              <a:endParaRPr lang="en-US" altLang="zh-CN" sz="2400" dirty="0" smtClean="0"/>
            </a:p>
          </p:txBody>
        </p:sp>
        <p:pic>
          <p:nvPicPr>
            <p:cNvPr id="5" name="图片 4"/>
            <p:cNvPicPr>
              <a:picLocks noChangeAspect="1"/>
            </p:cNvPicPr>
            <p:nvPr/>
          </p:nvPicPr>
          <p:blipFill>
            <a:blip r:embed="rId2"/>
            <a:stretch>
              <a:fillRect/>
            </a:stretch>
          </p:blipFill>
          <p:spPr>
            <a:xfrm>
              <a:off x="2392769" y="3741681"/>
              <a:ext cx="3818965" cy="2162175"/>
            </a:xfrm>
            <a:prstGeom prst="rect">
              <a:avLst/>
            </a:prstGeom>
          </p:spPr>
        </p:pic>
        <p:pic>
          <p:nvPicPr>
            <p:cNvPr id="8" name="图片 7"/>
            <p:cNvPicPr>
              <a:picLocks noChangeAspect="1"/>
            </p:cNvPicPr>
            <p:nvPr/>
          </p:nvPicPr>
          <p:blipFill>
            <a:blip r:embed="rId3"/>
            <a:stretch>
              <a:fillRect/>
            </a:stretch>
          </p:blipFill>
          <p:spPr>
            <a:xfrm>
              <a:off x="7331624" y="3173206"/>
              <a:ext cx="2651308" cy="2954461"/>
            </a:xfrm>
            <a:prstGeom prst="rect">
              <a:avLst/>
            </a:prstGeom>
          </p:spPr>
        </p:pic>
      </p:grpSp>
    </p:spTree>
    <p:extLst>
      <p:ext uri="{BB962C8B-B14F-4D97-AF65-F5344CB8AC3E}">
        <p14:creationId xmlns:p14="http://schemas.microsoft.com/office/powerpoint/2010/main" val="3908565666"/>
      </p:ext>
    </p:extLst>
  </p:cSld>
  <p:clrMapOvr>
    <a:masterClrMapping/>
  </p:clrMapOvr>
  <p:transition spd="slow" advClick="0" advTm="0">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206068" y="1269554"/>
            <a:ext cx="7776864" cy="4896544"/>
            <a:chOff x="220606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311128"/>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a:t>实现</a:t>
              </a:r>
              <a:r>
                <a:rPr lang="zh-CN" altLang="en-US" sz="2400" dirty="0" smtClean="0"/>
                <a:t>关系</a:t>
              </a:r>
              <a:endParaRPr lang="en-US" altLang="zh-CN" sz="2400" dirty="0" smtClean="0"/>
            </a:p>
            <a:p>
              <a:pPr>
                <a:lnSpc>
                  <a:spcPct val="120000"/>
                </a:lnSpc>
              </a:pPr>
              <a:r>
                <a:rPr lang="zh-CN" altLang="en-US" dirty="0"/>
                <a:t>是一种类与接口的关系，表示类是接口所有特征和行为的实现</a:t>
              </a:r>
              <a:r>
                <a:rPr lang="en-US" altLang="zh-CN" dirty="0"/>
                <a:t>.</a:t>
              </a:r>
              <a:endParaRPr lang="en-US" altLang="zh-CN" sz="2400" dirty="0" smtClean="0"/>
            </a:p>
          </p:txBody>
        </p:sp>
        <p:pic>
          <p:nvPicPr>
            <p:cNvPr id="6" name="图片 5"/>
            <p:cNvPicPr>
              <a:picLocks noChangeAspect="1"/>
            </p:cNvPicPr>
            <p:nvPr/>
          </p:nvPicPr>
          <p:blipFill>
            <a:blip r:embed="rId2"/>
            <a:stretch>
              <a:fillRect/>
            </a:stretch>
          </p:blipFill>
          <p:spPr>
            <a:xfrm>
              <a:off x="2435380" y="3184933"/>
              <a:ext cx="3383300" cy="2967209"/>
            </a:xfrm>
            <a:prstGeom prst="rect">
              <a:avLst/>
            </a:prstGeom>
          </p:spPr>
        </p:pic>
        <p:pic>
          <p:nvPicPr>
            <p:cNvPr id="7" name="图片 6"/>
            <p:cNvPicPr>
              <a:picLocks noChangeAspect="1"/>
            </p:cNvPicPr>
            <p:nvPr/>
          </p:nvPicPr>
          <p:blipFill>
            <a:blip r:embed="rId3"/>
            <a:stretch>
              <a:fillRect/>
            </a:stretch>
          </p:blipFill>
          <p:spPr>
            <a:xfrm>
              <a:off x="6527254" y="3415564"/>
              <a:ext cx="3148800" cy="2505945"/>
            </a:xfrm>
            <a:prstGeom prst="rect">
              <a:avLst/>
            </a:prstGeom>
          </p:spPr>
        </p:pic>
      </p:grpSp>
    </p:spTree>
    <p:extLst>
      <p:ext uri="{BB962C8B-B14F-4D97-AF65-F5344CB8AC3E}">
        <p14:creationId xmlns:p14="http://schemas.microsoft.com/office/powerpoint/2010/main" val="1296854887"/>
      </p:ext>
    </p:extLst>
  </p:cSld>
  <p:clrMapOvr>
    <a:masterClrMapping/>
  </p:clrMapOvr>
  <p:transition spd="slow" advClick="0" advTm="0">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062758" y="1269554"/>
            <a:ext cx="7776864" cy="4896544"/>
            <a:chOff x="2062758" y="1269554"/>
            <a:chExt cx="7776864" cy="4896544"/>
          </a:xfrm>
        </p:grpSpPr>
        <p:grpSp>
          <p:nvGrpSpPr>
            <p:cNvPr id="7" name="组合 6">
              <a:extLst>
                <a:ext uri="{FF2B5EF4-FFF2-40B4-BE49-F238E27FC236}">
                  <a16:creationId xmlns:a16="http://schemas.microsoft.com/office/drawing/2014/main" id="{0C70ED1C-30EF-4B3F-8CE4-0E8BEF2BEBCF}"/>
                </a:ext>
              </a:extLst>
            </p:cNvPr>
            <p:cNvGrpSpPr/>
            <p:nvPr/>
          </p:nvGrpSpPr>
          <p:grpSpPr>
            <a:xfrm>
              <a:off x="2062758" y="1269554"/>
              <a:ext cx="7776864" cy="4896544"/>
              <a:chOff x="1285643" y="1772435"/>
              <a:chExt cx="7135479" cy="3572664"/>
            </a:xfrm>
          </p:grpSpPr>
          <p:sp>
            <p:nvSpPr>
              <p:cNvPr id="8" name="矩形 7">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矩形 4"/>
            <p:cNvSpPr/>
            <p:nvPr/>
          </p:nvSpPr>
          <p:spPr>
            <a:xfrm>
              <a:off x="2207533" y="1917626"/>
              <a:ext cx="6718820" cy="2973122"/>
            </a:xfrm>
            <a:prstGeom prst="rect">
              <a:avLst/>
            </a:prstGeom>
          </p:spPr>
          <p:txBody>
            <a:bodyPr wrap="square">
              <a:spAutoFit/>
            </a:bodyPr>
            <a:lstStyle/>
            <a:p>
              <a:pPr>
                <a:lnSpc>
                  <a:spcPct val="120000"/>
                </a:lnSpc>
                <a:buFont typeface="Arial" charset="0"/>
                <a:buNone/>
              </a:pPr>
              <a:r>
                <a:rPr lang="zh-CN" altLang="en-US" sz="2800" b="1" dirty="0">
                  <a:solidFill>
                    <a:srgbClr val="FF0000"/>
                  </a:solidFill>
                </a:rPr>
                <a:t>顺序图</a:t>
              </a:r>
              <a:endParaRPr lang="en-US" altLang="zh-CN" sz="2800" b="1" dirty="0">
                <a:solidFill>
                  <a:srgbClr val="FF0000"/>
                </a:solidFill>
              </a:endParaRPr>
            </a:p>
            <a:p>
              <a:pPr>
                <a:lnSpc>
                  <a:spcPct val="120000"/>
                </a:lnSpc>
                <a:buFont typeface="Arial" charset="0"/>
                <a:buNone/>
              </a:pPr>
              <a:r>
                <a:rPr lang="zh-CN" altLang="en-US" sz="2000" dirty="0"/>
                <a:t>是强调消息时间顺序的交互图，他描述了对象之间传送消息的时间顺序。</a:t>
              </a:r>
              <a:endParaRPr lang="en-US" altLang="zh-CN" sz="2000" dirty="0"/>
            </a:p>
            <a:p>
              <a:pPr>
                <a:lnSpc>
                  <a:spcPct val="120000"/>
                </a:lnSpc>
                <a:buFont typeface="Arial" charset="0"/>
                <a:buNone/>
              </a:pPr>
              <a:r>
                <a:rPr lang="zh-CN" altLang="en-US" sz="2000" dirty="0"/>
                <a:t>对用例进行时间上的细化分解</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800" b="1" dirty="0">
                  <a:solidFill>
                    <a:srgbClr val="FF0000"/>
                  </a:solidFill>
                </a:rPr>
                <a:t>基本内容</a:t>
              </a:r>
              <a:endParaRPr lang="en-US" altLang="zh-CN" sz="2800" b="1" dirty="0">
                <a:solidFill>
                  <a:srgbClr val="FF0000"/>
                </a:solidFill>
              </a:endParaRPr>
            </a:p>
            <a:p>
              <a:pPr>
                <a:lnSpc>
                  <a:spcPct val="120000"/>
                </a:lnSpc>
              </a:pPr>
              <a:r>
                <a:rPr lang="zh-CN" altLang="en-US" sz="2000" dirty="0"/>
                <a:t>角色，对象，生命线，激活期，消息</a:t>
              </a:r>
            </a:p>
          </p:txBody>
        </p:sp>
      </p:grpSp>
    </p:spTree>
    <p:extLst>
      <p:ext uri="{BB962C8B-B14F-4D97-AF65-F5344CB8AC3E}">
        <p14:creationId xmlns:p14="http://schemas.microsoft.com/office/powerpoint/2010/main" val="3485311574"/>
      </p:ext>
    </p:extLst>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1.1</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a:t>
            </a:r>
            <a:r>
              <a:rPr lang="zh-CN" altLang="en-US" sz="3200" b="1" dirty="0">
                <a:solidFill>
                  <a:schemeClr val="accent1"/>
                </a:solidFill>
                <a:effectLst>
                  <a:outerShdw blurRad="38100" dist="25400" dir="5400000" algn="ctr" rotWithShape="0">
                    <a:srgbClr val="6E747A">
                      <a:alpha val="43000"/>
                    </a:srgbClr>
                  </a:outerShdw>
                </a:effectLst>
                <a:sym typeface="+mn-ea"/>
              </a:rPr>
              <a:t>建模</a:t>
            </a:r>
            <a:r>
              <a:rPr lang="zh-CN" altLang="en-US" sz="3200" b="1" dirty="0">
                <a:sym typeface="+mn-ea"/>
              </a:rPr>
              <a:t>语言</a:t>
            </a:r>
            <a:r>
              <a:rPr lang="en-US" altLang="zh-CN" sz="3200" b="1" dirty="0">
                <a:sym typeface="+mn-ea"/>
              </a:rPr>
              <a:t>(</a:t>
            </a:r>
            <a:r>
              <a:rPr lang="en-US" altLang="zh-CN" sz="3200" b="1" dirty="0"/>
              <a:t>Unified Modeling Language)</a:t>
            </a:r>
            <a:endParaRPr lang="zh-CN" altLang="en-US" sz="3200" b="1" dirty="0"/>
          </a:p>
        </p:txBody>
      </p:sp>
      <p:sp>
        <p:nvSpPr>
          <p:cNvPr id="9" name="文本框 8"/>
          <p:cNvSpPr txBox="1"/>
          <p:nvPr/>
        </p:nvSpPr>
        <p:spPr>
          <a:xfrm>
            <a:off x="1670685" y="2132330"/>
            <a:ext cx="7488555" cy="460375"/>
          </a:xfrm>
          <a:prstGeom prst="rect">
            <a:avLst/>
          </a:prstGeom>
          <a:noFill/>
        </p:spPr>
        <p:txBody>
          <a:bodyPr wrap="square" rtlCol="0">
            <a:spAutoFit/>
          </a:bodyPr>
          <a:lstStyle/>
          <a:p>
            <a:pPr lvl="0"/>
            <a:r>
              <a:rPr lang="zh-CN" altLang="en-US" sz="2400" dirty="0"/>
              <a:t>为什么要建模？建模要达到的目的是什么？</a:t>
            </a:r>
          </a:p>
        </p:txBody>
      </p:sp>
      <p:sp>
        <p:nvSpPr>
          <p:cNvPr id="7" name="文本框 6"/>
          <p:cNvSpPr txBox="1"/>
          <p:nvPr/>
        </p:nvSpPr>
        <p:spPr>
          <a:xfrm>
            <a:off x="2236470" y="2964180"/>
            <a:ext cx="7488555" cy="829945"/>
          </a:xfrm>
          <a:prstGeom prst="rect">
            <a:avLst/>
          </a:prstGeom>
          <a:noFill/>
        </p:spPr>
        <p:txBody>
          <a:bodyPr wrap="square" rtlCol="0">
            <a:spAutoFit/>
          </a:bodyPr>
          <a:lstStyle/>
          <a:p>
            <a:pPr lvl="0"/>
            <a:r>
              <a:rPr lang="zh-CN" altLang="zh-CN" sz="2400" dirty="0"/>
              <a:t>建模的基本理由是：建模是为了能够更好地理解正在开发的系统。</a:t>
            </a:r>
          </a:p>
        </p:txBody>
      </p:sp>
      <p:sp>
        <p:nvSpPr>
          <p:cNvPr id="8" name="文本框 7"/>
          <p:cNvSpPr txBox="1"/>
          <p:nvPr/>
        </p:nvSpPr>
        <p:spPr>
          <a:xfrm>
            <a:off x="2236470" y="4166235"/>
            <a:ext cx="7488555" cy="1938020"/>
          </a:xfrm>
          <a:prstGeom prst="rect">
            <a:avLst/>
          </a:prstGeom>
          <a:noFill/>
        </p:spPr>
        <p:txBody>
          <a:bodyPr wrap="square" rtlCol="0">
            <a:spAutoFit/>
          </a:bodyPr>
          <a:lstStyle/>
          <a:p>
            <a:pPr lvl="0"/>
            <a:r>
              <a:rPr lang="en-US" altLang="zh-CN" sz="2400" dirty="0"/>
              <a:t>1.</a:t>
            </a:r>
            <a:r>
              <a:rPr lang="zh-CN" altLang="en-US" sz="2400" dirty="0"/>
              <a:t>模型有助于按照实际情况或按照所需要的样式对系统进行可视化。</a:t>
            </a:r>
          </a:p>
          <a:p>
            <a:pPr lvl="0"/>
            <a:r>
              <a:rPr lang="en-US" altLang="zh-CN" sz="2400" dirty="0"/>
              <a:t>2.</a:t>
            </a:r>
            <a:r>
              <a:rPr lang="zh-CN" altLang="en-US" sz="2400" dirty="0"/>
              <a:t>模型能够规约系统的结构或行为。</a:t>
            </a:r>
          </a:p>
          <a:p>
            <a:pPr lvl="0"/>
            <a:r>
              <a:rPr lang="en-US" altLang="zh-CN" sz="2400" dirty="0"/>
              <a:t>3.</a:t>
            </a:r>
            <a:r>
              <a:rPr lang="zh-CN" altLang="en-US" sz="2400" dirty="0"/>
              <a:t>模型给出了指导构造系统的模板。</a:t>
            </a:r>
          </a:p>
          <a:p>
            <a:pPr lvl="0"/>
            <a:r>
              <a:rPr lang="en-US" altLang="zh-CN" sz="2400" dirty="0"/>
              <a:t>4.</a:t>
            </a:r>
            <a:r>
              <a:rPr lang="zh-CN" altLang="en-US" sz="2400" dirty="0"/>
              <a:t>模型对做出的决策进行文档化。</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2494806" y="765498"/>
            <a:ext cx="8389456" cy="5981976"/>
          </a:xfrm>
          <a:prstGeom prst="rect">
            <a:avLst/>
          </a:prstGeom>
        </p:spPr>
      </p:pic>
      <p:sp>
        <p:nvSpPr>
          <p:cNvPr id="12" name="矩形 11"/>
          <p:cNvSpPr/>
          <p:nvPr/>
        </p:nvSpPr>
        <p:spPr>
          <a:xfrm>
            <a:off x="1486694" y="1917626"/>
            <a:ext cx="507831" cy="3054682"/>
          </a:xfrm>
          <a:prstGeom prst="rect">
            <a:avLst/>
          </a:prstGeom>
        </p:spPr>
        <p:txBody>
          <a:bodyPr vert="eaVert" wrap="none">
            <a:spAutoFit/>
          </a:bodyPr>
          <a:lstStyle/>
          <a:p>
            <a:r>
              <a:rPr lang="zh-CN" altLang="en-US" dirty="0"/>
              <a:t>教师上传课程</a:t>
            </a:r>
            <a:r>
              <a:rPr lang="zh-CN" altLang="en-US" dirty="0" smtClean="0"/>
              <a:t>资源顺序图</a:t>
            </a:r>
            <a:endParaRPr lang="zh-CN" altLang="en-US" dirty="0"/>
          </a:p>
        </p:txBody>
      </p:sp>
    </p:spTree>
    <p:extLst>
      <p:ext uri="{BB962C8B-B14F-4D97-AF65-F5344CB8AC3E}">
        <p14:creationId xmlns:p14="http://schemas.microsoft.com/office/powerpoint/2010/main" val="3486089424"/>
      </p:ext>
    </p:extLst>
  </p:cSld>
  <p:clrMapOvr>
    <a:masterClrMapping/>
  </p:clrMapOvr>
  <p:transition spd="slow" advClick="0" advTm="0">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通信图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062758" y="1269554"/>
            <a:ext cx="7776864" cy="4896544"/>
            <a:chOff x="206275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06275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矩形 4"/>
            <p:cNvSpPr/>
            <p:nvPr/>
          </p:nvSpPr>
          <p:spPr>
            <a:xfrm>
              <a:off x="2165961" y="1989634"/>
              <a:ext cx="6092825" cy="2825389"/>
            </a:xfrm>
            <a:prstGeom prst="rect">
              <a:avLst/>
            </a:prstGeom>
          </p:spPr>
          <p:txBody>
            <a:bodyPr>
              <a:spAutoFit/>
            </a:bodyPr>
            <a:lstStyle/>
            <a:p>
              <a:pPr>
                <a:lnSpc>
                  <a:spcPct val="120000"/>
                </a:lnSpc>
                <a:buFont typeface="Arial" charset="0"/>
                <a:buNone/>
              </a:pPr>
              <a:r>
                <a:rPr lang="zh-CN" altLang="en-US" sz="2400" b="1" dirty="0">
                  <a:solidFill>
                    <a:srgbClr val="FF0000"/>
                  </a:solidFill>
                </a:rPr>
                <a:t>通信图</a:t>
              </a:r>
              <a:endParaRPr lang="zh-CN" altLang="en-US" sz="1800" b="1" dirty="0">
                <a:solidFill>
                  <a:srgbClr val="FF0000"/>
                </a:solidFill>
              </a:endParaRPr>
            </a:p>
            <a:p>
              <a:pPr>
                <a:lnSpc>
                  <a:spcPct val="120000"/>
                </a:lnSpc>
                <a:buFont typeface="Arial" charset="0"/>
                <a:buNone/>
              </a:pPr>
              <a:r>
                <a:rPr lang="zh-CN" altLang="en-US" sz="2000" dirty="0"/>
                <a:t>（也叫合作图，</a:t>
              </a:r>
              <a:r>
                <a:rPr lang="en-US" altLang="zh-CN" sz="2000" dirty="0"/>
                <a:t>UML2.0</a:t>
              </a:r>
              <a:r>
                <a:rPr lang="zh-CN" altLang="en-US" sz="2000" dirty="0"/>
                <a:t>之后不再用协作图的说法）是一种交互图，强调发送和接收消息的对象之间的组织结构</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400" b="1" dirty="0">
                  <a:solidFill>
                    <a:srgbClr val="FF0000"/>
                  </a:solidFill>
                </a:rPr>
                <a:t>通信图的基本内容</a:t>
              </a:r>
              <a:endParaRPr lang="en-US" altLang="zh-CN" sz="2400" b="1" dirty="0">
                <a:solidFill>
                  <a:srgbClr val="FF0000"/>
                </a:solidFill>
              </a:endParaRPr>
            </a:p>
            <a:p>
              <a:pPr>
                <a:lnSpc>
                  <a:spcPct val="120000"/>
                </a:lnSpc>
              </a:pPr>
              <a:r>
                <a:rPr lang="zh-CN" altLang="en-US" sz="2000" dirty="0"/>
                <a:t>活动者，对象，链接，消息</a:t>
              </a:r>
            </a:p>
          </p:txBody>
        </p:sp>
      </p:grpSp>
    </p:spTree>
    <p:extLst>
      <p:ext uri="{BB962C8B-B14F-4D97-AF65-F5344CB8AC3E}">
        <p14:creationId xmlns:p14="http://schemas.microsoft.com/office/powerpoint/2010/main" val="2791455277"/>
      </p:ext>
    </p:extLst>
  </p:cSld>
  <p:clrMapOvr>
    <a:masterClrMapping/>
  </p:clrMapOvr>
  <p:transition spd="slow" advClick="0" advTm="0">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通信图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3862958" y="1269554"/>
            <a:ext cx="7439350" cy="4730004"/>
          </a:xfrm>
          <a:prstGeom prst="rect">
            <a:avLst/>
          </a:prstGeom>
        </p:spPr>
      </p:pic>
      <p:sp>
        <p:nvSpPr>
          <p:cNvPr id="10" name="矩形 9"/>
          <p:cNvSpPr/>
          <p:nvPr/>
        </p:nvSpPr>
        <p:spPr>
          <a:xfrm>
            <a:off x="1863941" y="1701602"/>
            <a:ext cx="701731" cy="3672408"/>
          </a:xfrm>
          <a:prstGeom prst="rect">
            <a:avLst/>
          </a:prstGeom>
        </p:spPr>
        <p:txBody>
          <a:bodyPr vert="eaVert" wrap="square">
            <a:spAutoFit/>
          </a:bodyPr>
          <a:lstStyle/>
          <a:p>
            <a:pPr>
              <a:lnSpc>
                <a:spcPct val="120000"/>
              </a:lnSpc>
              <a:buFont typeface="Arial" charset="0"/>
              <a:buNone/>
            </a:pPr>
            <a:r>
              <a:rPr lang="zh-CN" altLang="en-US" sz="2800" b="1" dirty="0" smtClean="0"/>
              <a:t>教师上传资源通信图</a:t>
            </a:r>
            <a:endParaRPr lang="zh-CN" altLang="en-US" sz="2000" dirty="0"/>
          </a:p>
        </p:txBody>
      </p:sp>
    </p:spTree>
    <p:extLst>
      <p:ext uri="{BB962C8B-B14F-4D97-AF65-F5344CB8AC3E}">
        <p14:creationId xmlns:p14="http://schemas.microsoft.com/office/powerpoint/2010/main" val="3455291580"/>
      </p:ext>
    </p:extLst>
  </p:cSld>
  <p:clrMapOvr>
    <a:masterClrMapping/>
  </p:clrMapOvr>
  <p:transition spd="slow" advClick="0" advTm="0">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774"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状态机图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205980" y="1341562"/>
            <a:ext cx="7776864" cy="4896544"/>
            <a:chOff x="2205980" y="1341562"/>
            <a:chExt cx="7776864" cy="4896544"/>
          </a:xfrm>
        </p:grpSpPr>
        <p:sp>
          <p:nvSpPr>
            <p:cNvPr id="6" name="矩形 5"/>
            <p:cNvSpPr/>
            <p:nvPr/>
          </p:nvSpPr>
          <p:spPr>
            <a:xfrm>
              <a:off x="2350790" y="1989634"/>
              <a:ext cx="6092825" cy="3194721"/>
            </a:xfrm>
            <a:prstGeom prst="rect">
              <a:avLst/>
            </a:prstGeom>
          </p:spPr>
          <p:txBody>
            <a:bodyPr>
              <a:spAutoFit/>
            </a:bodyPr>
            <a:lstStyle/>
            <a:p>
              <a:pPr>
                <a:lnSpc>
                  <a:spcPct val="120000"/>
                </a:lnSpc>
                <a:buFont typeface="Arial" charset="0"/>
                <a:buNone/>
              </a:pPr>
              <a:r>
                <a:rPr lang="zh-CN" altLang="en-US" sz="2400" b="1" dirty="0">
                  <a:solidFill>
                    <a:srgbClr val="FF0000"/>
                  </a:solidFill>
                </a:rPr>
                <a:t>状态机图</a:t>
              </a:r>
              <a:endParaRPr lang="en-US" altLang="zh-CN" sz="2400" b="1" dirty="0">
                <a:solidFill>
                  <a:srgbClr val="FF0000"/>
                </a:solidFill>
              </a:endParaRPr>
            </a:p>
            <a:p>
              <a:pPr>
                <a:lnSpc>
                  <a:spcPct val="120000"/>
                </a:lnSpc>
                <a:buFont typeface="Arial" charset="0"/>
                <a:buNone/>
              </a:pPr>
              <a:r>
                <a:rPr lang="zh-CN" altLang="en-US" sz="2000" dirty="0"/>
                <a:t>通过建立类对象的生存周期模型来描述对象随时间变化的动态行为。指在对象的生命周期中满足某些条件，执行某些活动或等待某些事件时的一个条件或状况</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400" b="1" dirty="0">
                  <a:solidFill>
                    <a:srgbClr val="FF0000"/>
                  </a:solidFill>
                </a:rPr>
                <a:t>状态机</a:t>
              </a:r>
              <a:r>
                <a:rPr lang="zh-CN" altLang="en-US" sz="2400" b="1" dirty="0" smtClean="0">
                  <a:solidFill>
                    <a:srgbClr val="FF0000"/>
                  </a:solidFill>
                </a:rPr>
                <a:t>图的</a:t>
              </a:r>
              <a:r>
                <a:rPr lang="zh-CN" altLang="en-US" sz="2400" b="1" dirty="0">
                  <a:solidFill>
                    <a:srgbClr val="FF0000"/>
                  </a:solidFill>
                </a:rPr>
                <a:t>基本元素</a:t>
              </a:r>
              <a:endParaRPr lang="en-US" altLang="zh-CN" sz="2400" b="1" dirty="0">
                <a:solidFill>
                  <a:srgbClr val="FF0000"/>
                </a:solidFill>
              </a:endParaRPr>
            </a:p>
            <a:p>
              <a:pPr>
                <a:lnSpc>
                  <a:spcPct val="120000"/>
                </a:lnSpc>
              </a:pPr>
              <a:r>
                <a:rPr lang="zh-CN" altLang="en-US" sz="2000" dirty="0"/>
                <a:t>状态（定义在生命周期的条件状况）</a:t>
              </a:r>
              <a:endParaRPr lang="en-US" altLang="zh-CN" sz="2000" dirty="0"/>
            </a:p>
            <a:p>
              <a:pPr>
                <a:lnSpc>
                  <a:spcPct val="120000"/>
                </a:lnSpc>
              </a:pPr>
              <a:r>
                <a:rPr lang="zh-CN" altLang="en-US" sz="2000" dirty="0"/>
                <a:t>转换（状态之间的转移）</a:t>
              </a:r>
            </a:p>
          </p:txBody>
        </p:sp>
        <p:grpSp>
          <p:nvGrpSpPr>
            <p:cNvPr id="8" name="组合 7">
              <a:extLst>
                <a:ext uri="{FF2B5EF4-FFF2-40B4-BE49-F238E27FC236}">
                  <a16:creationId xmlns:a16="http://schemas.microsoft.com/office/drawing/2014/main" id="{0C70ED1C-30EF-4B3F-8CE4-0E8BEF2BEBCF}"/>
                </a:ext>
              </a:extLst>
            </p:cNvPr>
            <p:cNvGrpSpPr/>
            <p:nvPr/>
          </p:nvGrpSpPr>
          <p:grpSpPr>
            <a:xfrm>
              <a:off x="2205980" y="1341562"/>
              <a:ext cx="7776864" cy="4896544"/>
              <a:chOff x="1285643" y="1772435"/>
              <a:chExt cx="7135479" cy="3572664"/>
            </a:xfrm>
          </p:grpSpPr>
          <p:sp>
            <p:nvSpPr>
              <p:cNvPr id="9" name="矩形 8">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3228318464"/>
      </p:ext>
    </p:extLst>
  </p:cSld>
  <p:clrMapOvr>
    <a:masterClrMapping/>
  </p:clrMapOvr>
  <p:transition spd="slow" advClick="0" advTm="0">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774"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状态机图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3142878" y="1125538"/>
            <a:ext cx="6226274" cy="5035957"/>
          </a:xfrm>
          <a:prstGeom prst="rect">
            <a:avLst/>
          </a:prstGeom>
        </p:spPr>
      </p:pic>
      <p:sp>
        <p:nvSpPr>
          <p:cNvPr id="7" name="矩形 6"/>
          <p:cNvSpPr/>
          <p:nvPr/>
        </p:nvSpPr>
        <p:spPr>
          <a:xfrm>
            <a:off x="1691969" y="1845618"/>
            <a:ext cx="553998" cy="2246769"/>
          </a:xfrm>
          <a:prstGeom prst="rect">
            <a:avLst/>
          </a:prstGeom>
        </p:spPr>
        <p:txBody>
          <a:bodyPr vert="eaVert" wrap="none">
            <a:spAutoFit/>
          </a:bodyPr>
          <a:lstStyle/>
          <a:p>
            <a:r>
              <a:rPr lang="zh-CN" altLang="en-US" sz="2400" dirty="0" smtClean="0"/>
              <a:t>教师的状态机图</a:t>
            </a:r>
            <a:endParaRPr lang="zh-CN" altLang="en-US" dirty="0"/>
          </a:p>
        </p:txBody>
      </p:sp>
    </p:spTree>
    <p:extLst>
      <p:ext uri="{BB962C8B-B14F-4D97-AF65-F5344CB8AC3E}">
        <p14:creationId xmlns:p14="http://schemas.microsoft.com/office/powerpoint/2010/main" val="4180128043"/>
      </p:ext>
    </p:extLst>
  </p:cSld>
  <p:clrMapOvr>
    <a:masterClrMapping/>
  </p:clrMapOvr>
  <p:transition spd="slow" advClick="0" advTm="0">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187911"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部署图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175131" y="1341562"/>
            <a:ext cx="7776864" cy="4896544"/>
            <a:chOff x="2175131" y="1341562"/>
            <a:chExt cx="7776864" cy="4896544"/>
          </a:xfrm>
        </p:grpSpPr>
        <p:grpSp>
          <p:nvGrpSpPr>
            <p:cNvPr id="10" name="组合 9">
              <a:extLst>
                <a:ext uri="{FF2B5EF4-FFF2-40B4-BE49-F238E27FC236}">
                  <a16:creationId xmlns:a16="http://schemas.microsoft.com/office/drawing/2014/main" id="{0C70ED1C-30EF-4B3F-8CE4-0E8BEF2BEBCF}"/>
                </a:ext>
              </a:extLst>
            </p:cNvPr>
            <p:cNvGrpSpPr/>
            <p:nvPr/>
          </p:nvGrpSpPr>
          <p:grpSpPr>
            <a:xfrm>
              <a:off x="2175131" y="1341562"/>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7" name="矩形 6"/>
            <p:cNvSpPr/>
            <p:nvPr/>
          </p:nvSpPr>
          <p:spPr>
            <a:xfrm>
              <a:off x="2350790" y="2061642"/>
              <a:ext cx="6092825" cy="2825389"/>
            </a:xfrm>
            <a:prstGeom prst="rect">
              <a:avLst/>
            </a:prstGeom>
          </p:spPr>
          <p:txBody>
            <a:bodyPr>
              <a:spAutoFit/>
            </a:bodyPr>
            <a:lstStyle/>
            <a:p>
              <a:pPr>
                <a:lnSpc>
                  <a:spcPct val="120000"/>
                </a:lnSpc>
                <a:buFont typeface="Arial" charset="0"/>
                <a:buNone/>
              </a:pPr>
              <a:r>
                <a:rPr lang="zh-CN" altLang="en-US" sz="2400" b="1" dirty="0">
                  <a:solidFill>
                    <a:srgbClr val="FF0000"/>
                  </a:solidFill>
                </a:rPr>
                <a:t>部署图</a:t>
              </a:r>
              <a:endParaRPr lang="en-US" altLang="zh-CN" sz="2400" b="1" dirty="0">
                <a:solidFill>
                  <a:srgbClr val="FF0000"/>
                </a:solidFill>
              </a:endParaRPr>
            </a:p>
            <a:p>
              <a:pPr>
                <a:lnSpc>
                  <a:spcPct val="120000"/>
                </a:lnSpc>
                <a:buFont typeface="Arial" charset="0"/>
                <a:buNone/>
              </a:pPr>
              <a:r>
                <a:rPr lang="zh-CN" altLang="en-US" sz="2000" dirty="0"/>
                <a:t>用于静态建模，表示运行时过程结点、组件实例以及对象结构的图。可显示计算结点的拓扑结构，通信路径，结点上运行的软件，软件包含的逻辑单元等</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400" b="1" dirty="0" smtClean="0">
                  <a:solidFill>
                    <a:srgbClr val="FF0000"/>
                  </a:solidFill>
                </a:rPr>
                <a:t>部署图的</a:t>
              </a:r>
              <a:r>
                <a:rPr lang="zh-CN" altLang="en-US" sz="2400" b="1" dirty="0">
                  <a:solidFill>
                    <a:srgbClr val="FF0000"/>
                  </a:solidFill>
                </a:rPr>
                <a:t>基本内容</a:t>
              </a:r>
              <a:endParaRPr lang="en-US" altLang="zh-CN" sz="2400" b="1" dirty="0">
                <a:solidFill>
                  <a:srgbClr val="FF0000"/>
                </a:solidFill>
              </a:endParaRPr>
            </a:p>
            <a:p>
              <a:pPr>
                <a:lnSpc>
                  <a:spcPct val="120000"/>
                </a:lnSpc>
              </a:pPr>
              <a:r>
                <a:rPr lang="zh-CN" altLang="en-US" sz="2000" dirty="0"/>
                <a:t>结点，组件，关系</a:t>
              </a:r>
            </a:p>
          </p:txBody>
        </p:sp>
      </p:grpSp>
    </p:spTree>
    <p:extLst>
      <p:ext uri="{BB962C8B-B14F-4D97-AF65-F5344CB8AC3E}">
        <p14:creationId xmlns:p14="http://schemas.microsoft.com/office/powerpoint/2010/main" val="684970309"/>
      </p:ext>
    </p:extLst>
  </p:cSld>
  <p:clrMapOvr>
    <a:masterClrMapping/>
  </p:clrMapOvr>
  <p:transition spd="slow" advClick="0" advTm="0">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187911"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部署图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628304" y="1557586"/>
            <a:ext cx="3119214" cy="3323987"/>
          </a:xfrm>
          <a:prstGeom prst="rect">
            <a:avLst/>
          </a:prstGeom>
        </p:spPr>
        <p:txBody>
          <a:bodyPr wrap="square">
            <a:spAutoFit/>
          </a:bodyPr>
          <a:lstStyle/>
          <a:p>
            <a:pPr>
              <a:spcBef>
                <a:spcPct val="50000"/>
              </a:spcBef>
            </a:pPr>
            <a:r>
              <a:rPr lang="en-US" altLang="zh-CN" dirty="0"/>
              <a:t> </a:t>
            </a:r>
            <a:r>
              <a:rPr lang="en-US" altLang="zh-CN" dirty="0" smtClean="0"/>
              <a:t>       </a:t>
            </a:r>
            <a:r>
              <a:rPr lang="zh-CN" altLang="en-US" dirty="0" smtClean="0"/>
              <a:t>部署</a:t>
            </a:r>
            <a:r>
              <a:rPr lang="zh-CN" altLang="en-US" dirty="0"/>
              <a:t>图显示网络的物理布局，系统中涉及的处理器、设备、连接和过程。处理器是网络中处理功能所在的机器，包括服务器和工作站，不包括打印机扫描仪之类的设备。处理器用来运行进程（执行代码）。一个项目只有一个部署图。</a:t>
            </a:r>
          </a:p>
        </p:txBody>
      </p:sp>
      <p:pic>
        <p:nvPicPr>
          <p:cNvPr id="9" name="图片 8"/>
          <p:cNvPicPr>
            <a:picLocks noChangeAspect="1"/>
          </p:cNvPicPr>
          <p:nvPr/>
        </p:nvPicPr>
        <p:blipFill>
          <a:blip r:embed="rId2"/>
          <a:stretch>
            <a:fillRect/>
          </a:stretch>
        </p:blipFill>
        <p:spPr>
          <a:xfrm>
            <a:off x="5087094" y="1210858"/>
            <a:ext cx="6122406" cy="4017441"/>
          </a:xfrm>
          <a:prstGeom prst="rect">
            <a:avLst/>
          </a:prstGeom>
        </p:spPr>
      </p:pic>
    </p:spTree>
    <p:extLst>
      <p:ext uri="{BB962C8B-B14F-4D97-AF65-F5344CB8AC3E}">
        <p14:creationId xmlns:p14="http://schemas.microsoft.com/office/powerpoint/2010/main" val="3450243037"/>
      </p:ext>
    </p:extLst>
  </p:cSld>
  <p:clrMapOvr>
    <a:masterClrMapping/>
  </p:clrMapOvr>
  <p:transition spd="slow" advClick="0" advTm="0">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包图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940097" y="1269554"/>
            <a:ext cx="7776864" cy="4896544"/>
            <a:chOff x="1940097" y="1269554"/>
            <a:chExt cx="7776864" cy="4896544"/>
          </a:xfrm>
        </p:grpSpPr>
        <p:sp>
          <p:nvSpPr>
            <p:cNvPr id="5" name="TextBox 4"/>
            <p:cNvSpPr txBox="1"/>
            <p:nvPr/>
          </p:nvSpPr>
          <p:spPr>
            <a:xfrm>
              <a:off x="2052859" y="1730295"/>
              <a:ext cx="7632848" cy="1384995"/>
            </a:xfrm>
            <a:prstGeom prst="rect">
              <a:avLst/>
            </a:prstGeom>
            <a:noFill/>
          </p:spPr>
          <p:txBody>
            <a:bodyPr wrap="square" rtlCol="0">
              <a:spAutoFit/>
            </a:bodyPr>
            <a:lstStyle/>
            <a:p>
              <a:endParaRPr lang="en-US" altLang="zh-CN" dirty="0" smtClean="0"/>
            </a:p>
            <a:p>
              <a:r>
                <a:rPr lang="zh-CN" altLang="en-US" dirty="0" smtClean="0"/>
                <a:t>（</a:t>
              </a:r>
              <a:r>
                <a:rPr lang="en-US" altLang="zh-CN" dirty="0" smtClean="0"/>
                <a:t>1</a:t>
              </a:r>
              <a:r>
                <a:rPr lang="zh-CN" altLang="en-US" dirty="0" smtClean="0"/>
                <a:t>）“包图”展现模型要素的基本组织单元，以及这些组织单元之间的依赖关系，包括引用关系和扩展关系在通用的建模工具中，一般可以用类图描述包图中的逻辑内容。</a:t>
              </a:r>
              <a:endParaRPr lang="zh-CN" altLang="en-US" dirty="0"/>
            </a:p>
          </p:txBody>
        </p:sp>
        <p:sp>
          <p:nvSpPr>
            <p:cNvPr id="7" name="矩形 6"/>
            <p:cNvSpPr/>
            <p:nvPr/>
          </p:nvSpPr>
          <p:spPr>
            <a:xfrm>
              <a:off x="4006974" y="4459648"/>
              <a:ext cx="122413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UI</a:t>
              </a:r>
              <a:endParaRPr lang="zh-CN" altLang="en-US" dirty="0"/>
            </a:p>
          </p:txBody>
        </p:sp>
        <p:sp>
          <p:nvSpPr>
            <p:cNvPr id="8" name="矩形 7"/>
            <p:cNvSpPr/>
            <p:nvPr/>
          </p:nvSpPr>
          <p:spPr>
            <a:xfrm>
              <a:off x="4006974" y="4178707"/>
              <a:ext cx="61206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938215" y="4135612"/>
              <a:ext cx="61206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938215" y="4423644"/>
              <a:ext cx="2192037"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System</a:t>
              </a:r>
              <a:r>
                <a:rPr lang="zh-CN" altLang="en-US" dirty="0" smtClean="0"/>
                <a:t>：</a:t>
              </a:r>
              <a:r>
                <a:rPr lang="en-US" altLang="zh-CN" dirty="0" smtClean="0"/>
                <a:t>Web</a:t>
              </a:r>
              <a:r>
                <a:rPr lang="zh-CN" altLang="en-US" dirty="0" smtClean="0"/>
                <a:t>：</a:t>
              </a:r>
              <a:r>
                <a:rPr lang="en-US" altLang="zh-CN" dirty="0" smtClean="0"/>
                <a:t>U</a:t>
              </a:r>
              <a:endParaRPr lang="zh-CN" altLang="en-US" dirty="0"/>
            </a:p>
          </p:txBody>
        </p:sp>
        <p:sp>
          <p:nvSpPr>
            <p:cNvPr id="11" name="TextBox 10"/>
            <p:cNvSpPr txBox="1"/>
            <p:nvPr/>
          </p:nvSpPr>
          <p:spPr>
            <a:xfrm>
              <a:off x="5409927" y="5120400"/>
              <a:ext cx="1140356" cy="415498"/>
            </a:xfrm>
            <a:prstGeom prst="rect">
              <a:avLst/>
            </a:prstGeom>
            <a:noFill/>
          </p:spPr>
          <p:txBody>
            <a:bodyPr wrap="square" rtlCol="0">
              <a:spAutoFit/>
            </a:bodyPr>
            <a:lstStyle/>
            <a:p>
              <a:r>
                <a:rPr lang="zh-CN" altLang="en-US" dirty="0" smtClean="0"/>
                <a:t>包图</a:t>
              </a:r>
              <a:endParaRPr lang="zh-CN" altLang="en-US" dirty="0"/>
            </a:p>
          </p:txBody>
        </p:sp>
        <p:grpSp>
          <p:nvGrpSpPr>
            <p:cNvPr id="12" name="组合 11">
              <a:extLst>
                <a:ext uri="{FF2B5EF4-FFF2-40B4-BE49-F238E27FC236}">
                  <a16:creationId xmlns:a16="http://schemas.microsoft.com/office/drawing/2014/main" id="{0C70ED1C-30EF-4B3F-8CE4-0E8BEF2BEBCF}"/>
                </a:ext>
              </a:extLst>
            </p:cNvPr>
            <p:cNvGrpSpPr/>
            <p:nvPr/>
          </p:nvGrpSpPr>
          <p:grpSpPr>
            <a:xfrm>
              <a:off x="1940097" y="1269554"/>
              <a:ext cx="7776864" cy="4896544"/>
              <a:chOff x="1285643" y="1772435"/>
              <a:chExt cx="7135479" cy="3572664"/>
            </a:xfrm>
          </p:grpSpPr>
          <p:sp>
            <p:nvSpPr>
              <p:cNvPr id="13" name="矩形 12">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1804735968"/>
      </p:ext>
    </p:extLst>
  </p:cSld>
  <p:clrMapOvr>
    <a:masterClrMapping/>
  </p:clrMapOvr>
  <p:transition spd="slow" advClick="0" advTm="0">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1.7</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系统开发阶段</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94606" y="1125538"/>
            <a:ext cx="10657184" cy="5030864"/>
          </a:xfrm>
          <a:prstGeom prst="rect">
            <a:avLst/>
          </a:prstGeom>
          <a:noFill/>
        </p:spPr>
        <p:txBody>
          <a:bodyPr wrap="square" rtlCol="0">
            <a:spAutoFit/>
          </a:bodyPr>
          <a:lstStyle/>
          <a:p>
            <a:pPr>
              <a:lnSpc>
                <a:spcPct val="150000"/>
              </a:lnSpc>
            </a:pPr>
            <a:r>
              <a:rPr lang="zh-CN" altLang="en-US" dirty="0" smtClean="0"/>
              <a:t>系统开发共有五个阶段：</a:t>
            </a:r>
            <a:endParaRPr lang="en-US" altLang="zh-CN" dirty="0" smtClean="0"/>
          </a:p>
          <a:p>
            <a:pPr marL="457200" indent="-457200">
              <a:lnSpc>
                <a:spcPct val="150000"/>
              </a:lnSpc>
              <a:buFont typeface="Arial" panose="020B0604020202020204" pitchFamily="34" charset="0"/>
              <a:buChar char="•"/>
            </a:pPr>
            <a:r>
              <a:rPr lang="zh-CN" altLang="en-US" dirty="0" smtClean="0"/>
              <a:t>需求分析</a:t>
            </a:r>
            <a:endParaRPr lang="en-US" altLang="zh-CN" dirty="0" smtClean="0"/>
          </a:p>
          <a:p>
            <a:pPr>
              <a:lnSpc>
                <a:spcPct val="150000"/>
              </a:lnSpc>
            </a:pPr>
            <a:r>
              <a:rPr lang="zh-CN" altLang="en-US" sz="1800" dirty="0" smtClean="0"/>
              <a:t>需求分析的主要内容是了解客户的需求，分析系统的可行性，分析需求的一致性及正确性等。</a:t>
            </a:r>
            <a:endParaRPr lang="en-US" altLang="zh-CN" sz="1800" dirty="0" smtClean="0"/>
          </a:p>
          <a:p>
            <a:pPr marL="457200" indent="-457200">
              <a:lnSpc>
                <a:spcPct val="150000"/>
              </a:lnSpc>
              <a:buFont typeface="Arial" panose="020B0604020202020204" pitchFamily="34" charset="0"/>
              <a:buChar char="•"/>
            </a:pPr>
            <a:r>
              <a:rPr lang="zh-CN" altLang="en-US" dirty="0" smtClean="0"/>
              <a:t>系统分析</a:t>
            </a:r>
            <a:endParaRPr lang="en-US" altLang="zh-CN" dirty="0" smtClean="0"/>
          </a:p>
          <a:p>
            <a:pPr>
              <a:lnSpc>
                <a:spcPct val="150000"/>
              </a:lnSpc>
            </a:pPr>
            <a:r>
              <a:rPr lang="zh-CN" altLang="en-US" sz="1800" dirty="0"/>
              <a:t>以系统的整体最优为目标，对系统的各个方面进行定性和定量分析。</a:t>
            </a:r>
            <a:endParaRPr lang="en-US" altLang="zh-CN" sz="1800" dirty="0" smtClean="0"/>
          </a:p>
          <a:p>
            <a:pPr marL="457200" indent="-457200">
              <a:lnSpc>
                <a:spcPct val="150000"/>
              </a:lnSpc>
              <a:buFont typeface="Arial" panose="020B0604020202020204" pitchFamily="34" charset="0"/>
              <a:buChar char="•"/>
            </a:pPr>
            <a:r>
              <a:rPr lang="zh-CN" altLang="en-US" dirty="0" smtClean="0"/>
              <a:t>系统设计</a:t>
            </a:r>
            <a:endParaRPr lang="en-US" altLang="zh-CN" dirty="0" smtClean="0"/>
          </a:p>
          <a:p>
            <a:pPr>
              <a:lnSpc>
                <a:spcPct val="150000"/>
              </a:lnSpc>
            </a:pPr>
            <a:r>
              <a:rPr lang="zh-CN" altLang="en-US" sz="1800" dirty="0" smtClean="0"/>
              <a:t>将需求转换为系统的重要过程。</a:t>
            </a:r>
            <a:endParaRPr lang="en-US" altLang="zh-CN" sz="1800" dirty="0" smtClean="0"/>
          </a:p>
          <a:p>
            <a:pPr marL="457200" indent="-457200">
              <a:lnSpc>
                <a:spcPct val="150000"/>
              </a:lnSpc>
              <a:buFont typeface="Arial" panose="020B0604020202020204" pitchFamily="34" charset="0"/>
              <a:buChar char="•"/>
            </a:pPr>
            <a:r>
              <a:rPr lang="zh-CN" altLang="en-US" dirty="0"/>
              <a:t>程序</a:t>
            </a:r>
            <a:r>
              <a:rPr lang="zh-CN" altLang="en-US" dirty="0" smtClean="0"/>
              <a:t>实现</a:t>
            </a:r>
            <a:endParaRPr lang="en-US" altLang="zh-CN" dirty="0" smtClean="0"/>
          </a:p>
          <a:p>
            <a:pPr>
              <a:lnSpc>
                <a:spcPct val="150000"/>
              </a:lnSpc>
            </a:pPr>
            <a:r>
              <a:rPr lang="zh-CN" altLang="en-US" sz="1800" dirty="0" smtClean="0"/>
              <a:t>是通过程序语言，将所设计的内容转化为可以执行的软件系统。</a:t>
            </a:r>
            <a:endParaRPr lang="en-US" altLang="zh-CN" sz="1800" dirty="0" smtClean="0"/>
          </a:p>
          <a:p>
            <a:pPr marL="457200" indent="-457200">
              <a:lnSpc>
                <a:spcPct val="150000"/>
              </a:lnSpc>
              <a:buFont typeface="Arial" panose="020B0604020202020204" pitchFamily="34" charset="0"/>
              <a:buChar char="•"/>
            </a:pPr>
            <a:r>
              <a:rPr lang="zh-CN" altLang="en-US" dirty="0" smtClean="0"/>
              <a:t>测试阶段</a:t>
            </a:r>
            <a:endParaRPr lang="en-US" altLang="zh-CN" dirty="0" smtClean="0"/>
          </a:p>
          <a:p>
            <a:pPr>
              <a:lnSpc>
                <a:spcPct val="150000"/>
              </a:lnSpc>
            </a:pPr>
            <a:r>
              <a:rPr lang="zh-CN" altLang="en-US" sz="1800" dirty="0"/>
              <a:t>对实现</a:t>
            </a:r>
            <a:r>
              <a:rPr lang="zh-CN" altLang="en-US" sz="1800" dirty="0" smtClean="0"/>
              <a:t>的程序代码模块进行检测，检验其功能是否正确。</a:t>
            </a:r>
            <a:endParaRPr lang="zh-CN" altLang="en-US" sz="1800" dirty="0"/>
          </a:p>
        </p:txBody>
      </p:sp>
    </p:spTree>
    <p:extLst>
      <p:ext uri="{BB962C8B-B14F-4D97-AF65-F5344CB8AC3E}">
        <p14:creationId xmlns:p14="http://schemas.microsoft.com/office/powerpoint/2010/main" val="3524035940"/>
      </p:ext>
    </p:extLst>
  </p:cSld>
  <p:clrMapOvr>
    <a:masterClrMapping/>
  </p:clrMapOvr>
  <p:transition spd="slow" advClick="0" advTm="0">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1.7</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系统开发阶段</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94606" y="1125538"/>
            <a:ext cx="10657184" cy="5030864"/>
          </a:xfrm>
          <a:prstGeom prst="rect">
            <a:avLst/>
          </a:prstGeom>
          <a:noFill/>
        </p:spPr>
        <p:txBody>
          <a:bodyPr wrap="square" rtlCol="0">
            <a:spAutoFit/>
          </a:bodyPr>
          <a:lstStyle/>
          <a:p>
            <a:pPr>
              <a:lnSpc>
                <a:spcPct val="150000"/>
              </a:lnSpc>
            </a:pPr>
            <a:r>
              <a:rPr lang="zh-CN" altLang="en-US" dirty="0" smtClean="0"/>
              <a:t>系统开发共有五个阶段：</a:t>
            </a:r>
            <a:endParaRPr lang="en-US" altLang="zh-CN" dirty="0" smtClean="0"/>
          </a:p>
          <a:p>
            <a:pPr marL="457200" indent="-457200">
              <a:lnSpc>
                <a:spcPct val="150000"/>
              </a:lnSpc>
              <a:buFont typeface="Arial" panose="020B0604020202020204" pitchFamily="34" charset="0"/>
              <a:buChar char="•"/>
            </a:pPr>
            <a:r>
              <a:rPr lang="zh-CN" altLang="en-US" dirty="0" smtClean="0"/>
              <a:t>需求分析</a:t>
            </a:r>
            <a:endParaRPr lang="en-US" altLang="zh-CN" dirty="0" smtClean="0"/>
          </a:p>
          <a:p>
            <a:pPr>
              <a:lnSpc>
                <a:spcPct val="150000"/>
              </a:lnSpc>
            </a:pPr>
            <a:r>
              <a:rPr lang="zh-CN" altLang="en-US" sz="1800" dirty="0" smtClean="0"/>
              <a:t>需求分析的主要内容是了解客户的需求，分析系统的可行性，分析需求的一致性及正确性等。</a:t>
            </a:r>
            <a:endParaRPr lang="en-US" altLang="zh-CN" sz="1800" dirty="0" smtClean="0"/>
          </a:p>
          <a:p>
            <a:pPr marL="457200" indent="-457200">
              <a:lnSpc>
                <a:spcPct val="150000"/>
              </a:lnSpc>
              <a:buFont typeface="Arial" panose="020B0604020202020204" pitchFamily="34" charset="0"/>
              <a:buChar char="•"/>
            </a:pPr>
            <a:r>
              <a:rPr lang="zh-CN" altLang="en-US" dirty="0" smtClean="0"/>
              <a:t>系统分析</a:t>
            </a:r>
            <a:endParaRPr lang="en-US" altLang="zh-CN" dirty="0" smtClean="0"/>
          </a:p>
          <a:p>
            <a:pPr>
              <a:lnSpc>
                <a:spcPct val="150000"/>
              </a:lnSpc>
            </a:pPr>
            <a:r>
              <a:rPr lang="zh-CN" altLang="en-US" sz="1800" dirty="0"/>
              <a:t>以系统的整体最优为目标，对系统的各个方面进行定性和定量分析。</a:t>
            </a:r>
            <a:endParaRPr lang="en-US" altLang="zh-CN" sz="1800" dirty="0" smtClean="0"/>
          </a:p>
          <a:p>
            <a:pPr marL="457200" indent="-457200">
              <a:lnSpc>
                <a:spcPct val="150000"/>
              </a:lnSpc>
              <a:buFont typeface="Arial" panose="020B0604020202020204" pitchFamily="34" charset="0"/>
              <a:buChar char="•"/>
            </a:pPr>
            <a:r>
              <a:rPr lang="zh-CN" altLang="en-US" dirty="0" smtClean="0"/>
              <a:t>系统设计</a:t>
            </a:r>
            <a:endParaRPr lang="en-US" altLang="zh-CN" dirty="0" smtClean="0"/>
          </a:p>
          <a:p>
            <a:pPr>
              <a:lnSpc>
                <a:spcPct val="150000"/>
              </a:lnSpc>
            </a:pPr>
            <a:r>
              <a:rPr lang="zh-CN" altLang="en-US" sz="1800" dirty="0" smtClean="0"/>
              <a:t>将需求转换为系统的重要过程。</a:t>
            </a:r>
            <a:endParaRPr lang="en-US" altLang="zh-CN" sz="1800" dirty="0" smtClean="0"/>
          </a:p>
          <a:p>
            <a:pPr marL="457200" indent="-457200">
              <a:lnSpc>
                <a:spcPct val="150000"/>
              </a:lnSpc>
              <a:buFont typeface="Arial" panose="020B0604020202020204" pitchFamily="34" charset="0"/>
              <a:buChar char="•"/>
            </a:pPr>
            <a:r>
              <a:rPr lang="zh-CN" altLang="en-US" dirty="0"/>
              <a:t>程序</a:t>
            </a:r>
            <a:r>
              <a:rPr lang="zh-CN" altLang="en-US" dirty="0" smtClean="0"/>
              <a:t>实现</a:t>
            </a:r>
            <a:endParaRPr lang="en-US" altLang="zh-CN" dirty="0" smtClean="0"/>
          </a:p>
          <a:p>
            <a:pPr>
              <a:lnSpc>
                <a:spcPct val="150000"/>
              </a:lnSpc>
            </a:pPr>
            <a:r>
              <a:rPr lang="zh-CN" altLang="en-US" sz="1800" dirty="0" smtClean="0"/>
              <a:t>是通过程序语言，将所设计的内容转化为可以执行的软件系统。</a:t>
            </a:r>
            <a:endParaRPr lang="en-US" altLang="zh-CN" sz="1800" dirty="0" smtClean="0"/>
          </a:p>
          <a:p>
            <a:pPr marL="457200" indent="-457200">
              <a:lnSpc>
                <a:spcPct val="150000"/>
              </a:lnSpc>
              <a:buFont typeface="Arial" panose="020B0604020202020204" pitchFamily="34" charset="0"/>
              <a:buChar char="•"/>
            </a:pPr>
            <a:r>
              <a:rPr lang="zh-CN" altLang="en-US" dirty="0" smtClean="0"/>
              <a:t>测试阶段</a:t>
            </a:r>
            <a:endParaRPr lang="en-US" altLang="zh-CN" dirty="0" smtClean="0"/>
          </a:p>
          <a:p>
            <a:pPr>
              <a:lnSpc>
                <a:spcPct val="150000"/>
              </a:lnSpc>
            </a:pPr>
            <a:r>
              <a:rPr lang="zh-CN" altLang="en-US" sz="1800" dirty="0"/>
              <a:t>对实现</a:t>
            </a:r>
            <a:r>
              <a:rPr lang="zh-CN" altLang="en-US" sz="1800" dirty="0" smtClean="0"/>
              <a:t>的程序代码模块进行检测，检验其功能是否正确。</a:t>
            </a:r>
            <a:endParaRPr lang="zh-CN" altLang="en-US" sz="1800" dirty="0"/>
          </a:p>
        </p:txBody>
      </p:sp>
    </p:spTree>
    <p:extLst>
      <p:ext uri="{BB962C8B-B14F-4D97-AF65-F5344CB8AC3E}">
        <p14:creationId xmlns:p14="http://schemas.microsoft.com/office/powerpoint/2010/main" val="4286842943"/>
      </p:ext>
    </p:extLst>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1.1</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a:t>
            </a:r>
            <a:r>
              <a:rPr lang="zh-CN" altLang="en-US" sz="3200" b="1" dirty="0">
                <a:solidFill>
                  <a:schemeClr val="accent1"/>
                </a:solidFill>
                <a:effectLst>
                  <a:outerShdw blurRad="38100" dist="25400" dir="5400000" algn="ctr" rotWithShape="0">
                    <a:srgbClr val="6E747A">
                      <a:alpha val="43000"/>
                    </a:srgbClr>
                  </a:outerShdw>
                </a:effectLst>
                <a:sym typeface="+mn-ea"/>
              </a:rPr>
              <a:t>语言</a:t>
            </a:r>
            <a:r>
              <a:rPr lang="en-US" altLang="zh-CN" sz="3200" b="1" dirty="0">
                <a:sym typeface="+mn-ea"/>
              </a:rPr>
              <a:t>(</a:t>
            </a:r>
            <a:r>
              <a:rPr lang="en-US" altLang="zh-CN" sz="3200" b="1" dirty="0"/>
              <a:t>Unified Modeling Language)</a:t>
            </a:r>
            <a:endParaRPr lang="zh-CN" altLang="en-US" sz="3200" b="1" dirty="0"/>
          </a:p>
        </p:txBody>
      </p:sp>
      <p:sp>
        <p:nvSpPr>
          <p:cNvPr id="9" name="文本框 8"/>
          <p:cNvSpPr txBox="1"/>
          <p:nvPr/>
        </p:nvSpPr>
        <p:spPr>
          <a:xfrm>
            <a:off x="2350770" y="1735455"/>
            <a:ext cx="7488555" cy="4831080"/>
          </a:xfrm>
          <a:prstGeom prst="rect">
            <a:avLst/>
          </a:prstGeom>
          <a:noFill/>
        </p:spPr>
        <p:txBody>
          <a:bodyPr wrap="square" rtlCol="0">
            <a:spAutoFit/>
          </a:bodyPr>
          <a:lstStyle/>
          <a:p>
            <a:pPr lvl="0"/>
            <a:r>
              <a:rPr lang="en-US" altLang="zh-CN" sz="2800" dirty="0"/>
              <a:t>1.</a:t>
            </a:r>
            <a:r>
              <a:rPr lang="zh-CN" altLang="zh-CN" sz="2800" dirty="0"/>
              <a:t>UML是一种用于可视化的语言</a:t>
            </a:r>
          </a:p>
          <a:p>
            <a:pPr lvl="0"/>
            <a:r>
              <a:rPr lang="zh-CN" altLang="zh-CN" sz="2800" dirty="0"/>
              <a:t>对有些事物用文字建模，对有些事物用图形建模，清晰的模型有利于交流</a:t>
            </a:r>
          </a:p>
          <a:p>
            <a:pPr lvl="0"/>
            <a:r>
              <a:rPr lang="en-US" altLang="zh-CN" sz="2800" dirty="0"/>
              <a:t>2.</a:t>
            </a:r>
            <a:r>
              <a:rPr lang="zh-CN" altLang="zh-CN" sz="2800" dirty="0"/>
              <a:t>UML是一种可用于详细描述的语言</a:t>
            </a:r>
          </a:p>
          <a:p>
            <a:pPr lvl="0"/>
            <a:r>
              <a:rPr lang="zh-CN" altLang="zh-CN" sz="2800" dirty="0"/>
              <a:t>所建的模型是精确的、无歧义的和完整的</a:t>
            </a:r>
          </a:p>
          <a:p>
            <a:pPr lvl="0"/>
            <a:r>
              <a:rPr lang="en-US" altLang="zh-CN" sz="2800" dirty="0"/>
              <a:t>3.</a:t>
            </a:r>
            <a:r>
              <a:rPr lang="zh-CN" altLang="zh-CN" sz="2800" dirty="0"/>
              <a:t>UML是一种用于构造的语言</a:t>
            </a:r>
          </a:p>
          <a:p>
            <a:pPr lvl="0"/>
            <a:r>
              <a:rPr lang="zh-CN" altLang="zh-CN" sz="2800" dirty="0"/>
              <a:t>用UML描述的模型可与各种编程语言直接相关联</a:t>
            </a:r>
          </a:p>
          <a:p>
            <a:pPr lvl="0"/>
            <a:r>
              <a:rPr lang="en-US" altLang="zh-CN" sz="2800" dirty="0"/>
              <a:t>4.</a:t>
            </a:r>
            <a:r>
              <a:rPr lang="zh-CN" altLang="zh-CN" sz="2800" dirty="0"/>
              <a:t>UML是一种用于文档化的语言</a:t>
            </a:r>
          </a:p>
          <a:p>
            <a:pPr lvl="0"/>
            <a:r>
              <a:rPr lang="zh-CN" altLang="zh-CN" sz="2800" dirty="0"/>
              <a:t>需求、体系结构、设计、源代码、</a:t>
            </a:r>
            <a:r>
              <a:rPr lang="zh-CN" altLang="zh-CN" sz="2800" dirty="0" smtClean="0"/>
              <a:t>项目计划</a:t>
            </a:r>
            <a:r>
              <a:rPr lang="zh-CN" altLang="zh-CN" sz="2800" dirty="0"/>
              <a:t>、测试、原型、发布</a:t>
            </a:r>
          </a:p>
        </p:txBody>
      </p:sp>
    </p:spTree>
  </p:cSld>
  <p:clrMapOvr>
    <a:masterClrMapping/>
  </p:clrMapOvr>
  <p:transition spd="slow" advClick="0" advTm="0">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1.7</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在软件开发各个阶段的应用</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126654" y="981522"/>
            <a:ext cx="9577064" cy="5632311"/>
          </a:xfrm>
          <a:prstGeom prst="rect">
            <a:avLst/>
          </a:prstGeom>
          <a:noFill/>
        </p:spPr>
        <p:txBody>
          <a:bodyPr wrap="square" rtlCol="0">
            <a:spAutoFit/>
          </a:bodyPr>
          <a:lstStyle/>
          <a:p>
            <a:pPr indent="457200"/>
            <a:r>
              <a:rPr lang="zh-CN" altLang="en-US" sz="2000" dirty="0" smtClean="0">
                <a:latin typeface="+mn-ea"/>
              </a:rPr>
              <a:t>经典的软件工程思想将软件开发分成</a:t>
            </a:r>
            <a:r>
              <a:rPr lang="en-US" altLang="zh-CN" sz="2000" dirty="0" smtClean="0">
                <a:latin typeface="+mn-ea"/>
              </a:rPr>
              <a:t>5</a:t>
            </a:r>
            <a:r>
              <a:rPr lang="zh-CN" altLang="en-US" sz="2000" dirty="0" smtClean="0">
                <a:latin typeface="+mn-ea"/>
              </a:rPr>
              <a:t>个阶段</a:t>
            </a:r>
            <a:r>
              <a:rPr lang="en-US" altLang="zh-CN" sz="2000" dirty="0" smtClean="0">
                <a:latin typeface="+mn-ea"/>
              </a:rPr>
              <a:t>:</a:t>
            </a:r>
            <a:r>
              <a:rPr lang="zh-CN" altLang="en-US" sz="2000" dirty="0" smtClean="0">
                <a:latin typeface="+mn-ea"/>
              </a:rPr>
              <a:t>可行性分析与项目开发计划、需求分析（系统分析）、系统设计、系统实现、测试、维护六个阶段。其中</a:t>
            </a:r>
            <a:r>
              <a:rPr lang="en-US" altLang="zh-CN" sz="2000" dirty="0" smtClean="0">
                <a:latin typeface="+mn-ea"/>
              </a:rPr>
              <a:t>UML</a:t>
            </a:r>
            <a:r>
              <a:rPr lang="zh-CN" altLang="en-US" sz="2000" dirty="0" smtClean="0">
                <a:latin typeface="+mn-ea"/>
              </a:rPr>
              <a:t>在各个阶段都有不同的应用，除了学习每种图的具体画法，还要注意学习</a:t>
            </a:r>
            <a:r>
              <a:rPr lang="en-US" altLang="zh-CN" sz="2000" dirty="0" smtClean="0">
                <a:latin typeface="+mn-ea"/>
              </a:rPr>
              <a:t>UML</a:t>
            </a:r>
            <a:r>
              <a:rPr lang="zh-CN" altLang="en-US" sz="2000" dirty="0" smtClean="0">
                <a:latin typeface="+mn-ea"/>
              </a:rPr>
              <a:t>图在软件开发过程中每个阶段的应用。</a:t>
            </a:r>
          </a:p>
          <a:p>
            <a:pPr indent="457200"/>
            <a:r>
              <a:rPr lang="zh-CN" altLang="en-US" sz="2000" dirty="0" smtClean="0">
                <a:latin typeface="+mn-ea"/>
              </a:rPr>
              <a:t>需求</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采用用例图描述需求。</a:t>
            </a:r>
          </a:p>
          <a:p>
            <a:pPr indent="457200"/>
            <a:r>
              <a:rPr lang="zh-CN" altLang="en-US" sz="2000" dirty="0" smtClean="0">
                <a:latin typeface="+mn-ea"/>
              </a:rPr>
              <a:t>分析</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采用类图描述静态结构</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采用顺序图、合作图、活动图、状态图描 述动态行为</a:t>
            </a:r>
          </a:p>
          <a:p>
            <a:pPr indent="457200"/>
            <a:r>
              <a:rPr lang="zh-CN" altLang="en-US" sz="2000" dirty="0" smtClean="0">
                <a:latin typeface="+mn-ea"/>
              </a:rPr>
              <a:t>设计</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采用类图、包，对类的接口进行设计</a:t>
            </a:r>
          </a:p>
          <a:p>
            <a:pPr indent="457200"/>
            <a:r>
              <a:rPr lang="zh-CN" altLang="en-US" sz="2000" dirty="0" smtClean="0">
                <a:latin typeface="+mn-ea"/>
              </a:rPr>
              <a:t>实现</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将类用某现象对象语言实现</a:t>
            </a:r>
          </a:p>
          <a:p>
            <a:pPr indent="457200"/>
            <a:r>
              <a:rPr lang="zh-CN" altLang="en-US" sz="2000" dirty="0" smtClean="0">
                <a:latin typeface="+mn-ea"/>
              </a:rPr>
              <a:t>继承与交付</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构件图、包、部署图</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单元测试</a:t>
            </a:r>
            <a:r>
              <a:rPr lang="en-US" altLang="zh-CN" sz="2000" dirty="0" smtClean="0">
                <a:latin typeface="+mn-ea"/>
              </a:rPr>
              <a:t>——</a:t>
            </a:r>
            <a:r>
              <a:rPr lang="zh-CN" altLang="en-US" sz="2000" dirty="0" smtClean="0">
                <a:latin typeface="+mn-ea"/>
              </a:rPr>
              <a:t>类图和类的说明书</a:t>
            </a:r>
          </a:p>
          <a:p>
            <a:r>
              <a:rPr lang="zh-CN" altLang="en-US" sz="2000" dirty="0" smtClean="0">
                <a:latin typeface="+mn-ea"/>
              </a:rPr>
              <a:t>       </a:t>
            </a:r>
            <a:r>
              <a:rPr lang="en-US" altLang="zh-CN" sz="2000" dirty="0" smtClean="0">
                <a:latin typeface="+mn-ea"/>
              </a:rPr>
              <a:t>--</a:t>
            </a:r>
            <a:r>
              <a:rPr lang="zh-CN" altLang="en-US" sz="2000" dirty="0" smtClean="0">
                <a:latin typeface="+mn-ea"/>
              </a:rPr>
              <a:t>继承测试</a:t>
            </a:r>
            <a:r>
              <a:rPr lang="en-US" altLang="zh-CN" sz="2000" dirty="0" smtClean="0">
                <a:latin typeface="+mn-ea"/>
              </a:rPr>
              <a:t>——</a:t>
            </a:r>
            <a:r>
              <a:rPr lang="zh-CN" altLang="en-US" sz="2000" dirty="0" smtClean="0">
                <a:latin typeface="+mn-ea"/>
              </a:rPr>
              <a:t>类图、包、构件图、合作图</a:t>
            </a:r>
          </a:p>
          <a:p>
            <a:r>
              <a:rPr lang="zh-CN" altLang="en-US" sz="2000" dirty="0" smtClean="0">
                <a:latin typeface="+mn-ea"/>
              </a:rPr>
              <a:t>   </a:t>
            </a:r>
            <a:r>
              <a:rPr lang="en-US" altLang="zh-CN" sz="2000" dirty="0" smtClean="0">
                <a:latin typeface="+mn-ea"/>
              </a:rPr>
              <a:t>    --</a:t>
            </a:r>
            <a:r>
              <a:rPr lang="zh-CN" altLang="en-US" sz="2000" dirty="0" smtClean="0">
                <a:latin typeface="+mn-ea"/>
              </a:rPr>
              <a:t>系统测试</a:t>
            </a:r>
            <a:r>
              <a:rPr lang="en-US" altLang="zh-CN" sz="2000" dirty="0" smtClean="0">
                <a:latin typeface="+mn-ea"/>
              </a:rPr>
              <a:t>——</a:t>
            </a:r>
            <a:r>
              <a:rPr lang="zh-CN" altLang="en-US" sz="2000" dirty="0" smtClean="0">
                <a:latin typeface="+mn-ea"/>
              </a:rPr>
              <a:t>例图 </a:t>
            </a:r>
            <a:endParaRPr lang="zh-CN" altLang="en-US" sz="2000" dirty="0">
              <a:latin typeface="+mn-ea"/>
            </a:endParaRPr>
          </a:p>
        </p:txBody>
      </p:sp>
    </p:spTree>
    <p:extLst>
      <p:ext uri="{BB962C8B-B14F-4D97-AF65-F5344CB8AC3E}">
        <p14:creationId xmlns:p14="http://schemas.microsoft.com/office/powerpoint/2010/main" val="1871817225"/>
      </p:ext>
    </p:extLst>
  </p:cSld>
  <p:clrMapOvr>
    <a:masterClrMapping/>
  </p:clrMapOvr>
  <p:transition spd="slow" advClick="0" advTm="0">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提问</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558702" y="1269554"/>
            <a:ext cx="7272808" cy="738664"/>
          </a:xfrm>
          <a:prstGeom prst="rect">
            <a:avLst/>
          </a:prstGeom>
          <a:noFill/>
        </p:spPr>
        <p:txBody>
          <a:bodyPr wrap="square" rtlCol="0">
            <a:spAutoFit/>
          </a:bodyPr>
          <a:lstStyle/>
          <a:p>
            <a:r>
              <a:rPr lang="en-US" altLang="zh-CN" b="1" dirty="0" smtClean="0"/>
              <a:t>1. </a:t>
            </a:r>
            <a:r>
              <a:rPr lang="zh-CN" altLang="en-US" b="1" dirty="0" smtClean="0"/>
              <a:t>系统开发共有五个阶段，它们分别是？</a:t>
            </a:r>
            <a:endParaRPr lang="en-US" altLang="zh-CN" b="1" dirty="0" smtClean="0"/>
          </a:p>
          <a:p>
            <a:endParaRPr lang="zh-CN" altLang="en-US" dirty="0"/>
          </a:p>
        </p:txBody>
      </p:sp>
      <p:sp>
        <p:nvSpPr>
          <p:cNvPr id="9" name="TextBox 8"/>
          <p:cNvSpPr txBox="1"/>
          <p:nvPr/>
        </p:nvSpPr>
        <p:spPr>
          <a:xfrm>
            <a:off x="1702718" y="1770943"/>
            <a:ext cx="7848872" cy="283923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dirty="0" smtClean="0"/>
              <a:t>需求分析</a:t>
            </a:r>
            <a:endParaRPr lang="en-US" altLang="zh-CN" dirty="0" smtClean="0"/>
          </a:p>
          <a:p>
            <a:pPr marL="457200" indent="-457200">
              <a:lnSpc>
                <a:spcPct val="150000"/>
              </a:lnSpc>
              <a:buFont typeface="Arial" panose="020B0604020202020204" pitchFamily="34" charset="0"/>
              <a:buChar char="•"/>
            </a:pPr>
            <a:r>
              <a:rPr lang="zh-CN" altLang="en-US" dirty="0" smtClean="0"/>
              <a:t>系统分析</a:t>
            </a:r>
            <a:endParaRPr lang="en-US" altLang="zh-CN" dirty="0" smtClean="0"/>
          </a:p>
          <a:p>
            <a:pPr marL="457200" indent="-457200">
              <a:lnSpc>
                <a:spcPct val="150000"/>
              </a:lnSpc>
              <a:buFont typeface="Arial" panose="020B0604020202020204" pitchFamily="34" charset="0"/>
              <a:buChar char="•"/>
            </a:pPr>
            <a:r>
              <a:rPr lang="zh-CN" altLang="en-US" dirty="0" smtClean="0"/>
              <a:t>系统设计</a:t>
            </a:r>
            <a:endParaRPr lang="en-US" altLang="zh-CN" dirty="0" smtClean="0"/>
          </a:p>
          <a:p>
            <a:pPr marL="457200" indent="-457200">
              <a:lnSpc>
                <a:spcPct val="150000"/>
              </a:lnSpc>
              <a:buFont typeface="Arial" panose="020B0604020202020204" pitchFamily="34" charset="0"/>
              <a:buChar char="•"/>
            </a:pPr>
            <a:r>
              <a:rPr lang="zh-CN" altLang="en-US" dirty="0" smtClean="0"/>
              <a:t>程序实现</a:t>
            </a:r>
            <a:endParaRPr lang="en-US" altLang="zh-CN" dirty="0" smtClean="0"/>
          </a:p>
          <a:p>
            <a:pPr marL="457200" indent="-457200">
              <a:lnSpc>
                <a:spcPct val="150000"/>
              </a:lnSpc>
              <a:buFont typeface="Arial" panose="020B0604020202020204" pitchFamily="34" charset="0"/>
              <a:buChar char="•"/>
            </a:pPr>
            <a:r>
              <a:rPr lang="zh-CN" altLang="en-US" dirty="0" smtClean="0"/>
              <a:t>测试阶段</a:t>
            </a:r>
            <a:endParaRPr lang="en-US" altLang="zh-CN" dirty="0" smtClean="0"/>
          </a:p>
          <a:p>
            <a:endParaRPr lang="zh-CN" altLang="en-US" dirty="0"/>
          </a:p>
        </p:txBody>
      </p:sp>
      <p:sp>
        <p:nvSpPr>
          <p:cNvPr id="8" name="TextBox 6"/>
          <p:cNvSpPr txBox="1"/>
          <p:nvPr/>
        </p:nvSpPr>
        <p:spPr>
          <a:xfrm>
            <a:off x="1558702" y="4742239"/>
            <a:ext cx="7272808" cy="738664"/>
          </a:xfrm>
          <a:prstGeom prst="rect">
            <a:avLst/>
          </a:prstGeom>
          <a:noFill/>
        </p:spPr>
        <p:txBody>
          <a:bodyPr wrap="square" rtlCol="0">
            <a:spAutoFit/>
          </a:bodyPr>
          <a:lstStyle/>
          <a:p>
            <a:r>
              <a:rPr lang="en-US" altLang="zh-CN" b="1" dirty="0" smtClean="0"/>
              <a:t>2. UML</a:t>
            </a:r>
            <a:r>
              <a:rPr lang="zh-CN" altLang="en-US" b="1" dirty="0" smtClean="0"/>
              <a:t>的图有哪些？请简要阐述</a:t>
            </a:r>
            <a:endParaRPr lang="en-US" altLang="zh-CN" b="1" dirty="0" smtClean="0"/>
          </a:p>
          <a:p>
            <a:endParaRPr lang="zh-CN" altLang="en-US" dirty="0"/>
          </a:p>
        </p:txBody>
      </p:sp>
    </p:spTree>
    <p:extLst>
      <p:ext uri="{BB962C8B-B14F-4D97-AF65-F5344CB8AC3E}">
        <p14:creationId xmlns:p14="http://schemas.microsoft.com/office/powerpoint/2010/main" val="3577598665"/>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extLst>
              <p:ext uri="{D42A27DB-BD31-4B8C-83A1-F6EECF244321}">
                <p14:modId xmlns:p14="http://schemas.microsoft.com/office/powerpoint/2010/main" val="2153649579"/>
              </p:ext>
            </p:extLst>
          </p:nvPr>
        </p:nvGraphicFramePr>
        <p:xfrm>
          <a:off x="3934967" y="1629594"/>
          <a:ext cx="6984474" cy="3977640"/>
        </p:xfrm>
        <a:graphic>
          <a:graphicData uri="http://schemas.openxmlformats.org/drawingml/2006/table">
            <a:tbl>
              <a:tblPr firstRow="1" bandRow="1">
                <a:tableStyleId>{5C22544A-7EE6-4342-B048-85BDC9FD1C3A}</a:tableStyleId>
              </a:tblPr>
              <a:tblGrid>
                <a:gridCol w="2738864">
                  <a:extLst>
                    <a:ext uri="{9D8B030D-6E8A-4147-A177-3AD203B41FA5}">
                      <a16:colId xmlns:a16="http://schemas.microsoft.com/office/drawing/2014/main" val="20000"/>
                    </a:ext>
                  </a:extLst>
                </a:gridCol>
                <a:gridCol w="4245610">
                  <a:extLst>
                    <a:ext uri="{9D8B030D-6E8A-4147-A177-3AD203B41FA5}">
                      <a16:colId xmlns:a16="http://schemas.microsoft.com/office/drawing/2014/main" val="20001"/>
                    </a:ext>
                  </a:extLst>
                </a:gridCol>
              </a:tblGrid>
              <a:tr h="1322630">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smtClean="0">
                          <a:solidFill>
                            <a:schemeClr val="tx1"/>
                          </a:solidFill>
                        </a:rPr>
                        <a:t>UML用户指南（第2版·修订版）</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:Grady Booch</a:t>
                      </a:r>
                      <a:r>
                        <a:rPr lang="zh-CN" altLang="en-US" sz="2400" b="0" dirty="0" smtClean="0">
                          <a:solidFill>
                            <a:schemeClr val="tx1"/>
                          </a:solidFill>
                        </a:rPr>
                        <a:t>、</a:t>
                      </a:r>
                      <a:r>
                        <a:rPr lang="en-US" altLang="zh-CN" sz="2400" b="0" dirty="0" smtClean="0">
                          <a:solidFill>
                            <a:schemeClr val="tx1"/>
                          </a:solidFill>
                        </a:rPr>
                        <a:t> James Rumbaugh </a:t>
                      </a:r>
                      <a:r>
                        <a:rPr lang="zh-CN" altLang="en-US" sz="2400" b="0" dirty="0" smtClean="0">
                          <a:solidFill>
                            <a:schemeClr val="tx1"/>
                          </a:solidFill>
                        </a:rPr>
                        <a:t>、</a:t>
                      </a:r>
                      <a:r>
                        <a:rPr lang="en-US" altLang="zh-CN" sz="2400" b="0" dirty="0" smtClean="0">
                          <a:solidFill>
                            <a:schemeClr val="tx1"/>
                          </a:solidFill>
                        </a:rPr>
                        <a:t>Ivar Jacobson</a:t>
                      </a:r>
                    </a:p>
                    <a:p>
                      <a:pPr algn="l"/>
                      <a:r>
                        <a:rPr lang="zh-CN" altLang="en-US" sz="2400" b="0" dirty="0" smtClean="0">
                          <a:solidFill>
                            <a:schemeClr val="tx1"/>
                          </a:solidFill>
                        </a:rPr>
                        <a:t>人民邮电出版社</a:t>
                      </a:r>
                      <a:endParaRPr lang="en-US" altLang="zh-CN" sz="2400" b="0" dirty="0" smtClean="0">
                        <a:solidFill>
                          <a:schemeClr val="tx1"/>
                        </a:solidFill>
                      </a:endParaRPr>
                    </a:p>
                    <a:p>
                      <a:pPr algn="l"/>
                      <a:r>
                        <a:rPr lang="en-US" altLang="zh-CN" sz="2400" b="0" dirty="0" smtClean="0">
                          <a:solidFill>
                            <a:schemeClr val="tx1"/>
                          </a:solidFill>
                        </a:rPr>
                        <a:t>2013</a:t>
                      </a:r>
                      <a:r>
                        <a:rPr lang="zh-CN" altLang="en-US" sz="2400" b="0" dirty="0" smtClean="0">
                          <a:solidFill>
                            <a:schemeClr val="tx1"/>
                          </a:solidFill>
                        </a:rPr>
                        <a:t>年</a:t>
                      </a:r>
                      <a:r>
                        <a:rPr lang="en-US" altLang="zh-CN" sz="2400" b="0" dirty="0" smtClean="0">
                          <a:solidFill>
                            <a:schemeClr val="tx1"/>
                          </a:solidFill>
                        </a:rPr>
                        <a:t>1</a:t>
                      </a:r>
                      <a:r>
                        <a:rPr lang="zh-CN" altLang="en-US" sz="2400" b="0" dirty="0" smtClean="0">
                          <a:solidFill>
                            <a:schemeClr val="tx1"/>
                          </a:solidFill>
                        </a:rPr>
                        <a:t>月第</a:t>
                      </a:r>
                      <a:r>
                        <a:rPr lang="en-US" altLang="zh-CN" sz="2400" b="0" dirty="0" smtClean="0">
                          <a:solidFill>
                            <a:schemeClr val="tx1"/>
                          </a:solidFill>
                        </a:rPr>
                        <a:t>1</a:t>
                      </a:r>
                      <a:r>
                        <a:rPr lang="zh-CN" altLang="en-US" sz="2400" b="0" dirty="0" smtClean="0">
                          <a:solidFill>
                            <a:schemeClr val="tx1"/>
                          </a:solidFill>
                        </a:rPr>
                        <a:t>版</a:t>
                      </a:r>
                    </a:p>
                  </a:txBody>
                  <a:tcPr>
                    <a:solidFill>
                      <a:schemeClr val="accent1">
                        <a:lumMod val="40000"/>
                        <a:lumOff val="60000"/>
                      </a:schemeClr>
                    </a:solidFill>
                  </a:tcPr>
                </a:tc>
                <a:extLst>
                  <a:ext uri="{0D108BD9-81ED-4DB2-BD59-A6C34878D82A}">
                    <a16:rowId xmlns:a16="http://schemas.microsoft.com/office/drawing/2014/main" val="10000"/>
                  </a:ext>
                </a:extLst>
              </a:tr>
              <a:tr h="894720">
                <a:tc>
                  <a:txBody>
                    <a:bodyPr/>
                    <a:lstStyle/>
                    <a:p>
                      <a:pPr algn="l">
                        <a:buNone/>
                      </a:pPr>
                      <a:r>
                        <a:rPr dirty="0" smtClean="0">
                          <a:solidFill>
                            <a:schemeClr val="tx1"/>
                          </a:solidFill>
                        </a:rPr>
                        <a:t>UML2基础、建模与设计教程</a:t>
                      </a:r>
                    </a:p>
                  </a:txBody>
                  <a:tcPr/>
                </a:tc>
                <a:tc>
                  <a:txBody>
                    <a:bodyPr/>
                    <a:lstStyle/>
                    <a:p>
                      <a:pPr algn="l">
                        <a:buNone/>
                      </a:pPr>
                      <a:r>
                        <a:rPr lang="zh-CN" altLang="en-US" dirty="0" smtClean="0">
                          <a:solidFill>
                            <a:schemeClr val="tx1"/>
                          </a:solidFill>
                        </a:rPr>
                        <a:t>作者：杨弘平 等</a:t>
                      </a:r>
                      <a:endParaRPr lang="en-US" altLang="zh-CN" baseline="0" dirty="0" smtClean="0">
                        <a:solidFill>
                          <a:schemeClr val="tx1"/>
                        </a:solidFill>
                      </a:endParaRP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2015</a:t>
                      </a:r>
                      <a:r>
                        <a:rPr lang="zh-CN" altLang="en-US" baseline="0" dirty="0" smtClean="0">
                          <a:solidFill>
                            <a:schemeClr val="tx1"/>
                          </a:solidFill>
                        </a:rPr>
                        <a:t>年</a:t>
                      </a:r>
                      <a:endParaRPr lang="en-US" altLang="zh-CN" dirty="0" smtClean="0">
                        <a:solidFill>
                          <a:schemeClr val="tx1"/>
                        </a:solidFill>
                      </a:endParaRPr>
                    </a:p>
                  </a:txBody>
                  <a:tcPr/>
                </a:tc>
                <a:extLst>
                  <a:ext uri="{0D108BD9-81ED-4DB2-BD59-A6C34878D82A}">
                    <a16:rowId xmlns:a16="http://schemas.microsoft.com/office/drawing/2014/main" val="10001"/>
                  </a:ext>
                </a:extLst>
              </a:tr>
              <a:tr h="1167026">
                <a:tc>
                  <a:txBody>
                    <a:bodyPr/>
                    <a:lstStyle/>
                    <a:p>
                      <a:pPr algn="l">
                        <a:buNone/>
                      </a:pPr>
                      <a:r>
                        <a:rPr dirty="0" smtClean="0">
                          <a:solidFill>
                            <a:schemeClr val="tx1"/>
                          </a:solidFill>
                        </a:rPr>
                        <a:t>https://blog.csdn.net/lihepeng007/article/details/49716551?utm_source=copy </a:t>
                      </a:r>
                    </a:p>
                  </a:txBody>
                  <a:tcPr>
                    <a:solidFill>
                      <a:schemeClr val="accent1">
                        <a:lumMod val="40000"/>
                        <a:lumOff val="60000"/>
                      </a:schemeClr>
                    </a:solidFill>
                  </a:tcPr>
                </a:tc>
                <a:tc>
                  <a:txBody>
                    <a:bodyPr/>
                    <a:lstStyle/>
                    <a:p>
                      <a:pPr algn="l">
                        <a:buNone/>
                      </a:pPr>
                      <a:r>
                        <a:rPr lang="zh-CN" altLang="en-US" dirty="0" smtClean="0">
                          <a:solidFill>
                            <a:schemeClr val="tx1"/>
                          </a:solidFill>
                        </a:rPr>
                        <a:t>作者：特别爱学习的小学生 </a:t>
                      </a:r>
                    </a:p>
                    <a:p>
                      <a:pPr algn="l">
                        <a:buNone/>
                      </a:pPr>
                      <a:r>
                        <a:rPr lang="zh-CN" altLang="en-US" dirty="0" smtClean="0">
                          <a:solidFill>
                            <a:schemeClr val="tx1"/>
                          </a:solidFill>
                        </a:rPr>
                        <a:t>来源：CSDN </a:t>
                      </a:r>
                      <a:endParaRPr lang="en-US" altLang="zh-CN" dirty="0" smtClean="0">
                        <a:solidFill>
                          <a:schemeClr val="tx1"/>
                        </a:solidFill>
                      </a:endParaRPr>
                    </a:p>
                    <a:p>
                      <a:pPr algn="l">
                        <a:buNone/>
                      </a:pPr>
                      <a:endParaRPr lang="en-US" altLang="zh-CN" dirty="0" smtClean="0">
                        <a:solidFill>
                          <a:schemeClr val="tx1"/>
                        </a:solidFill>
                      </a:endParaRPr>
                    </a:p>
                    <a:p>
                      <a:pPr algn="l">
                        <a:buNone/>
                      </a:pPr>
                      <a:r>
                        <a:rPr lang="zh-CN" altLang="en-US" dirty="0" smtClean="0">
                          <a:solidFill>
                            <a:schemeClr val="tx1"/>
                          </a:solidFill>
                        </a:rPr>
                        <a:t>时间：</a:t>
                      </a:r>
                      <a:r>
                        <a:rPr lang="en-US" altLang="zh-CN" dirty="0" smtClean="0">
                          <a:solidFill>
                            <a:schemeClr val="tx1"/>
                          </a:solidFill>
                        </a:rPr>
                        <a:t>2018-9-30</a:t>
                      </a:r>
                    </a:p>
                  </a:txBody>
                  <a:tcPr>
                    <a:solidFill>
                      <a:schemeClr val="accent1">
                        <a:lumMod val="40000"/>
                        <a:lumOff val="60000"/>
                      </a:schemeClr>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绩效考评与分工</a:t>
            </a:r>
          </a:p>
        </p:txBody>
      </p:sp>
      <p:graphicFrame>
        <p:nvGraphicFramePr>
          <p:cNvPr id="3" name="表格 2"/>
          <p:cNvGraphicFramePr/>
          <p:nvPr>
            <p:extLst>
              <p:ext uri="{D42A27DB-BD31-4B8C-83A1-F6EECF244321}">
                <p14:modId xmlns:p14="http://schemas.microsoft.com/office/powerpoint/2010/main" val="1319115597"/>
              </p:ext>
            </p:extLst>
          </p:nvPr>
        </p:nvGraphicFramePr>
        <p:xfrm>
          <a:off x="3181985" y="459740"/>
          <a:ext cx="7771130" cy="4192270"/>
        </p:xfrm>
        <a:graphic>
          <a:graphicData uri="http://schemas.openxmlformats.org/drawingml/2006/table">
            <a:tbl>
              <a:tblPr firstRow="1" bandRow="1">
                <a:tableStyleId>{5C22544A-7EE6-4342-B048-85BDC9FD1C3A}</a:tableStyleId>
              </a:tblPr>
              <a:tblGrid>
                <a:gridCol w="1895475">
                  <a:extLst>
                    <a:ext uri="{9D8B030D-6E8A-4147-A177-3AD203B41FA5}">
                      <a16:colId xmlns:a16="http://schemas.microsoft.com/office/drawing/2014/main" val="20000"/>
                    </a:ext>
                  </a:extLst>
                </a:gridCol>
                <a:gridCol w="2937510">
                  <a:extLst>
                    <a:ext uri="{9D8B030D-6E8A-4147-A177-3AD203B41FA5}">
                      <a16:colId xmlns:a16="http://schemas.microsoft.com/office/drawing/2014/main" val="20001"/>
                    </a:ext>
                  </a:extLst>
                </a:gridCol>
                <a:gridCol w="2938145">
                  <a:extLst>
                    <a:ext uri="{9D8B030D-6E8A-4147-A177-3AD203B41FA5}">
                      <a16:colId xmlns:a16="http://schemas.microsoft.com/office/drawing/2014/main" val="20002"/>
                    </a:ext>
                  </a:extLst>
                </a:gridCol>
              </a:tblGrid>
              <a:tr h="713740">
                <a:tc>
                  <a:txBody>
                    <a:bodyPr/>
                    <a:lstStyle/>
                    <a:p>
                      <a:pPr algn="l">
                        <a:buNone/>
                      </a:pPr>
                      <a:r>
                        <a:rPr lang="zh-CN" altLang="en-US" b="0" dirty="0">
                          <a:solidFill>
                            <a:schemeClr val="tx1"/>
                          </a:solidFill>
                        </a:rPr>
                        <a:t>黄为波</a:t>
                      </a:r>
                    </a:p>
                  </a:txBody>
                  <a:tcPr>
                    <a:solidFill>
                      <a:schemeClr val="accent1">
                        <a:lumMod val="40000"/>
                        <a:lumOff val="60000"/>
                      </a:schemeClr>
                    </a:solidFill>
                  </a:tcPr>
                </a:tc>
                <a:tc>
                  <a:txBody>
                    <a:bodyPr/>
                    <a:lstStyle/>
                    <a:p>
                      <a:pPr algn="l"/>
                      <a:r>
                        <a:rPr lang="zh-CN" altLang="en-US" sz="2400" b="0" dirty="0" smtClean="0">
                          <a:solidFill>
                            <a:schemeClr val="tx1"/>
                          </a:solidFill>
                        </a:rPr>
                        <a:t>负责需求项目计划的修改，可行性分析报告补全。</a:t>
                      </a:r>
                    </a:p>
                  </a:txBody>
                  <a:tcPr>
                    <a:solidFill>
                      <a:schemeClr val="accent1">
                        <a:lumMod val="40000"/>
                        <a:lumOff val="60000"/>
                      </a:schemeClr>
                    </a:solidFill>
                  </a:tcPr>
                </a:tc>
                <a:tc>
                  <a:txBody>
                    <a:bodyPr/>
                    <a:lstStyle/>
                    <a:p>
                      <a:pPr algn="l">
                        <a:buNone/>
                      </a:pPr>
                      <a:r>
                        <a:rPr lang="en-US" altLang="zh-CN" sz="2400" b="0" dirty="0" smtClean="0">
                          <a:solidFill>
                            <a:schemeClr val="tx1"/>
                          </a:solidFill>
                        </a:rPr>
                        <a:t>9.4</a:t>
                      </a:r>
                    </a:p>
                  </a:txBody>
                  <a:tcPr>
                    <a:solidFill>
                      <a:schemeClr val="accent1">
                        <a:lumMod val="40000"/>
                        <a:lumOff val="60000"/>
                      </a:schemeClr>
                    </a:solidFill>
                  </a:tcPr>
                </a:tc>
                <a:extLst>
                  <a:ext uri="{0D108BD9-81ED-4DB2-BD59-A6C34878D82A}">
                    <a16:rowId xmlns:a16="http://schemas.microsoft.com/office/drawing/2014/main" val="10000"/>
                  </a:ext>
                </a:extLst>
              </a:tr>
              <a:tr h="716915">
                <a:tc>
                  <a:txBody>
                    <a:bodyPr/>
                    <a:lstStyle/>
                    <a:p>
                      <a:pPr algn="l">
                        <a:buNone/>
                      </a:pPr>
                      <a:r>
                        <a:rPr lang="zh-CN" altLang="en-US" dirty="0" smtClean="0">
                          <a:solidFill>
                            <a:schemeClr val="tx1"/>
                          </a:solidFill>
                        </a:rPr>
                        <a:t>苏雨豪</a:t>
                      </a:r>
                    </a:p>
                  </a:txBody>
                  <a:tcPr/>
                </a:tc>
                <a:tc>
                  <a:txBody>
                    <a:bodyPr/>
                    <a:lstStyle/>
                    <a:p>
                      <a:pPr algn="l">
                        <a:buNone/>
                      </a:pPr>
                      <a:r>
                        <a:rPr lang="en-US" altLang="zh-CN" dirty="0" smtClean="0">
                          <a:solidFill>
                            <a:schemeClr val="tx1"/>
                          </a:solidFill>
                        </a:rPr>
                        <a:t>负责 1.7uml新特性ppt</a:t>
                      </a:r>
                      <a:r>
                        <a:rPr lang="zh-CN" altLang="en-US" dirty="0" smtClean="0">
                          <a:solidFill>
                            <a:schemeClr val="tx1"/>
                          </a:solidFill>
                        </a:rPr>
                        <a:t>制作</a:t>
                      </a:r>
                    </a:p>
                  </a:txBody>
                  <a:tcPr/>
                </a:tc>
                <a:tc>
                  <a:txBody>
                    <a:bodyPr/>
                    <a:lstStyle/>
                    <a:p>
                      <a:pPr algn="l">
                        <a:buNone/>
                      </a:pPr>
                      <a:r>
                        <a:rPr lang="en-US" altLang="zh-CN" dirty="0" smtClean="0">
                          <a:solidFill>
                            <a:schemeClr val="tx1"/>
                          </a:solidFill>
                        </a:rPr>
                        <a:t>9.3</a:t>
                      </a:r>
                      <a:endParaRPr lang="en-US" altLang="zh-CN" dirty="0" smtClean="0">
                        <a:solidFill>
                          <a:schemeClr val="tx1"/>
                        </a:solidFill>
                      </a:endParaRPr>
                    </a:p>
                  </a:txBody>
                  <a:tcPr/>
                </a:tc>
                <a:extLst>
                  <a:ext uri="{0D108BD9-81ED-4DB2-BD59-A6C34878D82A}">
                    <a16:rowId xmlns:a16="http://schemas.microsoft.com/office/drawing/2014/main" val="10001"/>
                  </a:ext>
                </a:extLst>
              </a:tr>
              <a:tr h="805815">
                <a:tc>
                  <a:txBody>
                    <a:bodyPr/>
                    <a:lstStyle/>
                    <a:p>
                      <a:pPr algn="l">
                        <a:buNone/>
                      </a:pPr>
                      <a:r>
                        <a:rPr lang="zh-CN" dirty="0" smtClean="0">
                          <a:solidFill>
                            <a:schemeClr val="tx1"/>
                          </a:solidFill>
                        </a:rPr>
                        <a:t>陈子卿</a:t>
                      </a:r>
                    </a:p>
                  </a:txBody>
                  <a:tcPr>
                    <a:solidFill>
                      <a:schemeClr val="accent1">
                        <a:lumMod val="40000"/>
                        <a:lumOff val="60000"/>
                      </a:schemeClr>
                    </a:solidFill>
                  </a:tcPr>
                </a:tc>
                <a:tc>
                  <a:txBody>
                    <a:bodyPr/>
                    <a:lstStyle/>
                    <a:p>
                      <a:pPr algn="l">
                        <a:buNone/>
                      </a:pPr>
                      <a:r>
                        <a:rPr lang="zh-CN" altLang="en-US" dirty="0" smtClean="0">
                          <a:solidFill>
                            <a:schemeClr val="tx1"/>
                          </a:solidFill>
                        </a:rPr>
                        <a:t>负责1.1-1.3的PPT制作，</a:t>
                      </a:r>
                    </a:p>
                    <a:p>
                      <a:pPr algn="l">
                        <a:buNone/>
                      </a:pPr>
                      <a:r>
                        <a:rPr lang="zh-CN" altLang="en-US" dirty="0" smtClean="0">
                          <a:solidFill>
                            <a:schemeClr val="tx1"/>
                          </a:solidFill>
                        </a:rPr>
                        <a:t>1.4 uml结构ppt的制作</a:t>
                      </a:r>
                    </a:p>
                  </a:txBody>
                  <a:tcPr>
                    <a:solidFill>
                      <a:schemeClr val="accent1">
                        <a:lumMod val="40000"/>
                        <a:lumOff val="60000"/>
                      </a:schemeClr>
                    </a:solidFill>
                  </a:tcPr>
                </a:tc>
                <a:tc>
                  <a:txBody>
                    <a:bodyPr/>
                    <a:lstStyle/>
                    <a:p>
                      <a:pPr algn="l">
                        <a:buNone/>
                      </a:pPr>
                      <a:r>
                        <a:rPr lang="en-US" altLang="zh-CN" dirty="0" smtClean="0">
                          <a:solidFill>
                            <a:schemeClr val="tx1"/>
                          </a:solidFill>
                        </a:rPr>
                        <a:t>9.6</a:t>
                      </a:r>
                      <a:endParaRPr lang="en-US" altLang="zh-CN" dirty="0" smtClean="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2"/>
                  </a:ext>
                </a:extLst>
              </a:tr>
              <a:tr h="733425">
                <a:tc>
                  <a:txBody>
                    <a:bodyPr/>
                    <a:lstStyle/>
                    <a:p>
                      <a:pPr algn="l">
                        <a:buNone/>
                      </a:pPr>
                      <a:r>
                        <a:rPr lang="zh-CN" altLang="en-US" dirty="0" smtClean="0">
                          <a:solidFill>
                            <a:schemeClr val="tx1"/>
                          </a:solidFill>
                        </a:rPr>
                        <a:t>蔡峰</a:t>
                      </a:r>
                    </a:p>
                  </a:txBody>
                  <a:tcPr>
                    <a:solidFill>
                      <a:schemeClr val="accent1">
                        <a:lumMod val="40000"/>
                        <a:lumOff val="60000"/>
                      </a:schemeClr>
                    </a:solidFill>
                  </a:tcPr>
                </a:tc>
                <a:tc>
                  <a:txBody>
                    <a:bodyPr/>
                    <a:lstStyle/>
                    <a:p>
                      <a:pPr algn="l">
                        <a:buNone/>
                      </a:pPr>
                      <a:r>
                        <a:rPr lang="zh-CN" altLang="en-US" dirty="0" smtClean="0">
                          <a:solidFill>
                            <a:schemeClr val="tx1"/>
                          </a:solidFill>
                        </a:rPr>
                        <a:t>负责uml视图ppt，</a:t>
                      </a:r>
                      <a:r>
                        <a:rPr lang="en-US" altLang="zh-CN" dirty="0" smtClean="0">
                          <a:solidFill>
                            <a:schemeClr val="tx1"/>
                          </a:solidFill>
                        </a:rPr>
                        <a:t>uml</a:t>
                      </a:r>
                      <a:r>
                        <a:rPr lang="zh-CN" altLang="en-US" dirty="0" smtClean="0">
                          <a:solidFill>
                            <a:schemeClr val="tx1"/>
                          </a:solidFill>
                        </a:rPr>
                        <a:t>系统开发阶段</a:t>
                      </a:r>
                    </a:p>
                  </a:txBody>
                  <a:tcPr>
                    <a:solidFill>
                      <a:schemeClr val="accent1">
                        <a:lumMod val="40000"/>
                        <a:lumOff val="60000"/>
                      </a:schemeClr>
                    </a:solidFill>
                  </a:tcPr>
                </a:tc>
                <a:tc>
                  <a:txBody>
                    <a:bodyPr/>
                    <a:lstStyle/>
                    <a:p>
                      <a:pPr algn="l">
                        <a:buNone/>
                      </a:pPr>
                      <a:r>
                        <a:rPr lang="en-US" altLang="zh-CN" sz="2100" dirty="0" smtClean="0">
                          <a:solidFill>
                            <a:schemeClr val="tx1"/>
                          </a:solidFill>
                          <a:sym typeface="+mn-ea"/>
                        </a:rPr>
                        <a:t>9.2</a:t>
                      </a:r>
                      <a:endParaRPr lang="en-US" altLang="zh-CN" sz="2100" b="0" dirty="0" smtClean="0">
                        <a:solidFill>
                          <a:schemeClr val="tx1"/>
                        </a:solidFill>
                        <a:sym typeface="+mn-ea"/>
                      </a:endParaRPr>
                    </a:p>
                    <a:p>
                      <a:pPr algn="l">
                        <a:buNone/>
                      </a:pPr>
                      <a:endParaRPr lang="zh-CN" altLang="en-US" dirty="0" smtClean="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3"/>
                  </a:ext>
                </a:extLst>
              </a:tr>
              <a:tr h="732790">
                <a:tc>
                  <a:txBody>
                    <a:bodyPr/>
                    <a:lstStyle/>
                    <a:p>
                      <a:pPr algn="l">
                        <a:buNone/>
                      </a:pPr>
                      <a:r>
                        <a:rPr lang="zh-CN" altLang="en-US" dirty="0" smtClean="0">
                          <a:solidFill>
                            <a:schemeClr val="tx1"/>
                          </a:solidFill>
                        </a:rPr>
                        <a:t>江亮儒</a:t>
                      </a:r>
                    </a:p>
                  </a:txBody>
                  <a:tcPr>
                    <a:solidFill>
                      <a:schemeClr val="accent1">
                        <a:lumMod val="40000"/>
                        <a:lumOff val="60000"/>
                      </a:schemeClr>
                    </a:solidFill>
                  </a:tcPr>
                </a:tc>
                <a:tc>
                  <a:txBody>
                    <a:bodyPr/>
                    <a:lstStyle/>
                    <a:p>
                      <a:pPr algn="l">
                        <a:buNone/>
                      </a:pPr>
                      <a:r>
                        <a:rPr lang="zh-CN" altLang="en-US" dirty="0" smtClean="0">
                          <a:solidFill>
                            <a:schemeClr val="tx1"/>
                          </a:solidFill>
                        </a:rPr>
                        <a:t>负责uml的图ppt</a:t>
                      </a:r>
                    </a:p>
                  </a:txBody>
                  <a:tcPr>
                    <a:solidFill>
                      <a:schemeClr val="accent1">
                        <a:lumMod val="40000"/>
                        <a:lumOff val="60000"/>
                      </a:schemeClr>
                    </a:solidFill>
                  </a:tcPr>
                </a:tc>
                <a:tc>
                  <a:txBody>
                    <a:bodyPr/>
                    <a:lstStyle/>
                    <a:p>
                      <a:pPr algn="l">
                        <a:buNone/>
                      </a:pPr>
                      <a:r>
                        <a:rPr lang="en-US" altLang="zh-CN" dirty="0" smtClean="0">
                          <a:solidFill>
                            <a:schemeClr val="tx1"/>
                          </a:solidFill>
                        </a:rPr>
                        <a:t>9.5</a:t>
                      </a:r>
                    </a:p>
                  </a:txBody>
                  <a:tcPr>
                    <a:solidFill>
                      <a:schemeClr val="accent1">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88216381"/>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的发展历程</a:t>
            </a:r>
          </a:p>
        </p:txBody>
      </p:sp>
      <p:sp>
        <p:nvSpPr>
          <p:cNvPr id="6" name="文本框 5"/>
          <p:cNvSpPr txBox="1"/>
          <p:nvPr/>
        </p:nvSpPr>
        <p:spPr>
          <a:xfrm>
            <a:off x="2010410" y="896620"/>
            <a:ext cx="8602345" cy="5631180"/>
          </a:xfrm>
          <a:prstGeom prst="rect">
            <a:avLst/>
          </a:prstGeom>
          <a:noFill/>
        </p:spPr>
        <p:txBody>
          <a:bodyPr wrap="square" rtlCol="0">
            <a:spAutoFit/>
          </a:bodyPr>
          <a:lstStyle/>
          <a:p>
            <a:pPr lvl="0"/>
            <a:r>
              <a:rPr lang="zh-CN" altLang="zh-CN" sz="2400" dirty="0"/>
              <a:t>面向对象建模语言最早出现于70年代中期。20世纪90年代中期,出现了一批新方法,其中最引人注目的是Booch1993、OOSE和OMT-2等。Booch是面向对象方法最早的倡导者之一,他提出了面向对象软件工程的概念。</a:t>
            </a:r>
          </a:p>
          <a:p>
            <a:pPr lvl="0"/>
            <a:r>
              <a:rPr lang="zh-CN" altLang="zh-CN" sz="2400" dirty="0"/>
              <a:t>后来,Rumbaugh等人提出了面向对象的建模技术(OMT)方法,采用了面向对象的概念,并引入各种独立于语言的表示符。</a:t>
            </a:r>
          </a:p>
          <a:p>
            <a:pPr lvl="0"/>
            <a:r>
              <a:rPr lang="zh-CN" altLang="zh-CN" sz="2400" dirty="0"/>
              <a:t>Jacobson于1994年提出了OOSE方法,其最大特点是面向用例(Use-Case),并在用例的描述中引入了外部角色的概念。</a:t>
            </a:r>
          </a:p>
          <a:p>
            <a:pPr lvl="0"/>
            <a:r>
              <a:rPr lang="zh-CN" altLang="zh-CN" sz="2400" dirty="0"/>
              <a:t>此外,还有Coad/Yourdon方法,即著名的OOA/OOD,它是最早的面向对象的分析和设计方法之一。</a:t>
            </a:r>
          </a:p>
          <a:p>
            <a:pPr lvl="0"/>
            <a:r>
              <a:rPr lang="zh-CN" altLang="zh-CN" sz="2400" dirty="0"/>
              <a:t>1994年10月,GradyBooch和JimRumbaugh将Booch93和OMT-2统一起来,并于1995年10月发布了第一个公开版本,称之为统一方法UM0.8。1995年秋,OOSE的创始人Jacobson加盟到这一工作。经过三人的共同努力,于1996年6月和10月分别发布了两个新的版本,即UML0.9和UML0.91,并将UM重新命名为UML</a:t>
            </a:r>
          </a:p>
        </p:txBody>
      </p:sp>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的特点</a:t>
            </a:r>
          </a:p>
        </p:txBody>
      </p:sp>
      <p:sp>
        <p:nvSpPr>
          <p:cNvPr id="8" name="矩形 7"/>
          <p:cNvSpPr/>
          <p:nvPr/>
        </p:nvSpPr>
        <p:spPr>
          <a:xfrm>
            <a:off x="1630680" y="693420"/>
            <a:ext cx="8174355" cy="521970"/>
          </a:xfrm>
          <a:prstGeom prst="rect">
            <a:avLst/>
          </a:prstGeom>
        </p:spPr>
        <p:txBody>
          <a:bodyPr wrap="square">
            <a:spAutoFit/>
          </a:bodyPr>
          <a:lstStyle/>
          <a:p>
            <a:r>
              <a:rPr altLang="zh-CN" sz="2800" dirty="0"/>
              <a:t>标准建模语言UML的主要特点可以归结为以下三点：</a:t>
            </a:r>
          </a:p>
        </p:txBody>
      </p:sp>
      <p:sp>
        <p:nvSpPr>
          <p:cNvPr id="10" name="矩形 9"/>
          <p:cNvSpPr/>
          <p:nvPr/>
        </p:nvSpPr>
        <p:spPr>
          <a:xfrm>
            <a:off x="1778000" y="1591310"/>
            <a:ext cx="9265285" cy="2306955"/>
          </a:xfrm>
          <a:prstGeom prst="rect">
            <a:avLst/>
          </a:prstGeom>
        </p:spPr>
        <p:txBody>
          <a:bodyPr wrap="square">
            <a:spAutoFit/>
          </a:bodyPr>
          <a:lstStyle/>
          <a:p>
            <a:r>
              <a:rPr lang="zh-CN" altLang="zh-CN" sz="2400" dirty="0"/>
              <a:t>(1)UML统一了 Booch、OMT和OOSE等方法中的基本概念和符号。</a:t>
            </a:r>
          </a:p>
          <a:p>
            <a:endParaRPr lang="zh-CN" altLang="zh-CN" sz="2400" dirty="0"/>
          </a:p>
          <a:p>
            <a:r>
              <a:rPr lang="zh-CN" altLang="zh-CN" sz="2400" dirty="0"/>
              <a:t>(2)UML吸取了面向对象领域中各种优秀的思想,其中也包括非OO方法的影响。</a:t>
            </a:r>
          </a:p>
          <a:p>
            <a:endParaRPr lang="zh-CN" altLang="zh-CN" sz="2400" dirty="0"/>
          </a:p>
          <a:p>
            <a:r>
              <a:rPr lang="zh-CN" altLang="zh-CN" sz="2400" dirty="0"/>
              <a:t>(3)UML在演变过程中还提出了一些新的概念。</a:t>
            </a:r>
          </a:p>
        </p:txBody>
      </p:sp>
      <p:sp>
        <p:nvSpPr>
          <p:cNvPr id="6" name="矩形 5"/>
          <p:cNvSpPr/>
          <p:nvPr/>
        </p:nvSpPr>
        <p:spPr>
          <a:xfrm>
            <a:off x="1778000" y="4474210"/>
            <a:ext cx="7742555" cy="1198880"/>
          </a:xfrm>
          <a:prstGeom prst="rect">
            <a:avLst/>
          </a:prstGeom>
        </p:spPr>
        <p:txBody>
          <a:bodyPr wrap="square">
            <a:spAutoFit/>
          </a:bodyPr>
          <a:lstStyle/>
          <a:p>
            <a:r>
              <a:rPr lang="zh-CN" sz="2400" dirty="0"/>
              <a:t>因此也可以认为，</a:t>
            </a:r>
            <a:r>
              <a:rPr lang="en-US" altLang="zh-CN" sz="2400" dirty="0"/>
              <a:t>UML</a:t>
            </a:r>
            <a:r>
              <a:rPr lang="zh-CN" altLang="en-US" sz="2400" dirty="0"/>
              <a:t>是一种先进实用的标准建模语言，但其中某些概念尚待实践来验证，</a:t>
            </a:r>
            <a:r>
              <a:rPr lang="en-US" altLang="zh-CN" sz="2400" dirty="0"/>
              <a:t>UML</a:t>
            </a:r>
            <a:r>
              <a:rPr lang="zh-CN" altLang="en-US" sz="2400" dirty="0"/>
              <a:t>也必然存在一个进化过程。</a:t>
            </a:r>
          </a:p>
        </p:txBody>
      </p:sp>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30680" y="693420"/>
            <a:ext cx="8174355" cy="4030980"/>
          </a:xfrm>
          <a:prstGeom prst="rect">
            <a:avLst/>
          </a:prstGeom>
        </p:spPr>
        <p:txBody>
          <a:bodyPr wrap="square">
            <a:spAutoFit/>
          </a:bodyPr>
          <a:lstStyle/>
          <a:p>
            <a:r>
              <a:rPr lang="en-US" sz="3200" dirty="0"/>
              <a:t>UML</a:t>
            </a:r>
            <a:r>
              <a:rPr lang="zh-CN" altLang="en-US" sz="3200" dirty="0"/>
              <a:t>的构造块</a:t>
            </a:r>
            <a:r>
              <a:rPr altLang="zh-CN" sz="3200" dirty="0"/>
              <a:t>：</a:t>
            </a:r>
            <a:endParaRPr altLang="zh-CN" sz="2800" dirty="0"/>
          </a:p>
          <a:p>
            <a:endParaRPr altLang="zh-CN" sz="2800" dirty="0"/>
          </a:p>
          <a:p>
            <a:r>
              <a:rPr altLang="zh-CN" sz="2800" dirty="0"/>
              <a:t>UML的主要包括3种结构块（Building Blocks）</a:t>
            </a:r>
          </a:p>
          <a:p>
            <a:endParaRPr lang="en-US" altLang="zh-CN" sz="2800" dirty="0"/>
          </a:p>
          <a:p>
            <a:r>
              <a:rPr lang="en-US" altLang="zh-CN" sz="2800" dirty="0"/>
              <a:t>	1.</a:t>
            </a:r>
            <a:r>
              <a:rPr lang="zh-CN" altLang="en-US" sz="2800" dirty="0"/>
              <a:t>事物（Things）</a:t>
            </a:r>
          </a:p>
          <a:p>
            <a:endParaRPr lang="zh-CN" altLang="en-US" sz="2800" dirty="0"/>
          </a:p>
          <a:p>
            <a:r>
              <a:rPr lang="en-US" altLang="zh-CN" sz="2800" dirty="0"/>
              <a:t>	2.关系（Relationships）</a:t>
            </a:r>
          </a:p>
          <a:p>
            <a:endParaRPr lang="en-US" altLang="zh-CN" sz="2800" dirty="0"/>
          </a:p>
          <a:p>
            <a:r>
              <a:rPr lang="en-US" altLang="zh-CN" sz="2800" dirty="0"/>
              <a:t>	3.图（Diagrams）</a:t>
            </a:r>
          </a:p>
        </p:txBody>
      </p:sp>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30680" y="693420"/>
            <a:ext cx="8174355" cy="521970"/>
          </a:xfrm>
          <a:prstGeom prst="rect">
            <a:avLst/>
          </a:prstGeom>
        </p:spPr>
        <p:txBody>
          <a:bodyPr wrap="square">
            <a:spAutoFit/>
          </a:bodyPr>
          <a:lstStyle/>
          <a:p>
            <a:r>
              <a:rPr lang="zh-CN" altLang="en-US" sz="2800" dirty="0"/>
              <a:t>三者关系图：</a:t>
            </a:r>
          </a:p>
        </p:txBody>
      </p:sp>
      <p:pic>
        <p:nvPicPr>
          <p:cNvPr id="5" name="图片 4"/>
          <p:cNvPicPr>
            <a:picLocks noChangeAspect="1"/>
          </p:cNvPicPr>
          <p:nvPr/>
        </p:nvPicPr>
        <p:blipFill>
          <a:blip r:embed="rId2"/>
          <a:stretch>
            <a:fillRect/>
          </a:stretch>
        </p:blipFill>
        <p:spPr>
          <a:xfrm>
            <a:off x="4029710" y="708660"/>
            <a:ext cx="7430135" cy="5441950"/>
          </a:xfrm>
          <a:prstGeom prst="rect">
            <a:avLst/>
          </a:prstGeom>
        </p:spPr>
      </p:pic>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3302</Words>
  <Application>Microsoft Office PowerPoint</Application>
  <PresentationFormat>自定义</PresentationFormat>
  <Paragraphs>445</Paragraphs>
  <Slides>54</Slides>
  <Notes>9</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54</vt:i4>
      </vt:variant>
    </vt:vector>
  </HeadingPairs>
  <TitlesOfParts>
    <vt:vector size="65" baseType="lpstr">
      <vt:lpstr>+中文标题</vt:lpstr>
      <vt:lpstr>Arial Unicode MS</vt:lpstr>
      <vt:lpstr>宋体</vt:lpstr>
      <vt:lpstr>微软雅黑</vt:lpstr>
      <vt:lpstr>Arial</vt:lpstr>
      <vt:lpstr>Calibri</vt:lpstr>
      <vt:lpstr>Eras Bold ITC</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jiang liangru</cp:lastModifiedBy>
  <cp:revision>286</cp:revision>
  <dcterms:created xsi:type="dcterms:W3CDTF">2015-04-23T03:04:00Z</dcterms:created>
  <dcterms:modified xsi:type="dcterms:W3CDTF">2018-10-21T07:59:13Z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