
<file path=[Content_Types].xml><?xml version="1.0" encoding="utf-8"?>
<Types xmlns="http://schemas.openxmlformats.org/package/2006/content-types">
  <Default Extension="png" ContentType="image/png"/>
  <Default Extension="mp3" ContentType="audio/unknown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70" r:id="rId2"/>
    <p:sldId id="492" r:id="rId3"/>
    <p:sldId id="633" r:id="rId4"/>
    <p:sldId id="634" r:id="rId5"/>
    <p:sldId id="642" r:id="rId6"/>
    <p:sldId id="643" r:id="rId7"/>
    <p:sldId id="645" r:id="rId8"/>
    <p:sldId id="646" r:id="rId9"/>
    <p:sldId id="647" r:id="rId10"/>
    <p:sldId id="625" r:id="rId11"/>
    <p:sldId id="635" r:id="rId12"/>
    <p:sldId id="636" r:id="rId13"/>
    <p:sldId id="637" r:id="rId14"/>
    <p:sldId id="640" r:id="rId15"/>
    <p:sldId id="638" r:id="rId16"/>
    <p:sldId id="639" r:id="rId17"/>
    <p:sldId id="641" r:id="rId18"/>
    <p:sldId id="455" r:id="rId19"/>
    <p:sldId id="532" r:id="rId20"/>
    <p:sldId id="436" r:id="rId21"/>
  </p:sldIdLst>
  <p:sldSz cx="12190413" cy="6859588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8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38">
          <p15:clr>
            <a:srgbClr val="A4A3A4"/>
          </p15:clr>
        </p15:guide>
        <p15:guide id="4" pos="7208">
          <p15:clr>
            <a:srgbClr val="A4A3A4"/>
          </p15:clr>
        </p15:guide>
        <p15:guide id="5" pos="5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69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A5D"/>
    <a:srgbClr val="297FD5"/>
    <a:srgbClr val="38B1BF"/>
    <a:srgbClr val="00458E"/>
    <a:srgbClr val="8B8B8B"/>
    <a:srgbClr val="B11212"/>
    <a:srgbClr val="F5F5F5"/>
    <a:srgbClr val="022A4F"/>
    <a:srgbClr val="007ADE"/>
    <a:srgbClr val="088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5320" autoAdjust="0"/>
  </p:normalViewPr>
  <p:slideViewPr>
    <p:cSldViewPr>
      <p:cViewPr varScale="1">
        <p:scale>
          <a:sx n="91" d="100"/>
          <a:sy n="91" d="100"/>
        </p:scale>
        <p:origin x="-681" y="-80"/>
      </p:cViewPr>
      <p:guideLst>
        <p:guide orient="horz" pos="2228"/>
        <p:guide orient="horz" pos="3884"/>
        <p:guide pos="3838"/>
        <p:guide pos="7208"/>
        <p:guide pos="5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969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72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0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43"/>
          <p:cNvSpPr txBox="1">
            <a:spLocks noChangeArrowheads="1"/>
          </p:cNvSpPr>
          <p:nvPr userDrawn="1"/>
        </p:nvSpPr>
        <p:spPr bwMode="auto">
          <a:xfrm>
            <a:off x="2590428" y="189434"/>
            <a:ext cx="4080842" cy="5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</a:rPr>
              <a:t>点击此处添加标题内容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90550" y="180723"/>
            <a:ext cx="1457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tx2"/>
                </a:solidFill>
                <a:latin typeface="Eras Bold ITC" panose="020B0907030504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200" dirty="0">
              <a:solidFill>
                <a:schemeClr val="tx2"/>
              </a:solidFill>
              <a:latin typeface="Eras Bold ITC" panose="020B0907030504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19"/>
            <a:ext cx="10361851" cy="1470366"/>
          </a:xfrm>
          <a:prstGeom prst="rect">
            <a:avLst/>
          </a:prstGeom>
        </p:spPr>
        <p:txBody>
          <a:bodyPr lIns="121917" tIns="60958" rIns="121917" bIns="60958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  <a:prstGeom prst="rect">
            <a:avLst/>
          </a:prstGeom>
        </p:spPr>
        <p:txBody>
          <a:bodyPr lIns="121917" tIns="60958" rIns="121917" bIns="6095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520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530820CF-B880-4189-942D-D702A7CBA730}" type="datetimeFigureOut">
              <a:rPr lang="zh-CN" altLang="en-US" smtClean="0"/>
              <a:t>2018/12/23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slow" advClick="0" advTm="0">
    <p:wipe/>
  </p:transition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package" Target="../embeddings/Microsoft_Visio___1.vsdx"/><Relationship Id="rId7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package" Target="../embeddings/Microsoft_Visio___2.vsdx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2886470" y="2245847"/>
            <a:ext cx="6417107" cy="2369863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en-US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zh-CN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r>
              <a:rPr lang="en-US" altLang="zh-CN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Ⅳ</a:t>
            </a:r>
            <a:endParaRPr lang="en-US" altLang="zh-CN" sz="54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00000"/>
              </a:lnSpc>
            </a:pPr>
            <a:r>
              <a:rPr lang="zh-CN" altLang="en-US" sz="5400" dirty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</a:t>
            </a:r>
            <a:r>
              <a:rPr lang="zh-CN" altLang="en-US" sz="5400" dirty="0" smtClean="0">
                <a:solidFill>
                  <a:srgbClr val="38B1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应用和问题解答</a:t>
            </a:r>
          </a:p>
          <a:p>
            <a:pPr fontAlgn="auto">
              <a:lnSpc>
                <a:spcPct val="200000"/>
              </a:lnSpc>
            </a:pPr>
            <a:endParaRPr lang="zh-CN" altLang="en-US" sz="2000" dirty="0" smtClean="0">
              <a:solidFill>
                <a:srgbClr val="38B1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5"/>
          <p:cNvSpPr txBox="1"/>
          <p:nvPr/>
        </p:nvSpPr>
        <p:spPr>
          <a:xfrm>
            <a:off x="4952028" y="4778722"/>
            <a:ext cx="2286000" cy="382270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30" decel="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" accel="100000" fill="hold">
                                          <p:stCondLst>
                                            <p:cond delay="63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341" y="1125760"/>
            <a:ext cx="47339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66614" y="5302002"/>
            <a:ext cx="101531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进入 </a:t>
            </a:r>
            <a:r>
              <a:rPr lang="en-US" altLang="zh-CN" dirty="0"/>
              <a:t>https://</a:t>
            </a:r>
            <a:r>
              <a:rPr lang="en-US" altLang="zh-CN" dirty="0" smtClean="0"/>
              <a:t>www.draw.io/</a:t>
            </a:r>
            <a:r>
              <a:rPr lang="zh-CN" altLang="en-US" dirty="0" smtClean="0"/>
              <a:t>，</a:t>
            </a:r>
            <a:r>
              <a:rPr lang="zh-CN" altLang="en-US" dirty="0"/>
              <a:t>会</a:t>
            </a:r>
            <a:r>
              <a:rPr lang="zh-CN" altLang="en-US" dirty="0" smtClean="0"/>
              <a:t>出现</a:t>
            </a:r>
            <a:r>
              <a:rPr lang="zh-CN" altLang="en-US" dirty="0"/>
              <a:t>上</a:t>
            </a:r>
            <a:r>
              <a:rPr lang="zh-CN" altLang="en-US" dirty="0" smtClean="0"/>
              <a:t>面的</a:t>
            </a:r>
            <a:r>
              <a:rPr lang="zh-CN" altLang="en-US" dirty="0"/>
              <a:t>界面：让我们</a:t>
            </a:r>
            <a:r>
              <a:rPr lang="zh-CN" altLang="en-US" dirty="0" smtClean="0"/>
              <a:t>选择是创建新图表还是打开现有图表</a:t>
            </a:r>
            <a:endParaRPr lang="zh-CN" altLang="en-US" dirty="0"/>
          </a:p>
        </p:txBody>
      </p:sp>
    </p:spTree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34151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838" y="638006"/>
            <a:ext cx="7066905" cy="517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1831643" y="5934777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这里我们选择新建图表，可以看到有多种模板可供选择，我们选择</a:t>
            </a:r>
            <a:r>
              <a:rPr lang="en-US" altLang="zh-CN" dirty="0" smtClean="0"/>
              <a:t>UML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7498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78782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我们可以看到这个网站的模板还是很全面而详细的</a:t>
            </a:r>
            <a:endParaRPr lang="en-US" altLang="zh-CN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765498"/>
            <a:ext cx="10541597" cy="4968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487226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918" y="5965143"/>
            <a:ext cx="52565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我们可以从多种来源打开文件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可以从多种来源导入已有的图片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09" y="765498"/>
            <a:ext cx="4157743" cy="5057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182" y="765498"/>
            <a:ext cx="4392488" cy="5103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69349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10830" y="5965143"/>
            <a:ext cx="10153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为了方便讲解我们选择从空白模板开始</a:t>
            </a: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765498"/>
            <a:ext cx="10541016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146454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5313" y="2404964"/>
            <a:ext cx="5904656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界面右边是部件库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可以看到该网站有多种类型的部件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UML</a:t>
            </a:r>
            <a:r>
              <a:rPr lang="zh-CN" altLang="en-US" dirty="0" smtClean="0"/>
              <a:t>分类下的部件基本涵盖了我们的需求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我们可以选择一些部件然后自己设置成组合，也可以选择它里面一些设计好的组合</a:t>
            </a:r>
            <a:endParaRPr lang="en-US" altLang="zh-CN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74" y="800897"/>
            <a:ext cx="2457450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47" y="800897"/>
            <a:ext cx="1968500" cy="584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98315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solidFill>
                <a:prstClr val="white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white"/>
                </a:solidFill>
              </a:rPr>
              <a:t>3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</a:t>
            </a:r>
            <a:r>
              <a:rPr lang="zh-CN" altLang="en-US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的使用情况</a:t>
            </a:r>
            <a:r>
              <a:rPr lang="en-US" altLang="zh-CN" sz="2665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——draw.io</a:t>
            </a:r>
            <a:endParaRPr lang="zh-CN" altLang="en-US" sz="2665" dirty="0">
              <a:solidFill>
                <a:srgbClr val="183A5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06" y="765498"/>
            <a:ext cx="10962486" cy="5167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36548" y="6094090"/>
            <a:ext cx="76750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UML</a:t>
            </a:r>
            <a:r>
              <a:rPr lang="zh-CN" altLang="en-US" dirty="0" smtClean="0"/>
              <a:t>制作完成后我们也可以选择多种形式进行导出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725433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-276651" y="2922512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606" y="693490"/>
            <a:ext cx="9141807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[1]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UML</a:t>
            </a:r>
            <a:r>
              <a:rPr lang="zh-CN" altLang="en-US" sz="1800" dirty="0" smtClean="0"/>
              <a:t>用户指南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第</a:t>
            </a:r>
            <a:r>
              <a:rPr lang="en-US" altLang="zh-CN" sz="1800" dirty="0" smtClean="0"/>
              <a:t>2</a:t>
            </a:r>
            <a:r>
              <a:rPr lang="zh-CN" altLang="en-US" sz="1800" dirty="0" smtClean="0"/>
              <a:t>版</a:t>
            </a:r>
            <a:r>
              <a:rPr lang="en-US" altLang="zh-CN" sz="1800" dirty="0" smtClean="0"/>
              <a:t>·</a:t>
            </a:r>
            <a:r>
              <a:rPr lang="zh-CN" altLang="en-US" sz="1800" dirty="0" smtClean="0"/>
              <a:t>修订版</a:t>
            </a:r>
            <a:r>
              <a:rPr lang="en-US" altLang="zh-CN" sz="1800" dirty="0" smtClean="0"/>
              <a:t>)(</a:t>
            </a:r>
            <a:r>
              <a:rPr lang="zh-CN" altLang="en-US" sz="1800" dirty="0" smtClean="0"/>
              <a:t>作者</a:t>
            </a:r>
            <a:r>
              <a:rPr lang="en-US" altLang="zh-CN" sz="1800" dirty="0"/>
              <a:t>:Grady </a:t>
            </a:r>
            <a:r>
              <a:rPr lang="en-US" altLang="zh-CN" sz="1800" dirty="0" err="1" smtClean="0"/>
              <a:t>Booch</a:t>
            </a:r>
            <a:r>
              <a:rPr lang="zh-CN" altLang="en-US" sz="1800" dirty="0" smtClean="0"/>
              <a:t>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人民</a:t>
            </a:r>
            <a:r>
              <a:rPr lang="zh-CN" altLang="en-US" sz="1800" dirty="0"/>
              <a:t>邮电</a:t>
            </a:r>
            <a:r>
              <a:rPr lang="zh-CN" altLang="en-US" sz="1800" dirty="0" smtClean="0"/>
              <a:t>出版社</a:t>
            </a:r>
            <a:endParaRPr lang="en-US" altLang="zh-CN" sz="1800" dirty="0" smtClean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[2]</a:t>
            </a:r>
            <a:r>
              <a:rPr lang="zh-CN" altLang="en-US" sz="1800" dirty="0"/>
              <a:t> </a:t>
            </a:r>
            <a:r>
              <a:rPr lang="en-US" altLang="zh-CN" sz="1800" dirty="0"/>
              <a:t>UML2</a:t>
            </a:r>
            <a:r>
              <a:rPr lang="zh-CN" altLang="en-US" sz="1800" dirty="0"/>
              <a:t>基础、建模与设计</a:t>
            </a:r>
            <a:r>
              <a:rPr lang="zh-CN" altLang="en-US" sz="1800" dirty="0" smtClean="0"/>
              <a:t>教程</a:t>
            </a:r>
            <a:r>
              <a:rPr lang="en-US" altLang="zh-CN" sz="1800" dirty="0"/>
              <a:t>(</a:t>
            </a:r>
            <a:r>
              <a:rPr lang="zh-CN" altLang="en-US" sz="1800" dirty="0" smtClean="0"/>
              <a:t>作者</a:t>
            </a:r>
            <a:r>
              <a:rPr lang="en-US" altLang="zh-CN" sz="1800" dirty="0" smtClean="0"/>
              <a:t>:</a:t>
            </a:r>
            <a:r>
              <a:rPr lang="zh-CN" altLang="en-US" sz="1800" dirty="0" smtClean="0"/>
              <a:t>杨弘平等</a:t>
            </a:r>
            <a:r>
              <a:rPr lang="en-US" altLang="zh-CN" sz="1800" dirty="0" smtClean="0"/>
              <a:t>)	</a:t>
            </a:r>
            <a:r>
              <a:rPr lang="zh-CN" altLang="en-US" sz="1800" dirty="0" smtClean="0"/>
              <a:t>清华大学出版社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en-US" altLang="zh-CN" sz="1800" dirty="0" smtClean="0">
                <a:sym typeface="+mn-ea"/>
              </a:rPr>
              <a:t>[3]</a:t>
            </a:r>
            <a:r>
              <a:rPr lang="zh-CN" altLang="en-US" sz="1800" dirty="0">
                <a:sym typeface="+mn-ea"/>
              </a:rPr>
              <a:t>《软件需求（第三版）》美</a:t>
            </a:r>
            <a:r>
              <a:rPr lang="en-US" altLang="zh-CN" sz="1800" dirty="0">
                <a:sym typeface="+mn-ea"/>
              </a:rPr>
              <a:t>KARL WIEGERS ,JOY BEATTY</a:t>
            </a:r>
            <a:endParaRPr lang="en-US" altLang="zh-CN" sz="1800" dirty="0" smtClean="0">
              <a:sym typeface="+mn-ea"/>
            </a:endParaRPr>
          </a:p>
          <a:p>
            <a:endParaRPr lang="en-US" altLang="zh-CN" sz="1800" dirty="0" smtClean="0">
              <a:sym typeface="+mn-ea"/>
            </a:endParaRPr>
          </a:p>
          <a:p>
            <a:endParaRPr lang="zh-CN" altLang="en-US" sz="1800" dirty="0"/>
          </a:p>
          <a:p>
            <a:endParaRPr lang="en-US" altLang="zh-CN" sz="1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sz="1800" dirty="0" smtClean="0"/>
          </a:p>
          <a:p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106680" y="0"/>
            <a:ext cx="2938780" cy="6859270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311150" y="2922270"/>
            <a:ext cx="2220595" cy="110680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绩效考评与分工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716479658"/>
              </p:ext>
            </p:extLst>
          </p:nvPr>
        </p:nvGraphicFramePr>
        <p:xfrm>
          <a:off x="3214886" y="1773610"/>
          <a:ext cx="7771130" cy="3702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37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9381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7137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黄为波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zh-CN" sz="2400" b="0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</a:rPr>
                        <a:t>模板</a:t>
                      </a:r>
                      <a:endParaRPr lang="zh-CN" altLang="en-US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</a:rPr>
                        <a:t>9.5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69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苏雨豪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负责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审核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9.3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dirty="0" smtClean="0">
                          <a:solidFill>
                            <a:schemeClr val="tx1"/>
                          </a:solidFill>
                        </a:rPr>
                        <a:t>陈子卿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项目概述部分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9.4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342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蔡峰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工具使用情况部分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PPT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9.7</a:t>
                      </a:r>
                      <a:endParaRPr lang="en-US" altLang="zh-CN" sz="2100" b="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None/>
                      </a:pP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279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江亮儒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UML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使用情况部分</a:t>
                      </a:r>
                      <a:r>
                        <a:rPr lang="en-US" altLang="zh-CN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PPT</a:t>
                      </a:r>
                      <a:r>
                        <a:rPr lang="zh-CN" altLang="en-US" sz="2100" dirty="0" smtClean="0">
                          <a:solidFill>
                            <a:schemeClr val="tx1"/>
                          </a:solidFill>
                          <a:sym typeface="+mn-ea"/>
                        </a:rPr>
                        <a:t>制作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9.6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ldLvl="0" animBg="1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164455" y="244094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altLang="zh-CN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-106934" y="0"/>
            <a:ext cx="3469805" cy="6859587"/>
          </a:xfrm>
          <a:prstGeom prst="rect">
            <a:avLst/>
          </a:prstGeom>
          <a:solidFill>
            <a:srgbClr val="38B1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82124" y="2267827"/>
            <a:ext cx="2808312" cy="614045"/>
          </a:xfrm>
          <a:prstGeom prst="rect">
            <a:avLst/>
          </a:prstGeom>
          <a:noFill/>
        </p:spPr>
        <p:txBody>
          <a:bodyPr wrap="square" lIns="121948" tIns="60973" rIns="121948" bIns="60973">
            <a:spAutoFit/>
          </a:bodyPr>
          <a:lstStyle/>
          <a:p>
            <a:pPr algn="r">
              <a:defRPr/>
            </a:pPr>
            <a:r>
              <a:rPr lang="zh-CN" sz="3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45835" y="2440940"/>
            <a:ext cx="3744595" cy="481965"/>
            <a:chOff x="6315199" y="2492728"/>
            <a:chExt cx="3744416" cy="511504"/>
          </a:xfrm>
        </p:grpSpPr>
        <p:sp>
          <p:nvSpPr>
            <p:cNvPr id="26" name="圆角矩形 25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619349" y="2538554"/>
              <a:ext cx="2979913" cy="45556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项目</a:t>
              </a: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概述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087094" y="1638251"/>
            <a:ext cx="3744416" cy="511504"/>
            <a:chOff x="6315199" y="2492728"/>
            <a:chExt cx="3744416" cy="511504"/>
          </a:xfrm>
        </p:grpSpPr>
        <p:sp>
          <p:nvSpPr>
            <p:cNvPr id="55" name="圆角矩形 54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681843" y="2493011"/>
              <a:ext cx="2653074" cy="429260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 algn="ctr"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目录</a:t>
              </a:r>
              <a:endParaRPr lang="zh-CN" alt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5172710" y="3096260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54090" y="3096260"/>
            <a:ext cx="3744595" cy="481965"/>
            <a:chOff x="6315199" y="2492728"/>
            <a:chExt cx="3744416" cy="511504"/>
          </a:xfrm>
        </p:grpSpPr>
        <p:sp>
          <p:nvSpPr>
            <p:cNvPr id="4" name="圆角矩形 3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en-US" altLang="zh-CN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UML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5172710" y="3778885"/>
            <a:ext cx="534670" cy="48196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r>
              <a:rPr lang="en-US" sz="2400" dirty="0" smtClean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54090" y="3778885"/>
            <a:ext cx="3744595" cy="481965"/>
            <a:chOff x="6315199" y="2492728"/>
            <a:chExt cx="3744416" cy="511504"/>
          </a:xfrm>
        </p:grpSpPr>
        <p:sp>
          <p:nvSpPr>
            <p:cNvPr id="8" name="圆角矩形 7"/>
            <p:cNvSpPr/>
            <p:nvPr/>
          </p:nvSpPr>
          <p:spPr>
            <a:xfrm>
              <a:off x="6315199" y="2492728"/>
              <a:ext cx="3744416" cy="511504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619637" y="2538258"/>
              <a:ext cx="2653074" cy="457339"/>
            </a:xfrm>
            <a:prstGeom prst="rect">
              <a:avLst/>
            </a:prstGeom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工具</a:t>
              </a:r>
              <a:r>
                <a:rPr lang="zh-CN" altLang="en-US" sz="2000" b="1" kern="1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的使用情况</a:t>
              </a:r>
              <a:endParaRPr lang="zh-CN"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2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50"/>
                            </p:stCondLst>
                            <p:childTnLst>
                              <p:par>
                                <p:cTn id="23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3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350"/>
                            </p:stCondLst>
                            <p:childTnLst>
                              <p:par>
                                <p:cTn id="39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8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7 0.04121 L -6.25E-7 -3.33333E-6 " pathEditMode="relative" rAng="0" ptsTypes="AA">
                                      <p:cBhvr>
                                        <p:cTn id="50" dur="7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50"/>
                            </p:stCondLst>
                            <p:childTnLst>
                              <p:par>
                                <p:cTn id="52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16" grpId="1" bldLvl="0" animBg="1"/>
      <p:bldP spid="16" grpId="2" bldLvl="0" animBg="1"/>
      <p:bldP spid="36" grpId="0" bldLvl="0" animBg="1"/>
      <p:bldP spid="37" grpId="0"/>
      <p:bldP spid="2" grpId="0" bldLvl="0" animBg="1"/>
      <p:bldP spid="2" grpId="1" bldLvl="0" animBg="1"/>
      <p:bldP spid="2" grpId="2" bldLvl="0" animBg="1"/>
      <p:bldP spid="6" grpId="0" bldLvl="0" animBg="1"/>
      <p:bldP spid="6" grpId="1" bldLvl="0" animBg="1"/>
      <p:bldP spid="6" grpId="2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0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151186" y="740873"/>
            <a:ext cx="5039227" cy="0"/>
          </a:xfrm>
          <a:prstGeom prst="line">
            <a:avLst/>
          </a:prstGeom>
          <a:ln w="12700">
            <a:solidFill>
              <a:srgbClr val="A9A9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" y="6406814"/>
            <a:ext cx="3041773" cy="452774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041775" y="6406814"/>
            <a:ext cx="3063750" cy="452774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6095207" y="6406814"/>
            <a:ext cx="3047603" cy="452774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142810" y="6406814"/>
            <a:ext cx="3047603" cy="452774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-27390"/>
            <a:ext cx="3047603" cy="123423"/>
          </a:xfrm>
          <a:prstGeom prst="rect">
            <a:avLst/>
          </a:prstGeom>
          <a:solidFill>
            <a:srgbClr val="EF77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047603" y="-27390"/>
            <a:ext cx="3047603" cy="123423"/>
          </a:xfrm>
          <a:prstGeom prst="rect">
            <a:avLst/>
          </a:prstGeom>
          <a:solidFill>
            <a:srgbClr val="C7C7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095207" y="-27390"/>
            <a:ext cx="3047603" cy="123423"/>
          </a:xfrm>
          <a:prstGeom prst="rect">
            <a:avLst/>
          </a:prstGeom>
          <a:solidFill>
            <a:srgbClr val="38B1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9142810" y="-27390"/>
            <a:ext cx="3047603" cy="123423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5"/>
          <p:cNvSpPr txBox="1"/>
          <p:nvPr/>
        </p:nvSpPr>
        <p:spPr>
          <a:xfrm>
            <a:off x="4951220" y="4778721"/>
            <a:ext cx="2308610" cy="384705"/>
          </a:xfrm>
          <a:prstGeom prst="rect">
            <a:avLst/>
          </a:prstGeom>
          <a:noFill/>
        </p:spPr>
        <p:txBody>
          <a:bodyPr wrap="none" lIns="91423" tIns="45712" rIns="91423" bIns="45712" rtlCol="0">
            <a:spAutoFit/>
          </a:bodyPr>
          <a:lstStyle/>
          <a:p>
            <a:pPr algn="ctr"/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PRD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</a:t>
            </a:r>
            <a:r>
              <a:rPr lang="en-US" altLang="zh-CN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G11</a:t>
            </a:r>
            <a:r>
              <a:rPr lang="zh-CN" altLang="en-US" sz="1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小组</a:t>
            </a:r>
            <a:endParaRPr lang="zh-CN" altLang="en-US" sz="1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110906" y="3692461"/>
            <a:ext cx="3975100" cy="6438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91423" tIns="45712" rIns="91423" bIns="45712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汇报结束 感谢观看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2639273" y="4529730"/>
            <a:ext cx="6911868" cy="0"/>
          </a:xfrm>
          <a:prstGeom prst="line">
            <a:avLst/>
          </a:prstGeom>
          <a:ln>
            <a:solidFill>
              <a:srgbClr val="38B1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商务.mp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2418122" y="6197364"/>
            <a:ext cx="812694" cy="8129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051300" y="5527040"/>
            <a:ext cx="474789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kern="300" spc="2000">
                <a:solidFill>
                  <a:schemeClr val="tx1"/>
                </a:solidFill>
                <a:uFillTx/>
                <a:latin typeface="+中文标题" charset="0"/>
                <a:ea typeface="+mj-ea"/>
              </a:rPr>
              <a:t>浙江大学城市学院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53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6"/>
                </p:tgtEl>
              </p:cMediaNode>
            </p:audio>
          </p:childTnLst>
        </p:cTn>
      </p:par>
    </p:tnLst>
    <p:bldLst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1" grpId="0"/>
      <p:bldP spid="4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36855" y="1269365"/>
            <a:ext cx="11410315" cy="4896485"/>
            <a:chOff x="237030" y="1269554"/>
            <a:chExt cx="7776864" cy="4896544"/>
          </a:xfrm>
        </p:grpSpPr>
        <p:sp>
          <p:nvSpPr>
            <p:cNvPr id="5" name="矩形 4"/>
            <p:cNvSpPr/>
            <p:nvPr/>
          </p:nvSpPr>
          <p:spPr>
            <a:xfrm>
              <a:off x="409039" y="2349876"/>
              <a:ext cx="7558025" cy="25766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indent="457200">
                <a:lnSpc>
                  <a:spcPct val="150000"/>
                </a:lnSpc>
                <a:defRPr/>
              </a:pPr>
              <a:r>
                <a:rPr lang="zh-CN" altLang="en-US" sz="2800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为了使教师能够把最新，最前沿的关于项目管理和需求工程的信息传播给学生；为了学生能够利用网络得到老师帮助；为了师生之间，同学之间能够充分交流，沟通心得。这个软件工程教学、学习、交流系统将提供这么一个平台</a:t>
              </a:r>
              <a:r>
                <a:rPr lang="zh-CN" altLang="en-US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。</a:t>
              </a:r>
              <a:endPara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237030" y="1269554"/>
              <a:ext cx="7776864" cy="4896544"/>
              <a:chOff x="1285643" y="1772435"/>
              <a:chExt cx="7135479" cy="3572664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1285644" y="2104682"/>
                <a:ext cx="7135478" cy="3240417"/>
              </a:xfrm>
              <a:prstGeom prst="rect">
                <a:avLst/>
              </a:prstGeom>
              <a:noFill/>
              <a:ln w="12700">
                <a:solidFill>
                  <a:srgbClr val="34618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285643" y="1772435"/>
                <a:ext cx="2114216" cy="338554"/>
              </a:xfrm>
              <a:prstGeom prst="rect">
                <a:avLst/>
              </a:prstGeom>
              <a:solidFill>
                <a:srgbClr val="183A5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08839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3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项目基本信息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678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60" dirty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项目概述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34566" y="1309225"/>
            <a:ext cx="20882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项目工作内容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082660"/>
              </p:ext>
            </p:extLst>
          </p:nvPr>
        </p:nvGraphicFramePr>
        <p:xfrm>
          <a:off x="325389" y="1805127"/>
          <a:ext cx="11233248" cy="4360723"/>
        </p:xfrm>
        <a:graphic>
          <a:graphicData uri="http://schemas.openxmlformats.org/drawingml/2006/table">
            <a:tbl>
              <a:tblPr/>
              <a:tblGrid>
                <a:gridCol w="3746953"/>
                <a:gridCol w="3746953"/>
                <a:gridCol w="3739342"/>
              </a:tblGrid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里程碑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需提交文件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负责人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M0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项目可行性报告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M1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项目章程、项目总体计划、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初步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M2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Calibri"/>
                          <a:ea typeface="宋体"/>
                          <a:cs typeface="Times New Roman"/>
                        </a:rPr>
                        <a:t>质量保证计划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黄为波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M3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需求工程计划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-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成稿</a:t>
                      </a:r>
                      <a:r>
                        <a:rPr lang="en-US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+</a:t>
                      </a:r>
                      <a:r>
                        <a:rPr lang="zh-CN" sz="2000" kern="100" dirty="0">
                          <a:effectLst/>
                          <a:latin typeface="Calibri"/>
                          <a:ea typeface="宋体"/>
                          <a:cs typeface="Times New Roman"/>
                        </a:rPr>
                        <a:t>评审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M4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软件需求规格说明书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M5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软件需求变更文档、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系统设计与实现计划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苏雨豪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M6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软件概要设计说明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江亮儒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08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M7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测试计划、安装部署计划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培训计划、系统维护计划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蔡峰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54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M8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项目总结报告</a:t>
                      </a:r>
                      <a:endParaRPr lang="zh-CN" sz="20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宋体"/>
                          <a:cs typeface="Times New Roman"/>
                        </a:rPr>
                        <a:t>陈子卿</a:t>
                      </a:r>
                      <a:endParaRPr lang="zh-CN" sz="20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89719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UML</a:t>
            </a:r>
            <a:r>
              <a:rPr kumimoji="0" lang="zh-CN" altLang="en-US" sz="2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的必要性及好处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582" y="1845618"/>
            <a:ext cx="11017224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UML</a:t>
            </a:r>
            <a:r>
              <a:rPr lang="zh-CN" altLang="en-US" dirty="0"/>
              <a:t>技术可以提高分析和设计的精度</a:t>
            </a:r>
          </a:p>
          <a:p>
            <a:endParaRPr lang="zh-CN" altLang="en-US" dirty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没有</a:t>
            </a:r>
            <a:r>
              <a:rPr lang="en-US" altLang="zh-CN" dirty="0"/>
              <a:t>UML</a:t>
            </a:r>
            <a:r>
              <a:rPr lang="zh-CN" altLang="en-US" dirty="0"/>
              <a:t>技术的时候，大家</a:t>
            </a:r>
            <a:r>
              <a:rPr lang="zh-CN" altLang="en-US" dirty="0" smtClean="0"/>
              <a:t>都随口</a:t>
            </a:r>
            <a:r>
              <a:rPr lang="zh-CN" altLang="en-US" dirty="0"/>
              <a:t>乱说。</a:t>
            </a:r>
          </a:p>
          <a:p>
            <a:endParaRPr lang="zh-CN" altLang="en-US" dirty="0"/>
          </a:p>
          <a:p>
            <a:r>
              <a:rPr lang="zh-CN" altLang="en-US" dirty="0" smtClean="0"/>
              <a:t>需求分析</a:t>
            </a:r>
            <a:r>
              <a:rPr lang="zh-CN" altLang="en-US" dirty="0"/>
              <a:t>的时候，客户随口说说需求。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系统设计</a:t>
            </a:r>
            <a:r>
              <a:rPr lang="zh-CN" altLang="en-US" dirty="0"/>
              <a:t>的时候，架构师随口说说设计。</a:t>
            </a:r>
          </a:p>
          <a:p>
            <a:endParaRPr lang="zh-CN" altLang="en-US" dirty="0"/>
          </a:p>
          <a:p>
            <a:r>
              <a:rPr lang="zh-CN" altLang="en-US" dirty="0" smtClean="0"/>
              <a:t>程序</a:t>
            </a:r>
            <a:r>
              <a:rPr lang="zh-CN" altLang="en-US" dirty="0"/>
              <a:t>开发的时候，开发者随口编写程序。</a:t>
            </a:r>
          </a:p>
          <a:p>
            <a:endParaRPr lang="zh-CN" altLang="en-US" dirty="0"/>
          </a:p>
          <a:p>
            <a:r>
              <a:rPr lang="zh-CN" altLang="en-US" dirty="0" smtClean="0"/>
              <a:t>一切</a:t>
            </a:r>
            <a:r>
              <a:rPr lang="zh-CN" altLang="en-US" dirty="0"/>
              <a:t>都是无序和混乱的，但是，有了</a:t>
            </a:r>
            <a:r>
              <a:rPr lang="en-US" altLang="zh-CN" dirty="0"/>
              <a:t>UML</a:t>
            </a:r>
            <a:r>
              <a:rPr lang="zh-CN" altLang="en-US" dirty="0"/>
              <a:t>就不会再出现这种问题了。</a:t>
            </a:r>
          </a:p>
          <a:p>
            <a:endParaRPr lang="zh-CN" altLang="en-US" dirty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的交流和文档都能够有一种大家都能听得懂的好方法传递，这就是</a:t>
            </a:r>
            <a:r>
              <a:rPr lang="en-US" altLang="zh-CN" dirty="0"/>
              <a:t>UML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5283557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4896485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334566" y="1309225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我们是这样使用</a:t>
            </a:r>
            <a:r>
              <a:rPr lang="en-US" altLang="zh-CN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UML</a:t>
            </a:r>
            <a:r>
              <a:rPr lang="zh-CN" altLang="en-US" noProof="0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的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518838"/>
              </p:ext>
            </p:extLst>
          </p:nvPr>
        </p:nvGraphicFramePr>
        <p:xfrm>
          <a:off x="237031" y="1785168"/>
          <a:ext cx="11410140" cy="4380681"/>
        </p:xfrm>
        <a:graphic>
          <a:graphicData uri="http://schemas.openxmlformats.org/drawingml/2006/table">
            <a:tbl>
              <a:tblPr/>
              <a:tblGrid>
                <a:gridCol w="3921620"/>
                <a:gridCol w="3744260"/>
                <a:gridCol w="3744260"/>
              </a:tblGrid>
              <a:tr h="750863"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软件开发阶段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2800" dirty="0">
                          <a:effectLst/>
                          <a:latin typeface="Verdana"/>
                        </a:rPr>
                        <a:t>UML</a:t>
                      </a:r>
                      <a:r>
                        <a:rPr lang="zh-CN" altLang="en-US" sz="2800" dirty="0">
                          <a:effectLst/>
                          <a:latin typeface="Verdana"/>
                        </a:rPr>
                        <a:t>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用途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046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需求分析阶段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用例图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搞清楚系统服务的要求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6404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搞清楚具体的技术概念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863">
                <a:tc rowSpan="2"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系统设计阶段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类图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表达系统的构造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08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>
                          <a:effectLst/>
                          <a:latin typeface="Verdana"/>
                        </a:rPr>
                        <a:t>时序图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2800" dirty="0">
                          <a:effectLst/>
                          <a:latin typeface="Verdana"/>
                        </a:rPr>
                        <a:t>表达对象的动作</a:t>
                      </a:r>
                    </a:p>
                  </a:txBody>
                  <a:tcPr marL="111318" marR="111318" marT="63610" marB="63610">
                    <a:lnL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951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14730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用例图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704" y="1853552"/>
            <a:ext cx="8091984" cy="473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936836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顺序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68" name="Picture 4" descr="V:\软件需求分析与设计\SRS\用户\顺序图\JPEG\学生点赞社区内讨论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39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V:\软件需求分析与设计\SRS\用户\顺序图\JPEG\学生搜索社区内文章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0" y="1963424"/>
            <a:ext cx="3629025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3" name="Picture 9" descr="V:\软件需求分析与设计\SRS\用户\顺序图\JPEG\学生回复社区内文章下的评论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1944625"/>
            <a:ext cx="3629025" cy="458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69884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7030" y="1171"/>
            <a:ext cx="1608415" cy="13544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030" y="255131"/>
            <a:ext cx="1608415" cy="406336"/>
          </a:xfrm>
          <a:prstGeom prst="rect">
            <a:avLst/>
          </a:prstGeom>
          <a:solidFill>
            <a:srgbClr val="18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Calibri"/>
              </a:rPr>
              <a:t>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36548" y="136356"/>
            <a:ext cx="6052718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26388" y="159851"/>
            <a:ext cx="6052718" cy="50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UML</a:t>
            </a:r>
            <a:r>
              <a:rPr lang="zh-CN" altLang="en-US" sz="2660" noProof="0" dirty="0" smtClean="0">
                <a:solidFill>
                  <a:srgbClr val="183A5D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的使用情况</a:t>
            </a:r>
            <a:endParaRPr kumimoji="0" lang="zh-CN" altLang="en-US" sz="2665" b="0" i="0" u="none" strike="noStrike" kern="1200" cap="none" spc="0" normalizeH="0" baseline="0" noProof="0" dirty="0">
              <a:ln>
                <a:noFill/>
              </a:ln>
              <a:solidFill>
                <a:srgbClr val="183A5D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36855" y="1269365"/>
            <a:ext cx="11410315" cy="5400789"/>
            <a:chOff x="1285643" y="1772435"/>
            <a:chExt cx="7135479" cy="3572664"/>
          </a:xfrm>
        </p:grpSpPr>
        <p:sp>
          <p:nvSpPr>
            <p:cNvPr id="11" name="矩形 10"/>
            <p:cNvSpPr/>
            <p:nvPr/>
          </p:nvSpPr>
          <p:spPr>
            <a:xfrm>
              <a:off x="1285644" y="2104682"/>
              <a:ext cx="7135478" cy="3240417"/>
            </a:xfrm>
            <a:prstGeom prst="rect">
              <a:avLst/>
            </a:prstGeom>
            <a:noFill/>
            <a:ln w="12700">
              <a:solidFill>
                <a:srgbClr val="34618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285643" y="1772435"/>
              <a:ext cx="2114216" cy="338554"/>
            </a:xfrm>
            <a:prstGeom prst="rect">
              <a:avLst/>
            </a:prstGeom>
            <a:solidFill>
              <a:srgbClr val="183A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" name="文本框 7"/>
          <p:cNvSpPr txBox="1"/>
          <p:nvPr/>
        </p:nvSpPr>
        <p:spPr>
          <a:xfrm>
            <a:off x="1342678" y="1293617"/>
            <a:ext cx="3168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对话框</a:t>
            </a:r>
            <a:r>
              <a:rPr lang="zh-CN" altLang="en-US" dirty="0" smtClean="0">
                <a:solidFill>
                  <a:prstClr val="white"/>
                </a:solidFill>
                <a:latin typeface="Calibri"/>
                <a:ea typeface="宋体" panose="02010600030101010101" pitchFamily="2" charset="-122"/>
              </a:rPr>
              <a:t>图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72452"/>
              </p:ext>
            </p:extLst>
          </p:nvPr>
        </p:nvGraphicFramePr>
        <p:xfrm>
          <a:off x="1421815" y="1867419"/>
          <a:ext cx="2146300" cy="470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Visio" r:id="rId3" imgW="2147074" imgH="4707139" progId="Visio.Drawing.15">
                  <p:embed/>
                </p:oleObj>
              </mc:Choice>
              <mc:Fallback>
                <p:oleObj name="Visio" r:id="rId3" imgW="2147074" imgH="4707139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1815" y="1867419"/>
                        <a:ext cx="2146300" cy="4706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41072"/>
              </p:ext>
            </p:extLst>
          </p:nvPr>
        </p:nvGraphicFramePr>
        <p:xfrm>
          <a:off x="5375126" y="1917626"/>
          <a:ext cx="1368152" cy="4373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Visio" r:id="rId5" imgW="1137000" imgH="3633713" progId="Visio.Drawing.15">
                  <p:embed/>
                </p:oleObj>
              </mc:Choice>
              <mc:Fallback>
                <p:oleObj name="Visio" r:id="rId5" imgW="1137000" imgH="363371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75126" y="1917626"/>
                        <a:ext cx="1368152" cy="43738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817248"/>
              </p:ext>
            </p:extLst>
          </p:nvPr>
        </p:nvGraphicFramePr>
        <p:xfrm>
          <a:off x="8543478" y="1905295"/>
          <a:ext cx="1511300" cy="4631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7" imgW="1510674" imgH="6695080" progId="Visio.Drawing.15">
                  <p:embed/>
                </p:oleObj>
              </mc:Choice>
              <mc:Fallback>
                <p:oleObj name="Visio" r:id="rId7" imgW="1510674" imgH="669508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43478" y="1905295"/>
                        <a:ext cx="1511300" cy="4631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438819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650</Words>
  <Application>Microsoft Office PowerPoint</Application>
  <PresentationFormat>自定义</PresentationFormat>
  <Paragraphs>154</Paragraphs>
  <Slides>20</Slides>
  <Notes>5</Notes>
  <HiddenSlides>0</HiddenSlides>
  <MMClips>1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cp:keywords>https:/800sucai.taobao.com</cp:keywords>
  <dc:description>https://800sucai.taobao.com</dc:description>
  <cp:lastModifiedBy>China</cp:lastModifiedBy>
  <cp:revision>387</cp:revision>
  <dcterms:created xsi:type="dcterms:W3CDTF">2015-04-23T03:04:00Z</dcterms:created>
  <dcterms:modified xsi:type="dcterms:W3CDTF">2018-12-23T10:03:03Z</dcterms:modified>
  <cp:category>https://800sucai.taobao.com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2052-11.1.0.8002</vt:lpwstr>
  </property>
</Properties>
</file>