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370" r:id="rId2"/>
    <p:sldId id="492" r:id="rId3"/>
    <p:sldId id="439" r:id="rId4"/>
    <p:sldId id="506" r:id="rId5"/>
    <p:sldId id="507" r:id="rId6"/>
    <p:sldId id="545" r:id="rId7"/>
    <p:sldId id="546" r:id="rId8"/>
    <p:sldId id="547" r:id="rId9"/>
    <p:sldId id="548" r:id="rId10"/>
    <p:sldId id="549" r:id="rId11"/>
    <p:sldId id="508" r:id="rId12"/>
    <p:sldId id="550" r:id="rId13"/>
    <p:sldId id="551" r:id="rId14"/>
    <p:sldId id="552" r:id="rId15"/>
    <p:sldId id="553" r:id="rId16"/>
    <p:sldId id="554" r:id="rId17"/>
    <p:sldId id="555" r:id="rId18"/>
    <p:sldId id="556" r:id="rId19"/>
    <p:sldId id="576" r:id="rId20"/>
    <p:sldId id="577" r:id="rId21"/>
    <p:sldId id="578" r:id="rId22"/>
    <p:sldId id="579" r:id="rId23"/>
    <p:sldId id="580" r:id="rId24"/>
    <p:sldId id="581" r:id="rId25"/>
    <p:sldId id="584" r:id="rId26"/>
    <p:sldId id="585" r:id="rId27"/>
    <p:sldId id="586" r:id="rId28"/>
    <p:sldId id="587" r:id="rId29"/>
    <p:sldId id="588" r:id="rId30"/>
    <p:sldId id="590" r:id="rId31"/>
    <p:sldId id="561" r:id="rId32"/>
    <p:sldId id="562" r:id="rId33"/>
    <p:sldId id="564" r:id="rId34"/>
    <p:sldId id="566" r:id="rId35"/>
    <p:sldId id="582" r:id="rId36"/>
    <p:sldId id="583" r:id="rId37"/>
    <p:sldId id="455" r:id="rId38"/>
    <p:sldId id="532" r:id="rId39"/>
    <p:sldId id="436" r:id="rId40"/>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84">
          <p15:clr>
            <a:srgbClr val="A4A3A4"/>
          </p15:clr>
        </p15:guide>
        <p15:guide id="3" pos="3839">
          <p15:clr>
            <a:srgbClr val="A4A3A4"/>
          </p15:clr>
        </p15:guide>
        <p15:guide id="4" pos="7170">
          <p15:clr>
            <a:srgbClr val="A4A3A4"/>
          </p15:clr>
        </p15:guide>
        <p15:guide id="5" pos="55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p:scale>
          <a:sx n="85" d="100"/>
          <a:sy n="85" d="100"/>
        </p:scale>
        <p:origin x="-80" y="-48"/>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308336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142759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2018/10/28</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2018/10/28</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2.png"/><Relationship Id="rId4"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smtClean="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87332" y="4778722"/>
            <a:ext cx="2038350"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27</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直接使用名称</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角色，即玩家可以名为拥有者，英雄可以为被拥有者，学生为学习者，教师为教学者。</a:t>
              </a: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486660" y="3770630"/>
            <a:ext cx="5552440" cy="23552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634615" y="2309495"/>
            <a:ext cx="5061585" cy="40005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2827020" y="2724785"/>
            <a:ext cx="3829685" cy="33083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一个对象只归属于一个聚集对象，那么它和聚集对象之间的关系就称为组合（composition）。例如：“一个学生有一个名字”就是组合关系，“一个学生有一个地址”就是聚集关系，因为一个地址可以被几个学生所共享。</a:t>
            </a:r>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314315" y="3278505"/>
            <a:ext cx="4991100" cy="1515745"/>
          </a:xfrm>
          <a:prstGeom prst="rect">
            <a:avLst/>
          </a:prstGeom>
        </p:spPr>
      </p:pic>
      <p:pic>
        <p:nvPicPr>
          <p:cNvPr id="13" name="图片 12"/>
          <p:cNvPicPr>
            <a:picLocks noChangeAspect="1"/>
          </p:cNvPicPr>
          <p:nvPr/>
        </p:nvPicPr>
        <p:blipFill>
          <a:blip r:embed="rId3"/>
          <a:stretch>
            <a:fillRect/>
          </a:stretch>
        </p:blipFill>
        <p:spPr>
          <a:xfrm>
            <a:off x="491490" y="3221355"/>
            <a:ext cx="4488815" cy="16306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947035" y="1741805"/>
            <a:ext cx="4600575" cy="43732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1767840" y="2117725"/>
            <a:ext cx="5480050" cy="38487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3164840" y="2363470"/>
            <a:ext cx="2777490" cy="355790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表示用例中的行为顺序。当执行一个用例行为时，顺序图中的每条消息对应了一个类操作或状态机中引起转换的触发事件。它着重显示了参与相互作用的对象和所交换消息的顺序。</a:t>
            </a:r>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纵轴是时间轴，时间沿竖线向下延伸，横轴代表了参与相互作用的对象。当对象存在时，生命线由一条虚线表示，当对象的过程处于激活状态时，生命线是一道双线。消息用从一个对象到另一个对象生命线的箭头表示。箭头以时间顺序在图中从上到下排列</a:t>
            </a:r>
            <a:r>
              <a:rPr lang="zh-CN" altLang="en-US" dirty="0" smtClean="0"/>
              <a:t>。</a:t>
            </a:r>
            <a:endParaRPr lang="zh-CN" altLang="en-US" dirty="0"/>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对象是特定行为与属性的集合。</a:t>
            </a:r>
          </a:p>
          <a:p>
            <a:pPr>
              <a:lnSpc>
                <a:spcPct val="150000"/>
              </a:lnSpc>
            </a:pPr>
            <a:r>
              <a:rPr lang="zh-CN" altLang="en-US" dirty="0"/>
              <a:t>对象的表示方式有三种：</a:t>
            </a:r>
          </a:p>
          <a:p>
            <a:pPr>
              <a:lnSpc>
                <a:spcPct val="150000"/>
              </a:lnSpc>
            </a:pPr>
            <a:r>
              <a:rPr lang="en-US" altLang="zh-CN" dirty="0"/>
              <a:t>1.</a:t>
            </a:r>
            <a:r>
              <a:rPr lang="zh-CN" altLang="en-US" dirty="0"/>
              <a:t>包括对象名和类</a:t>
            </a:r>
            <a:r>
              <a:rPr lang="zh-CN" altLang="en-US" dirty="0" smtClean="0"/>
              <a:t>名</a:t>
            </a:r>
            <a:endParaRPr lang="en-US" altLang="zh-CN" dirty="0" smtClean="0"/>
          </a:p>
          <a:p>
            <a:pPr>
              <a:lnSpc>
                <a:spcPct val="150000"/>
              </a:lnSpc>
            </a:pPr>
            <a:r>
              <a:rPr lang="en-US" altLang="zh-CN" dirty="0"/>
              <a:t>2.</a:t>
            </a:r>
            <a:r>
              <a:rPr lang="zh-CN" altLang="en-US" dirty="0"/>
              <a:t>只有类</a:t>
            </a:r>
            <a:r>
              <a:rPr lang="zh-CN" altLang="en-US" dirty="0" smtClean="0"/>
              <a:t>名</a:t>
            </a:r>
            <a:endParaRPr lang="en-US" altLang="zh-CN" dirty="0" smtClean="0"/>
          </a:p>
          <a:p>
            <a:pPr>
              <a:lnSpc>
                <a:spcPct val="150000"/>
              </a:lnSpc>
            </a:pPr>
            <a:r>
              <a:rPr lang="en-US" altLang="zh-CN" dirty="0"/>
              <a:t>3.</a:t>
            </a:r>
            <a:r>
              <a:rPr lang="zh-CN" altLang="en-US" dirty="0"/>
              <a:t>只有对象名</a:t>
            </a:r>
          </a:p>
        </p:txBody>
      </p:sp>
      <p:pic>
        <p:nvPicPr>
          <p:cNvPr id="2050" name="Picture 2" descr="C:\Users\ADMINI~1\AppData\Local\Temp\WeChat Files\26af8df2b6f4339488d95e3d259c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solidFill>
                      <a:prstClr val="white"/>
                    </a:solidFill>
                  </a:rPr>
                  <a:t>生命线</a:t>
                </a:r>
                <a:endParaRPr lang="zh-CN" altLang="en-US" sz="1350" dirty="0">
                  <a:solidFill>
                    <a:prstClr val="white"/>
                  </a:solidFill>
                </a:endParaRP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生命线用于描述对象的存在周期，对象下方的虚线就是改对象的生命线。</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p>
        </p:txBody>
      </p:sp>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p>
            </p:txBody>
          </p:sp>
        </p:grpSp>
      </p:grpSp>
      <p:sp>
        <p:nvSpPr>
          <p:cNvPr id="13" name="TextBox 12"/>
          <p:cNvSpPr txBox="1"/>
          <p:nvPr/>
        </p:nvSpPr>
        <p:spPr>
          <a:xfrm>
            <a:off x="415128" y="1773610"/>
            <a:ext cx="10369152" cy="3785652"/>
          </a:xfrm>
          <a:prstGeom prst="rect">
            <a:avLst/>
          </a:prstGeom>
          <a:noFill/>
        </p:spPr>
        <p:txBody>
          <a:bodyPr wrap="square" rtlCol="0">
            <a:spAutoFit/>
          </a:bodyPr>
          <a:lstStyle/>
          <a:p>
            <a:r>
              <a:rPr lang="zh-CN" altLang="en-US" sz="1600" dirty="0"/>
              <a:t>消息用于描述对象间交互的方式及内容</a:t>
            </a:r>
            <a:r>
              <a:rPr lang="zh-CN" altLang="en-US" sz="1600" dirty="0" smtClean="0"/>
              <a:t>。</a:t>
            </a:r>
            <a:endParaRPr lang="zh-CN" altLang="en-US" sz="1600" dirty="0"/>
          </a:p>
          <a:p>
            <a:r>
              <a:rPr lang="zh-CN" altLang="en-US" sz="1600" dirty="0"/>
              <a:t>消息分为四种：同步消息、异步消息、返回消息、自关联</a:t>
            </a:r>
            <a:r>
              <a:rPr lang="zh-CN" altLang="en-US" sz="1600" dirty="0" smtClean="0"/>
              <a:t>消息</a:t>
            </a:r>
            <a:endParaRPr lang="zh-CN" altLang="en-US" sz="1600" dirty="0"/>
          </a:p>
          <a:p>
            <a:r>
              <a:rPr lang="en-US" altLang="zh-CN" sz="1600" dirty="0"/>
              <a:t>1.</a:t>
            </a:r>
            <a:r>
              <a:rPr lang="zh-CN" altLang="en-US" sz="1600" dirty="0"/>
              <a:t>同步消息：一个对象向另一个对象发出同步消息后，将处于阻塞状态，一直等到另一个对象的回应</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en-US" altLang="zh-CN" sz="1600" dirty="0" smtClean="0"/>
          </a:p>
          <a:p>
            <a:r>
              <a:rPr lang="en-US" altLang="zh-CN" sz="1600" dirty="0"/>
              <a:t>2.</a:t>
            </a:r>
            <a:r>
              <a:rPr lang="zh-CN" altLang="en-US" sz="1600" dirty="0"/>
              <a:t>异步消息：一个对象向另一个对象发出异步消息后，这个对象可以进行其他的操作，不需要等到另一个对象的响应。</a:t>
            </a:r>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3.</a:t>
            </a:r>
            <a:r>
              <a:rPr lang="zh-CN" altLang="en-US" sz="1600" dirty="0"/>
              <a:t>返回消息：同步消息的返回消息</a:t>
            </a:r>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4.</a:t>
            </a:r>
            <a:r>
              <a:rPr lang="zh-CN" altLang="en-US" sz="1600" dirty="0"/>
              <a:t>自关联消息：用来描述对象内部函数的互相调用</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2637706"/>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758" y="3581400"/>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759" y="4365898"/>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p>
          <a:p>
            <a:endParaRPr lang="zh-CN" altLang="en-US" dirty="0"/>
          </a:p>
          <a:p>
            <a:r>
              <a:rPr lang="en-US" altLang="zh-CN" dirty="0"/>
              <a:t>1.      </a:t>
            </a:r>
            <a:r>
              <a:rPr lang="zh-CN" altLang="en-US" dirty="0"/>
              <a:t>确定交互的范围</a:t>
            </a:r>
          </a:p>
          <a:p>
            <a:endParaRPr lang="zh-CN" altLang="en-US" dirty="0"/>
          </a:p>
          <a:p>
            <a:r>
              <a:rPr lang="en-US" altLang="zh-CN" dirty="0"/>
              <a:t>2.      </a:t>
            </a:r>
            <a:r>
              <a:rPr lang="zh-CN" altLang="en-US" dirty="0"/>
              <a:t>确定参与交互的活动者与对象</a:t>
            </a:r>
          </a:p>
          <a:p>
            <a:endParaRPr lang="zh-CN" altLang="en-US" dirty="0"/>
          </a:p>
          <a:p>
            <a:r>
              <a:rPr lang="en-US" altLang="zh-CN" dirty="0"/>
              <a:t>3.      </a:t>
            </a:r>
            <a:r>
              <a:rPr lang="zh-CN" altLang="en-US" dirty="0"/>
              <a:t>确定活动者、对象的生存周期</a:t>
            </a:r>
          </a:p>
          <a:p>
            <a:endParaRPr lang="zh-CN" altLang="en-US" dirty="0"/>
          </a:p>
          <a:p>
            <a:r>
              <a:rPr lang="en-US" altLang="zh-CN" dirty="0"/>
              <a:t>4.      </a:t>
            </a:r>
            <a:r>
              <a:rPr lang="zh-CN" altLang="en-US" dirty="0"/>
              <a:t>确定交互中产生的消息</a:t>
            </a:r>
          </a:p>
          <a:p>
            <a:endParaRPr lang="zh-CN" altLang="en-US" dirty="0"/>
          </a:p>
          <a:p>
            <a:r>
              <a:rPr lang="en-US" altLang="zh-CN" dirty="0"/>
              <a:t>5.      </a:t>
            </a:r>
            <a:r>
              <a:rPr lang="zh-CN" altLang="en-US" dirty="0"/>
              <a:t>细化消息的内容</a:t>
            </a:r>
          </a:p>
        </p:txBody>
      </p:sp>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85713"/>
            <a:chOff x="237030" y="1269554"/>
            <a:chExt cx="7776864" cy="4977382"/>
          </a:xfrm>
        </p:grpSpPr>
        <p:sp>
          <p:nvSpPr>
            <p:cNvPr id="7" name="矩形 6"/>
            <p:cNvSpPr/>
            <p:nvPr/>
          </p:nvSpPr>
          <p:spPr>
            <a:xfrm>
              <a:off x="725139" y="1853085"/>
              <a:ext cx="7038831" cy="4393851"/>
            </a:xfrm>
            <a:prstGeom prst="rect">
              <a:avLst/>
            </a:prstGeom>
          </p:spPr>
          <p:txBody>
            <a:bodyPr wrap="square">
              <a:spAutoFit/>
            </a:bodyPr>
            <a:lstStyle/>
            <a:p>
              <a:r>
                <a:rPr lang="zh-CN" altLang="en-US" sz="2000" dirty="0" smtClean="0">
                  <a:solidFill>
                    <a:srgbClr val="000000"/>
                  </a:solidFill>
                  <a:latin typeface="Verdana" panose="020B0604030504040204" pitchFamily="34" charset="0"/>
                </a:rPr>
                <a:t>状态机（</a:t>
              </a:r>
              <a:r>
                <a:rPr lang="en-US" altLang="zh-CN" sz="2000" dirty="0" smtClean="0">
                  <a:solidFill>
                    <a:srgbClr val="000000"/>
                  </a:solidFill>
                  <a:latin typeface="Verdana" panose="020B0604030504040204" pitchFamily="34" charset="0"/>
                </a:rPr>
                <a:t>state machine</a:t>
              </a:r>
              <a:r>
                <a:rPr lang="zh-CN" altLang="en-US" sz="2000" dirty="0" smtClean="0">
                  <a:solidFill>
                    <a:srgbClr val="000000"/>
                  </a:solidFill>
                  <a:latin typeface="Verdana" panose="020B0604030504040204" pitchFamily="34" charset="0"/>
                </a:rPr>
                <a:t>）是一种行为，它说明对象在它的生命期中相应事件所经历的状态序列以及它们对那些事件的响应。</a:t>
              </a:r>
              <a:endParaRPr lang="en-US" altLang="zh-CN" sz="2000" dirty="0" smtClean="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状态（</a:t>
              </a:r>
              <a:r>
                <a:rPr lang="en-US" altLang="zh-CN" sz="2000" dirty="0" smtClean="0">
                  <a:solidFill>
                    <a:srgbClr val="000000"/>
                  </a:solidFill>
                  <a:latin typeface="Verdana" panose="020B0604030504040204" pitchFamily="34" charset="0"/>
                </a:rPr>
                <a:t>state</a:t>
              </a:r>
              <a:r>
                <a:rPr lang="zh-CN" altLang="en-US" sz="2000" dirty="0" smtClean="0">
                  <a:solidFill>
                    <a:srgbClr val="000000"/>
                  </a:solidFill>
                  <a:latin typeface="Verdana" panose="020B0604030504040204" pitchFamily="34" charset="0"/>
                </a:rPr>
                <a:t>）是指对象的生命期中的条件或状态，在此期间对象将满足某些条件、执行某些活动或等待某些时间。</a:t>
              </a:r>
              <a:endParaRPr lang="en-US" altLang="zh-CN" sz="2000" dirty="0" smtClean="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事件（</a:t>
              </a:r>
              <a:r>
                <a:rPr lang="en-US" altLang="zh-CN" sz="2000" dirty="0" smtClean="0">
                  <a:solidFill>
                    <a:srgbClr val="000000"/>
                  </a:solidFill>
                  <a:latin typeface="Verdana" panose="020B0604030504040204" pitchFamily="34" charset="0"/>
                </a:rPr>
                <a:t>event</a:t>
              </a:r>
              <a:r>
                <a:rPr lang="zh-CN" altLang="en-US" sz="2000" dirty="0" smtClean="0">
                  <a:solidFill>
                    <a:srgbClr val="000000"/>
                  </a:solidFill>
                  <a:latin typeface="Verdana" panose="020B0604030504040204" pitchFamily="34" charset="0"/>
                </a:rPr>
                <a:t>）是对一个在时间和空间上占有一定位置的有意义的发生的规约。在状态机的语境中，一个事件是一个激励的发生，它能够触发一个状态转移。</a:t>
              </a:r>
              <a:endParaRPr lang="en-US" altLang="zh-CN" sz="2000" dirty="0" smtClean="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转移（</a:t>
              </a:r>
              <a:r>
                <a:rPr lang="en-US" altLang="zh-CN" sz="2000" dirty="0" smtClean="0">
                  <a:solidFill>
                    <a:srgbClr val="000000"/>
                  </a:solidFill>
                  <a:latin typeface="Verdana" panose="020B0604030504040204" pitchFamily="34" charset="0"/>
                </a:rPr>
                <a:t>transition</a:t>
              </a:r>
              <a:r>
                <a:rPr lang="zh-CN" altLang="en-US" sz="2000" dirty="0" smtClean="0">
                  <a:solidFill>
                    <a:srgbClr val="000000"/>
                  </a:solidFill>
                  <a:latin typeface="Verdana" panose="020B0604030504040204" pitchFamily="34" charset="0"/>
                </a:rPr>
                <a:t>）是两个状态之间的一种关系，它指明对象在第一个状态中执行一定的动作，并当特定事件发生或特定的条件满足时进入第二个状态。</a:t>
              </a:r>
              <a:endParaRPr lang="en-US" altLang="zh-CN"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 name="TextBox 12"/>
          <p:cNvSpPr txBox="1"/>
          <p:nvPr/>
        </p:nvSpPr>
        <p:spPr>
          <a:xfrm>
            <a:off x="6599262" y="1845618"/>
            <a:ext cx="4176464" cy="2354491"/>
          </a:xfrm>
          <a:prstGeom prst="rect">
            <a:avLst/>
          </a:prstGeom>
          <a:noFill/>
        </p:spPr>
        <p:txBody>
          <a:bodyPr wrap="square" rtlCol="0">
            <a:spAutoFit/>
          </a:bodyPr>
          <a:lstStyle/>
          <a:p>
            <a:r>
              <a:rPr lang="zh-CN" altLang="en-US" dirty="0" smtClean="0"/>
              <a:t>活动（</a:t>
            </a:r>
            <a:r>
              <a:rPr lang="en-US" altLang="zh-CN" dirty="0" smtClean="0"/>
              <a:t>activity</a:t>
            </a:r>
            <a:r>
              <a:rPr lang="zh-CN" altLang="en-US" dirty="0" smtClean="0"/>
              <a:t>）是状态机中进行的非原子执行。动作（</a:t>
            </a:r>
            <a:r>
              <a:rPr lang="en-US" altLang="zh-CN" dirty="0" smtClean="0"/>
              <a:t>action</a:t>
            </a:r>
            <a:r>
              <a:rPr lang="zh-CN" altLang="en-US" dirty="0" smtClean="0"/>
              <a:t>）是一个可执行的原子计算，它引起模型状态改变或值的返回。在图形上，状态用一个圆角的矩形表示，转移用一条从源状态指向新状态的有向实线表示。</a:t>
            </a:r>
            <a:endParaRPr lang="zh-CN" altLang="en-US" dirty="0"/>
          </a:p>
        </p:txBody>
      </p:sp>
    </p:spTree>
    <p:extLst>
      <p:ext uri="{BB962C8B-B14F-4D97-AF65-F5344CB8AC3E}">
        <p14:creationId xmlns:p14="http://schemas.microsoft.com/office/powerpoint/2010/main" val="2724547934"/>
      </p:ext>
    </p:extLst>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6834" y="2205858"/>
              <a:ext cx="6092825" cy="3647196"/>
            </a:xfrm>
            <a:prstGeom prst="rect">
              <a:avLst/>
            </a:prstGeom>
          </p:spPr>
          <p:txBody>
            <a:bodyPr>
              <a:spAutoFit/>
            </a:bodyPr>
            <a:lstStyle/>
            <a:p>
              <a:r>
                <a:rPr lang="zh-CN" altLang="en-US" dirty="0" smtClean="0">
                  <a:solidFill>
                    <a:srgbClr val="000000"/>
                  </a:solidFill>
                  <a:latin typeface="Verdana" panose="020B0604030504040204" pitchFamily="34" charset="0"/>
                </a:rPr>
                <a:t>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状态是对象的生命期中的一个条件或状况，在此期间对象将满足某些条件、执行某些活动或等待某些事件。</a:t>
              </a:r>
              <a:endParaRPr lang="en-US" altLang="zh-CN" dirty="0" smtClean="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a:t>
              </a:r>
              <a:r>
                <a:rPr lang="zh-CN" altLang="en-US" dirty="0" smtClean="0">
                  <a:solidFill>
                    <a:srgbClr val="000000"/>
                  </a:solidFill>
                  <a:latin typeface="Verdana" panose="020B0604030504040204" pitchFamily="34" charset="0"/>
                </a:rPr>
                <a:t>个状态有以下几个部分：</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、名称</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2</a:t>
              </a:r>
              <a:r>
                <a:rPr lang="zh-CN" altLang="en-US" dirty="0" smtClean="0">
                  <a:solidFill>
                    <a:srgbClr val="000000"/>
                  </a:solidFill>
                  <a:latin typeface="Verdana" panose="020B0604030504040204" pitchFamily="34" charset="0"/>
                </a:rPr>
                <a:t>、进入</a:t>
              </a:r>
              <a:r>
                <a:rPr lang="en-US" altLang="zh-CN" dirty="0" smtClean="0">
                  <a:solidFill>
                    <a:srgbClr val="000000"/>
                  </a:solidFill>
                  <a:latin typeface="Verdana" panose="020B0604030504040204" pitchFamily="34" charset="0"/>
                </a:rPr>
                <a:t>/</a:t>
              </a:r>
              <a:r>
                <a:rPr lang="zh-CN" altLang="en-US" dirty="0" smtClean="0">
                  <a:solidFill>
                    <a:srgbClr val="000000"/>
                  </a:solidFill>
                  <a:latin typeface="Verdana" panose="020B0604030504040204" pitchFamily="34" charset="0"/>
                </a:rPr>
                <a:t>退出效应</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3</a:t>
              </a:r>
              <a:r>
                <a:rPr lang="zh-CN" altLang="en-US" dirty="0" smtClean="0">
                  <a:solidFill>
                    <a:srgbClr val="000000"/>
                  </a:solidFill>
                  <a:latin typeface="Verdana" panose="020B0604030504040204" pitchFamily="34" charset="0"/>
                </a:rPr>
                <a:t>、内部转移</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4</a:t>
              </a:r>
              <a:r>
                <a:rPr lang="zh-CN" altLang="en-US" dirty="0" smtClean="0">
                  <a:solidFill>
                    <a:srgbClr val="000000"/>
                  </a:solidFill>
                  <a:latin typeface="Verdana" panose="020B0604030504040204" pitchFamily="34" charset="0"/>
                </a:rPr>
                <a:t>、子状态</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5</a:t>
              </a:r>
              <a:r>
                <a:rPr lang="zh-CN" altLang="en-US" dirty="0" smtClean="0">
                  <a:solidFill>
                    <a:srgbClr val="000000"/>
                  </a:solidFill>
                  <a:latin typeface="Verdana" panose="020B0604030504040204" pitchFamily="34" charset="0"/>
                </a:rPr>
                <a:t>、延迟时间</a:t>
              </a:r>
              <a:endParaRPr lang="en-US" altLang="zh-CN" dirty="0" smtClean="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01" t="31107" r="46161" b="52955"/>
          <a:stretch/>
        </p:blipFill>
        <p:spPr bwMode="auto">
          <a:xfrm>
            <a:off x="8299341" y="2205658"/>
            <a:ext cx="1790172" cy="101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92" t="31093" r="36346" b="55810"/>
          <a:stretch/>
        </p:blipFill>
        <p:spPr bwMode="auto">
          <a:xfrm>
            <a:off x="7103318" y="3457524"/>
            <a:ext cx="4043156" cy="975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68964"/>
      </p:ext>
    </p:extLst>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转移</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转移是两个状态之间的一种关系，表示对象在某个特定事件发生而且特定的条件满足时将在第一个状态中执行一定的动作，并进入第二个状态。</a:t>
              </a:r>
              <a:endParaRPr lang="en-US" altLang="zh-CN" dirty="0" smtClean="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一</a:t>
              </a:r>
              <a:r>
                <a:rPr lang="zh-CN" altLang="en-US" b="0" i="0" dirty="0" smtClean="0">
                  <a:solidFill>
                    <a:srgbClr val="000000"/>
                  </a:solidFill>
                  <a:effectLst/>
                  <a:latin typeface="Verdana" panose="020B0604030504040204" pitchFamily="34" charset="0"/>
                </a:rPr>
                <a:t>个转移由以下</a:t>
              </a:r>
              <a:r>
                <a:rPr lang="en-US" altLang="zh-CN" b="0" i="0" dirty="0" smtClean="0">
                  <a:solidFill>
                    <a:srgbClr val="000000"/>
                  </a:solidFill>
                  <a:effectLst/>
                  <a:latin typeface="Verdana" panose="020B0604030504040204" pitchFamily="34" charset="0"/>
                </a:rPr>
                <a:t>5</a:t>
              </a:r>
              <a:r>
                <a:rPr lang="zh-CN" altLang="en-US" b="0" i="0" dirty="0" smtClean="0">
                  <a:solidFill>
                    <a:srgbClr val="000000"/>
                  </a:solidFill>
                  <a:effectLst/>
                  <a:latin typeface="Verdana" panose="020B0604030504040204" pitchFamily="34" charset="0"/>
                </a:rPr>
                <a:t>部分组成：</a:t>
              </a:r>
              <a:endParaRPr lang="en-US" altLang="zh-CN" b="0" i="0" dirty="0" smtClean="0">
                <a:solidFill>
                  <a:srgbClr val="000000"/>
                </a:solidFill>
                <a:effectLst/>
                <a:latin typeface="Verdana" panose="020B0604030504040204" pitchFamily="34" charset="0"/>
              </a:endParaRPr>
            </a:p>
            <a:p>
              <a:r>
                <a:rPr lang="en-US" altLang="zh-CN" dirty="0" smtClean="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、源状态</a:t>
              </a:r>
              <a:endParaRPr lang="en-US" altLang="zh-CN" dirty="0" smtClean="0">
                <a:solidFill>
                  <a:srgbClr val="000000"/>
                </a:solidFill>
                <a:latin typeface="Verdana" panose="020B0604030504040204" pitchFamily="34" charset="0"/>
              </a:endParaRPr>
            </a:p>
            <a:p>
              <a:r>
                <a:rPr lang="en-US" altLang="zh-CN" b="0" i="0" dirty="0" smtClean="0">
                  <a:solidFill>
                    <a:srgbClr val="000000"/>
                  </a:solidFill>
                  <a:effectLst/>
                  <a:latin typeface="Verdana" panose="020B0604030504040204" pitchFamily="34" charset="0"/>
                </a:rPr>
                <a:t>2</a:t>
              </a:r>
              <a:r>
                <a:rPr lang="zh-CN" altLang="en-US" b="0" i="0" dirty="0" smtClean="0">
                  <a:solidFill>
                    <a:srgbClr val="000000"/>
                  </a:solidFill>
                  <a:effectLst/>
                  <a:latin typeface="Verdana" panose="020B0604030504040204" pitchFamily="34" charset="0"/>
                </a:rPr>
                <a:t>、事件触发器</a:t>
              </a:r>
              <a:endParaRPr lang="en-US" altLang="zh-CN" b="0" i="0" dirty="0" smtClean="0">
                <a:solidFill>
                  <a:srgbClr val="000000"/>
                </a:solidFill>
                <a:effectLst/>
                <a:latin typeface="Verdana" panose="020B0604030504040204" pitchFamily="34" charset="0"/>
              </a:endParaRPr>
            </a:p>
            <a:p>
              <a:r>
                <a:rPr lang="en-US" altLang="zh-CN" dirty="0" smtClean="0">
                  <a:solidFill>
                    <a:srgbClr val="000000"/>
                  </a:solidFill>
                  <a:latin typeface="Verdana" panose="020B0604030504040204" pitchFamily="34" charset="0"/>
                </a:rPr>
                <a:t>3</a:t>
              </a:r>
              <a:r>
                <a:rPr lang="zh-CN" altLang="en-US" dirty="0" smtClean="0">
                  <a:solidFill>
                    <a:srgbClr val="000000"/>
                  </a:solidFill>
                  <a:latin typeface="Verdana" panose="020B0604030504040204" pitchFamily="34" charset="0"/>
                </a:rPr>
                <a:t>、监护条件</a:t>
              </a:r>
              <a:endParaRPr lang="en-US" altLang="zh-CN" dirty="0" smtClean="0">
                <a:solidFill>
                  <a:srgbClr val="000000"/>
                </a:solidFill>
                <a:latin typeface="Verdana" panose="020B0604030504040204" pitchFamily="34" charset="0"/>
              </a:endParaRPr>
            </a:p>
            <a:p>
              <a:r>
                <a:rPr lang="en-US" altLang="zh-CN" b="0" i="0" dirty="0" smtClean="0">
                  <a:solidFill>
                    <a:srgbClr val="000000"/>
                  </a:solidFill>
                  <a:effectLst/>
                  <a:latin typeface="Verdana" panose="020B0604030504040204" pitchFamily="34" charset="0"/>
                </a:rPr>
                <a:t>4</a:t>
              </a:r>
              <a:r>
                <a:rPr lang="zh-CN" altLang="en-US" b="0" i="0" dirty="0" smtClean="0">
                  <a:solidFill>
                    <a:srgbClr val="000000"/>
                  </a:solidFill>
                  <a:effectLst/>
                  <a:latin typeface="Verdana" panose="020B0604030504040204" pitchFamily="34" charset="0"/>
                </a:rPr>
                <a:t>、效应</a:t>
              </a:r>
              <a:endParaRPr lang="en-US" altLang="zh-CN" b="0" i="0" dirty="0" smtClean="0">
                <a:solidFill>
                  <a:srgbClr val="000000"/>
                </a:solidFill>
                <a:effectLst/>
                <a:latin typeface="Verdana" panose="020B0604030504040204" pitchFamily="34" charset="0"/>
              </a:endParaRPr>
            </a:p>
            <a:p>
              <a:r>
                <a:rPr lang="en-US" altLang="zh-CN" dirty="0" smtClean="0">
                  <a:solidFill>
                    <a:srgbClr val="000000"/>
                  </a:solidFill>
                  <a:latin typeface="Verdana" panose="020B0604030504040204" pitchFamily="34" charset="0"/>
                </a:rPr>
                <a:t>5</a:t>
              </a:r>
              <a:r>
                <a:rPr lang="zh-CN" altLang="en-US" dirty="0" smtClean="0">
                  <a:solidFill>
                    <a:srgbClr val="000000"/>
                  </a:solidFill>
                  <a:latin typeface="Verdana" panose="020B0604030504040204" pitchFamily="34" charset="0"/>
                </a:rPr>
                <a:t>、目标状态</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107" t="31194" r="19643" b="53325"/>
          <a:stretch/>
        </p:blipFill>
        <p:spPr bwMode="auto">
          <a:xfrm>
            <a:off x="7112014" y="2853729"/>
            <a:ext cx="5112568" cy="9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438500"/>
      </p:ext>
    </p:extLst>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906611"/>
            <a:chOff x="237030" y="1269554"/>
            <a:chExt cx="7776864" cy="4906670"/>
          </a:xfrm>
        </p:grpSpPr>
        <p:sp>
          <p:nvSpPr>
            <p:cNvPr id="5" name="矩形 4"/>
            <p:cNvSpPr/>
            <p:nvPr/>
          </p:nvSpPr>
          <p:spPr>
            <a:xfrm>
              <a:off x="1068792" y="2205858"/>
              <a:ext cx="6092825" cy="3970366"/>
            </a:xfrm>
            <a:prstGeom prst="rect">
              <a:avLst/>
            </a:prstGeom>
          </p:spPr>
          <p:txBody>
            <a:bodyPr>
              <a:spAutoFit/>
            </a:bodyPr>
            <a:lstStyle/>
            <a:p>
              <a:r>
                <a:rPr lang="zh-CN" altLang="en-US" dirty="0">
                  <a:solidFill>
                    <a:srgbClr val="000000"/>
                  </a:solidFill>
                  <a:latin typeface="Verdana" panose="020B0604030504040204" pitchFamily="34" charset="0"/>
                </a:rPr>
                <a:t>子状态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状态与转移的这些高级特征解决了许多常见的状态机建模问题。然而，</a:t>
              </a:r>
              <a:r>
                <a:rPr lang="en-US" altLang="zh-CN" dirty="0" smtClean="0">
                  <a:solidFill>
                    <a:srgbClr val="000000"/>
                  </a:solidFill>
                  <a:latin typeface="Verdana" panose="020B0604030504040204" pitchFamily="34" charset="0"/>
                </a:rPr>
                <a:t>UML</a:t>
              </a:r>
              <a:r>
                <a:rPr lang="zh-CN" altLang="en-US" dirty="0" smtClean="0">
                  <a:solidFill>
                    <a:srgbClr val="000000"/>
                  </a:solidFill>
                  <a:latin typeface="Verdana" panose="020B0604030504040204" pitchFamily="34" charset="0"/>
                </a:rPr>
                <a:t>状态机还有另一个特征，即子状态，它更能帮助简化对复杂行为的建模。</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、非正交子状态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像</a:t>
              </a:r>
              <a:r>
                <a:rPr lang="en-US" altLang="zh-CN" dirty="0" smtClean="0">
                  <a:solidFill>
                    <a:srgbClr val="000000"/>
                  </a:solidFill>
                  <a:latin typeface="Verdana" panose="020B0604030504040204" pitchFamily="34" charset="0"/>
                </a:rPr>
                <a:t>Validating</a:t>
              </a:r>
              <a:r>
                <a:rPr lang="zh-CN" altLang="en-US" dirty="0" smtClean="0">
                  <a:solidFill>
                    <a:srgbClr val="000000"/>
                  </a:solidFill>
                  <a:latin typeface="Verdana" panose="020B0604030504040204" pitchFamily="34" charset="0"/>
                </a:rPr>
                <a:t>和</a:t>
              </a:r>
              <a:r>
                <a:rPr lang="en-US" altLang="zh-CN" dirty="0" smtClean="0">
                  <a:solidFill>
                    <a:srgbClr val="000000"/>
                  </a:solidFill>
                  <a:latin typeface="Verdana" panose="020B0604030504040204" pitchFamily="34" charset="0"/>
                </a:rPr>
                <a:t>Processing</a:t>
              </a:r>
              <a:r>
                <a:rPr lang="zh-CN" altLang="en-US" dirty="0" smtClean="0">
                  <a:solidFill>
                    <a:srgbClr val="000000"/>
                  </a:solidFill>
                  <a:latin typeface="Verdana" panose="020B0604030504040204" pitchFamily="34" charset="0"/>
                </a:rPr>
                <a:t>这样的子状态，被称作是非正交或不相交的子状态。在一个封闭的组合状态的语境中给定的一组不相交的子状态，对象被称为处在该组合状态中，而且一次只能处于这些子状态中的一个子状态上。</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42" t="14993" r="37387" b="37772"/>
          <a:stretch/>
        </p:blipFill>
        <p:spPr bwMode="auto">
          <a:xfrm>
            <a:off x="7463358" y="1758725"/>
            <a:ext cx="3556486" cy="351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641581"/>
      </p:ext>
    </p:extLst>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1385012"/>
            </a:xfrm>
            <a:prstGeom prst="rect">
              <a:avLst/>
            </a:prstGeom>
          </p:spPr>
          <p:txBody>
            <a:bodyPr>
              <a:spAutoFit/>
            </a:bodyPr>
            <a:lstStyle/>
            <a:p>
              <a:r>
                <a:rPr lang="en-US" altLang="zh-CN" dirty="0">
                  <a:solidFill>
                    <a:srgbClr val="000000"/>
                  </a:solidFill>
                  <a:latin typeface="Verdana" panose="020B0604030504040204" pitchFamily="34" charset="0"/>
                </a:rPr>
                <a:t>2</a:t>
              </a:r>
              <a:r>
                <a:rPr lang="zh-CN" altLang="en-US" dirty="0" smtClean="0">
                  <a:solidFill>
                    <a:srgbClr val="000000"/>
                  </a:solidFill>
                  <a:latin typeface="Verdana" panose="020B0604030504040204" pitchFamily="34" charset="0"/>
                </a:rPr>
                <a:t>、历史状态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历史状态允许一个包含非正交子状态的组合状态来记住源自组合状态的转移之前最后的活动子状态。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88" t="22440" r="24385" b="38780"/>
          <a:stretch/>
        </p:blipFill>
        <p:spPr bwMode="auto">
          <a:xfrm>
            <a:off x="6383238" y="2205658"/>
            <a:ext cx="5807175" cy="288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480447"/>
      </p:ext>
    </p:extLst>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000857"/>
            </a:xfrm>
            <a:prstGeom prst="rect">
              <a:avLst/>
            </a:prstGeom>
          </p:spPr>
          <p:txBody>
            <a:bodyPr>
              <a:spAutoFit/>
            </a:bodyPr>
            <a:lstStyle/>
            <a:p>
              <a:r>
                <a:rPr lang="en-US" altLang="zh-CN" dirty="0">
                  <a:solidFill>
                    <a:srgbClr val="000000"/>
                  </a:solidFill>
                  <a:latin typeface="Verdana" panose="020B0604030504040204" pitchFamily="34" charset="0"/>
                </a:rPr>
                <a:t>3</a:t>
              </a:r>
              <a:r>
                <a:rPr lang="zh-CN" altLang="en-US" dirty="0" smtClean="0">
                  <a:solidFill>
                    <a:srgbClr val="000000"/>
                  </a:solidFill>
                  <a:latin typeface="Verdana" panose="020B0604030504040204" pitchFamily="34" charset="0"/>
                </a:rPr>
                <a:t>、</a:t>
              </a:r>
              <a:r>
                <a:rPr lang="zh-CN" altLang="en-US" dirty="0" smtClean="0">
                  <a:solidFill>
                    <a:srgbClr val="000000"/>
                  </a:solidFill>
                  <a:latin typeface="Verdana" panose="020B0604030504040204" pitchFamily="34" charset="0"/>
                </a:rPr>
                <a:t>分岔和汇合</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进入一个带正交区域的组合状态通常就是进入每个正交区域的初试状态。也可能从一个外部状态直接转移到一个或多个正交状态，这叫做分岔。</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汇合是具有两个或两个以上的进入箭头而只有一个离去箭头的转移。每个进入箭头必须来自同一个组合状态的不同正交区域中的状态。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35" t="21131" r="18529" b="43010"/>
          <a:stretch/>
        </p:blipFill>
        <p:spPr bwMode="auto">
          <a:xfrm>
            <a:off x="6426180" y="1701675"/>
            <a:ext cx="5759317" cy="241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9461902"/>
      </p:ext>
    </p:extLst>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2"/>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p>
          <a:p>
            <a:endParaRPr lang="zh-CN" altLang="en-US"/>
          </a:p>
          <a:p>
            <a:r>
              <a:rPr lang="zh-CN" altLang="en-US"/>
              <a:t>2，在UML中，使用实线表示两个对象之间的连接；通信图中的消息，由在连接上方的带有标记的箭头表示，同时可以用数字注明消息的次序。</a:t>
            </a:r>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p>
        </p:txBody>
      </p:sp>
    </p:spTree>
    <p:extLst>
      <p:ext uri="{BB962C8B-B14F-4D97-AF65-F5344CB8AC3E}">
        <p14:creationId xmlns:p14="http://schemas.microsoft.com/office/powerpoint/2010/main" val="366192706"/>
      </p:ext>
    </p:extLst>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7" name="图片 6"/>
          <p:cNvPicPr>
            <a:picLocks noChangeAspect="1"/>
          </p:cNvPicPr>
          <p:nvPr/>
        </p:nvPicPr>
        <p:blipFill>
          <a:blip r:embed="rId2"/>
          <a:stretch>
            <a:fillRect/>
          </a:stretch>
        </p:blipFill>
        <p:spPr>
          <a:xfrm>
            <a:off x="3790950" y="1269554"/>
            <a:ext cx="8399463" cy="4436913"/>
          </a:xfrm>
          <a:prstGeom prst="rect">
            <a:avLst/>
          </a:prstGeom>
        </p:spPr>
      </p:pic>
    </p:spTree>
    <p:extLst>
      <p:ext uri="{BB962C8B-B14F-4D97-AF65-F5344CB8AC3E}">
        <p14:creationId xmlns:p14="http://schemas.microsoft.com/office/powerpoint/2010/main" val="1982852395"/>
      </p:ext>
    </p:extLst>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xmlns="" val="20000"/>
                    </a:ext>
                  </a:extLst>
                </a:gridCol>
                <a:gridCol w="4245610">
                  <a:extLst>
                    <a:ext uri="{9D8B030D-6E8A-4147-A177-3AD203B41FA5}">
                      <a16:colId xmlns:a16="http://schemas.microsoft.com/office/drawing/2014/main" xmlns=""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xmlns="" val="10000"/>
                  </a:ext>
                </a:extLst>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extLst>
                  <a:ext uri="{0D108BD9-81ED-4DB2-BD59-A6C34878D82A}">
                    <a16:rowId xmlns:a16="http://schemas.microsoft.com/office/drawing/2014/main" xmlns=""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371729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xmlns="" val="20000"/>
                    </a:ext>
                  </a:extLst>
                </a:gridCol>
                <a:gridCol w="2937510">
                  <a:extLst>
                    <a:ext uri="{9D8B030D-6E8A-4147-A177-3AD203B41FA5}">
                      <a16:colId xmlns:a16="http://schemas.microsoft.com/office/drawing/2014/main" xmlns="" val="20001"/>
                    </a:ext>
                  </a:extLst>
                </a:gridCol>
                <a:gridCol w="2938145">
                  <a:extLst>
                    <a:ext uri="{9D8B030D-6E8A-4147-A177-3AD203B41FA5}">
                      <a16:colId xmlns:a16="http://schemas.microsoft.com/office/drawing/2014/main" xmlns=""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xmlns=""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9.5</a:t>
                      </a:r>
                    </a:p>
                  </a:txBody>
                  <a:tcPr/>
                </a:tc>
                <a:extLst>
                  <a:ext uri="{0D108BD9-81ED-4DB2-BD59-A6C34878D82A}">
                    <a16:rowId xmlns:a16="http://schemas.microsoft.com/office/drawing/2014/main" xmlns=""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xmlns=""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xmlns=""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用例图由以下几个元素组成：</a:t>
              </a:r>
            </a:p>
            <a:p>
              <a:r>
                <a:rPr lang="en-US" altLang="zh-CN" b="0" i="0" dirty="0">
                  <a:solidFill>
                    <a:srgbClr val="000000"/>
                  </a:solidFill>
                  <a:effectLst/>
                  <a:latin typeface="Verdana" panose="020B0604030504040204" pitchFamily="34" charset="0"/>
                </a:rPr>
                <a:t>	</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参与者，也称为角色代表系统的用户</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系统边界，确定系统的范围</a:t>
              </a:r>
            </a:p>
            <a:p>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用例，代表系统提供的服务</a:t>
              </a: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关联，表示参与者与用例的关系</a:t>
              </a: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3"/>
          <a:stretch>
            <a:fillRect/>
          </a:stretch>
        </p:blipFill>
        <p:spPr>
          <a:xfrm>
            <a:off x="6690995" y="2201545"/>
            <a:ext cx="4869815" cy="3413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p>
            <a:p>
              <a:r>
                <a:rPr lang="zh-CN" altLang="en-US" b="0" i="0" dirty="0">
                  <a:solidFill>
                    <a:srgbClr val="000000"/>
                  </a:solidFill>
                  <a:effectLst/>
                  <a:latin typeface="Verdana" panose="020B0604030504040204" pitchFamily="34" charset="0"/>
                </a:rPr>
                <a:t>建立系统的外部用户模型</a:t>
              </a:r>
            </a:p>
            <a:p>
              <a:r>
                <a:rPr lang="zh-CN" altLang="en-US" b="0" i="0" dirty="0">
                  <a:solidFill>
                    <a:srgbClr val="000000"/>
                  </a:solidFill>
                  <a:effectLst/>
                  <a:latin typeface="Verdana" panose="020B0604030504040204" pitchFamily="34" charset="0"/>
                </a:rPr>
                <a:t>对系统边界之外的对象进行描述</a:t>
              </a: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使用泛化关系可以在需求中更好的描述权限控制</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7051040" y="1888490"/>
            <a:ext cx="5067935" cy="35509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是从系统使用角度描述系统中的信息，而不是系统内部实现方式</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用例描述的是用户一些可见的需求，是面向对象分析与设计得七点，是类，对象，操作的来源</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用例由摸个参与者来执行</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用例把结果反馈给参与者</a:t>
              </a: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用例在功能上具有完整性，从参与者接受输入，参与者再接受其输出。</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对于用例需要有更详细的描述与说明，这样可以让别人对用例由更加详细的了解</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extLst>
                    <a:ext uri="{9D8B030D-6E8A-4147-A177-3AD203B41FA5}">
                      <a16:colId xmlns:a16="http://schemas.microsoft.com/office/drawing/2014/main" xmlns="" val="20000"/>
                    </a:ext>
                  </a:extLst>
                </a:gridCol>
                <a:gridCol w="3658870">
                  <a:extLst>
                    <a:ext uri="{9D8B030D-6E8A-4147-A177-3AD203B41FA5}">
                      <a16:colId xmlns:a16="http://schemas.microsoft.com/office/drawing/2014/main" xmlns="" val="20001"/>
                    </a:ext>
                  </a:extLst>
                </a:gridCol>
              </a:tblGrid>
              <a:tr h="510540">
                <a:tc>
                  <a:txBody>
                    <a:bodyPr/>
                    <a:lstStyle/>
                    <a:p>
                      <a:pPr>
                        <a:buNone/>
                      </a:pPr>
                      <a:r>
                        <a:rPr lang="zh-CN" altLang="en-US" b="0">
                          <a:solidFill>
                            <a:schemeClr val="tx1"/>
                          </a:solidFill>
                        </a:rPr>
                        <a:t>用例名</a:t>
                      </a:r>
                    </a:p>
                  </a:txBody>
                  <a:tcPr>
                    <a:solidFill>
                      <a:schemeClr val="accent1">
                        <a:lumMod val="20000"/>
                        <a:lumOff val="80000"/>
                      </a:schemeClr>
                    </a:solidFill>
                  </a:tcPr>
                </a:tc>
                <a:tc>
                  <a:txBody>
                    <a:bodyPr/>
                    <a:lstStyle/>
                    <a:p>
                      <a:pPr>
                        <a:buNone/>
                      </a:pPr>
                      <a:r>
                        <a:rPr lang="zh-CN" altLang="en-US" b="0">
                          <a:solidFill>
                            <a:schemeClr val="tx1"/>
                          </a:solidFill>
                        </a:rPr>
                        <a:t>新增图书</a:t>
                      </a:r>
                    </a:p>
                  </a:txBody>
                  <a:tcPr>
                    <a:solidFill>
                      <a:schemeClr val="accent1">
                        <a:lumMod val="20000"/>
                        <a:lumOff val="80000"/>
                      </a:schemeClr>
                    </a:solidFill>
                  </a:tcPr>
                </a:tc>
                <a:extLst>
                  <a:ext uri="{0D108BD9-81ED-4DB2-BD59-A6C34878D82A}">
                    <a16:rowId xmlns:a16="http://schemas.microsoft.com/office/drawing/2014/main" xmlns="" val="10000"/>
                  </a:ext>
                </a:extLst>
              </a:tr>
              <a:tr h="511175">
                <a:tc>
                  <a:txBody>
                    <a:bodyPr/>
                    <a:lstStyle/>
                    <a:p>
                      <a:pPr>
                        <a:buNone/>
                      </a:pPr>
                      <a:r>
                        <a:rPr lang="zh-CN" altLang="en-US"/>
                        <a:t>用例标识号</a:t>
                      </a:r>
                    </a:p>
                  </a:txBody>
                  <a:tcPr/>
                </a:tc>
                <a:tc>
                  <a:txBody>
                    <a:bodyPr/>
                    <a:lstStyle/>
                    <a:p>
                      <a:pPr>
                        <a:buNone/>
                      </a:pPr>
                      <a:r>
                        <a:rPr lang="en-US" altLang="zh-CN"/>
                        <a:t>A001</a:t>
                      </a:r>
                    </a:p>
                  </a:txBody>
                  <a:tcPr/>
                </a:tc>
                <a:extLst>
                  <a:ext uri="{0D108BD9-81ED-4DB2-BD59-A6C34878D82A}">
                    <a16:rowId xmlns:a16="http://schemas.microsoft.com/office/drawing/2014/main" xmlns="" val="10001"/>
                  </a:ext>
                </a:extLst>
              </a:tr>
              <a:tr h="510540">
                <a:tc>
                  <a:txBody>
                    <a:bodyPr/>
                    <a:lstStyle/>
                    <a:p>
                      <a:pPr>
                        <a:buNone/>
                      </a:pPr>
                      <a:r>
                        <a:rPr lang="zh-CN" altLang="en-US"/>
                        <a:t>简要说明</a:t>
                      </a:r>
                    </a:p>
                  </a:txBody>
                  <a:tcPr/>
                </a:tc>
                <a:tc>
                  <a:txBody>
                    <a:bodyPr/>
                    <a:lstStyle/>
                    <a:p>
                      <a:pPr>
                        <a:buNone/>
                      </a:pPr>
                      <a:r>
                        <a:rPr lang="zh-CN" altLang="en-US"/>
                        <a:t>在书库中新增图书</a:t>
                      </a:r>
                    </a:p>
                  </a:txBody>
                  <a:tcPr/>
                </a:tc>
                <a:extLst>
                  <a:ext uri="{0D108BD9-81ED-4DB2-BD59-A6C34878D82A}">
                    <a16:rowId xmlns:a16="http://schemas.microsoft.com/office/drawing/2014/main" xmlns="" val="10002"/>
                  </a:ext>
                </a:extLst>
              </a:tr>
              <a:tr h="731520">
                <a:tc>
                  <a:txBody>
                    <a:bodyPr/>
                    <a:lstStyle/>
                    <a:p>
                      <a:pPr>
                        <a:buNone/>
                      </a:pPr>
                      <a:r>
                        <a:rPr lang="zh-CN" altLang="en-US"/>
                        <a:t>前置条件</a:t>
                      </a:r>
                    </a:p>
                  </a:txBody>
                  <a:tcPr/>
                </a:tc>
                <a:tc>
                  <a:txBody>
                    <a:bodyPr/>
                    <a:lstStyle/>
                    <a:p>
                      <a:pPr>
                        <a:buNone/>
                      </a:pPr>
                      <a:r>
                        <a:rPr lang="zh-CN" altLang="en-US"/>
                        <a:t>用户是管理员，并且需要进入系统</a:t>
                      </a:r>
                    </a:p>
                  </a:txBody>
                  <a:tcPr/>
                </a:tc>
                <a:extLst>
                  <a:ext uri="{0D108BD9-81ED-4DB2-BD59-A6C34878D82A}">
                    <a16:rowId xmlns:a16="http://schemas.microsoft.com/office/drawing/2014/main" xmlns="" val="10003"/>
                  </a:ext>
                </a:extLst>
              </a:tr>
              <a:tr h="731520">
                <a:tc>
                  <a:txBody>
                    <a:bodyPr/>
                    <a:lstStyle/>
                    <a:p>
                      <a:pPr>
                        <a:buNone/>
                      </a:pPr>
                      <a:r>
                        <a:rPr lang="zh-CN" altLang="en-US"/>
                        <a:t>基本事件流</a:t>
                      </a:r>
                    </a:p>
                  </a:txBody>
                  <a:tcPr/>
                </a:tc>
                <a:tc>
                  <a:txBody>
                    <a:bodyPr/>
                    <a:lstStyle/>
                    <a:p>
                      <a:pPr>
                        <a:buNone/>
                      </a:pPr>
                      <a:r>
                        <a:rPr lang="zh-CN" altLang="en-US"/>
                        <a:t>管理员发出新增图书请求，系统要求管理员输入相关信息</a:t>
                      </a:r>
                    </a:p>
                  </a:txBody>
                  <a:tcPr/>
                </a:tc>
                <a:extLst>
                  <a:ext uri="{0D108BD9-81ED-4DB2-BD59-A6C34878D82A}">
                    <a16:rowId xmlns:a16="http://schemas.microsoft.com/office/drawing/2014/main" xmlns="" val="10004"/>
                  </a:ext>
                </a:extLst>
              </a:tr>
              <a:tr h="510540">
                <a:tc>
                  <a:txBody>
                    <a:bodyPr/>
                    <a:lstStyle/>
                    <a:p>
                      <a:pPr>
                        <a:buNone/>
                      </a:pPr>
                      <a:r>
                        <a:rPr lang="zh-CN" altLang="en-US"/>
                        <a:t>其他事件流</a:t>
                      </a:r>
                    </a:p>
                  </a:txBody>
                  <a:tcPr/>
                </a:tc>
                <a:tc>
                  <a:txBody>
                    <a:bodyPr/>
                    <a:lstStyle/>
                    <a:p>
                      <a:pPr>
                        <a:buNone/>
                      </a:pPr>
                      <a:r>
                        <a:rPr lang="zh-CN" altLang="en-US"/>
                        <a:t>无</a:t>
                      </a:r>
                    </a:p>
                  </a:txBody>
                  <a:tcPr/>
                </a:tc>
                <a:extLst>
                  <a:ext uri="{0D108BD9-81ED-4DB2-BD59-A6C34878D82A}">
                    <a16:rowId xmlns:a16="http://schemas.microsoft.com/office/drawing/2014/main" xmlns="" val="10005"/>
                  </a:ext>
                </a:extLst>
              </a:tr>
              <a:tr h="1371600">
                <a:tc>
                  <a:txBody>
                    <a:bodyPr/>
                    <a:lstStyle/>
                    <a:p>
                      <a:pPr>
                        <a:buNone/>
                      </a:pPr>
                      <a:r>
                        <a:rPr lang="zh-CN" altLang="en-US"/>
                        <a:t>异常事件流</a:t>
                      </a:r>
                    </a:p>
                  </a:txBody>
                  <a:tcPr/>
                </a:tc>
                <a:tc>
                  <a:txBody>
                    <a:bodyPr/>
                    <a:lstStyle/>
                    <a:p>
                      <a:pPr>
                        <a:buNone/>
                      </a:pPr>
                      <a:r>
                        <a:rPr lang="zh-CN" altLang="en-US"/>
                        <a:t>出现书号或者书籍同名现象，系统发出提示通知使用者是取消输入还是修改，修改之后再检查</a:t>
                      </a:r>
                    </a:p>
                  </a:txBody>
                  <a:tcPr/>
                </a:tc>
                <a:extLst>
                  <a:ext uri="{0D108BD9-81ED-4DB2-BD59-A6C34878D82A}">
                    <a16:rowId xmlns:a16="http://schemas.microsoft.com/office/drawing/2014/main" xmlns="" val="10006"/>
                  </a:ext>
                </a:extLst>
              </a:tr>
              <a:tr h="731520">
                <a:tc>
                  <a:txBody>
                    <a:bodyPr/>
                    <a:lstStyle/>
                    <a:p>
                      <a:pPr>
                        <a:buNone/>
                      </a:pPr>
                      <a:r>
                        <a:rPr lang="zh-CN" altLang="en-US"/>
                        <a:t>后置条件</a:t>
                      </a:r>
                    </a:p>
                  </a:txBody>
                  <a:tcPr/>
                </a:tc>
                <a:tc>
                  <a:txBody>
                    <a:bodyPr/>
                    <a:lstStyle/>
                    <a:p>
                      <a:pPr>
                        <a:buNone/>
                      </a:pPr>
                      <a:r>
                        <a:rPr lang="zh-CN" altLang="en-US"/>
                        <a:t>完成新增图书，书库中增加此图书</a:t>
                      </a:r>
                    </a:p>
                  </a:txBody>
                  <a:tcPr/>
                </a:tc>
                <a:extLst>
                  <a:ext uri="{0D108BD9-81ED-4DB2-BD59-A6C34878D82A}">
                    <a16:rowId xmlns:a16="http://schemas.microsoft.com/office/drawing/2014/main" xmlns="" val="10007"/>
                  </a:ext>
                </a:extLst>
              </a:tr>
              <a:tr h="510540">
                <a:tc>
                  <a:txBody>
                    <a:bodyPr/>
                    <a:lstStyle/>
                    <a:p>
                      <a:pPr>
                        <a:buNone/>
                      </a:pPr>
                      <a:r>
                        <a:rPr lang="zh-CN" altLang="en-US"/>
                        <a:t>注释</a:t>
                      </a:r>
                    </a:p>
                  </a:txBody>
                  <a:tcPr/>
                </a:tc>
                <a:tc>
                  <a:txBody>
                    <a:bodyPr/>
                    <a:lstStyle/>
                    <a:p>
                      <a:pPr>
                        <a:buNone/>
                      </a:pPr>
                      <a:endParaRPr lang="zh-CN" altLang="en-US"/>
                    </a:p>
                  </a:txBody>
                  <a:tcPr/>
                </a:tc>
                <a:extLst>
                  <a:ext uri="{0D108BD9-81ED-4DB2-BD59-A6C34878D82A}">
                    <a16:rowId xmlns:a16="http://schemas.microsoft.com/office/drawing/2014/main" xmlns="" val="10008"/>
                  </a:ext>
                </a:extLst>
              </a:tr>
            </a:tbl>
          </a:graphicData>
        </a:graphic>
      </p:graphicFrame>
      <p:pic>
        <p:nvPicPr>
          <p:cNvPr id="13" name="图片 12"/>
          <p:cNvPicPr>
            <a:picLocks noChangeAspect="1"/>
          </p:cNvPicPr>
          <p:nvPr/>
        </p:nvPicPr>
        <p:blipFill>
          <a:blip r:embed="rId2"/>
          <a:stretch>
            <a:fillRect/>
          </a:stretch>
        </p:blipFill>
        <p:spPr>
          <a:xfrm>
            <a:off x="5911850" y="3246755"/>
            <a:ext cx="365760" cy="365760"/>
          </a:xfrm>
          <a:prstGeom prst="rect">
            <a:avLst/>
          </a:prstGeom>
        </p:spPr>
      </p:pic>
      <p:pic>
        <p:nvPicPr>
          <p:cNvPr id="14" name="图片 13"/>
          <p:cNvPicPr>
            <a:picLocks noChangeAspect="1"/>
          </p:cNvPicPr>
          <p:nvPr/>
        </p:nvPicPr>
        <p:blipFill>
          <a:blip r:embed="rId2"/>
          <a:stretch>
            <a:fillRect/>
          </a:stretch>
        </p:blipFill>
        <p:spPr>
          <a:xfrm>
            <a:off x="5911850" y="3246755"/>
            <a:ext cx="365760" cy="365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用例之间的可视化表示：</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包含关系</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扩展关系</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泛化关系</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分组关系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095240" y="1139825"/>
            <a:ext cx="7141845" cy="51104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1631</Words>
  <Application>Microsoft Office PowerPoint</Application>
  <PresentationFormat>自定义</PresentationFormat>
  <Paragraphs>289</Paragraphs>
  <Slides>39</Slides>
  <Notes>5</Notes>
  <HiddenSlides>0</HiddenSlides>
  <MMClips>1</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yuhao</cp:lastModifiedBy>
  <cp:revision>296</cp:revision>
  <dcterms:created xsi:type="dcterms:W3CDTF">2015-04-23T03:04:00Z</dcterms:created>
  <dcterms:modified xsi:type="dcterms:W3CDTF">2018-10-28T07:35:45Z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