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70" r:id="rId2"/>
    <p:sldId id="411" r:id="rId3"/>
    <p:sldId id="418" r:id="rId4"/>
    <p:sldId id="419" r:id="rId5"/>
    <p:sldId id="420" r:id="rId6"/>
    <p:sldId id="439" r:id="rId7"/>
    <p:sldId id="450" r:id="rId8"/>
    <p:sldId id="437" r:id="rId9"/>
    <p:sldId id="456" r:id="rId10"/>
    <p:sldId id="458" r:id="rId11"/>
    <p:sldId id="457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71" r:id="rId20"/>
    <p:sldId id="472" r:id="rId21"/>
    <p:sldId id="473" r:id="rId22"/>
    <p:sldId id="474" r:id="rId23"/>
    <p:sldId id="475" r:id="rId24"/>
    <p:sldId id="476" r:id="rId25"/>
    <p:sldId id="466" r:id="rId26"/>
    <p:sldId id="455" r:id="rId27"/>
    <p:sldId id="451" r:id="rId28"/>
    <p:sldId id="436" r:id="rId29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91" d="100"/>
          <a:sy n="91" d="100"/>
        </p:scale>
        <p:origin x="-686" y="-80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2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7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../../&#21463;&#25511;&#25991;&#26723;/02-&#38656;&#27714;&#24037;&#31243;&#39033;&#30446;&#35745;&#21010;/PRD2018-G11-&#38656;&#27714;&#24037;&#31243;&#35745;&#21010;&#29976;&#29305;&#22270;.mpp" TargetMode="External"/><Relationship Id="rId3" Type="http://schemas.openxmlformats.org/officeDocument/2006/relationships/hyperlink" Target="PRD2018-G11-&#39033;&#30446;&#31456;&#31243;.doc" TargetMode="External"/><Relationship Id="rId7" Type="http://schemas.openxmlformats.org/officeDocument/2006/relationships/hyperlink" Target="PRD2018-G11-&#38656;&#27714;&#24037;&#31243;&#39033;&#30446;&#35745;&#21010;WBS-io.vsdx" TargetMode="External"/><Relationship Id="rId2" Type="http://schemas.openxmlformats.org/officeDocument/2006/relationships/hyperlink" Target="../01-&#27743;&#20142;&#20754;/PRD2018-G11-&#21487;&#34892;&#24615;&#20998;&#26512;&#25253;&#21578;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02-&#40644;&#20026;&#27874;/PRD2018-G11-&#39033;&#30446;&#24635;&#20307;&#35745;&#21010;WBS.vsdx" TargetMode="External"/><Relationship Id="rId5" Type="http://schemas.openxmlformats.org/officeDocument/2006/relationships/hyperlink" Target="../../&#21463;&#25511;&#25991;&#26723;/04-&#20250;&#35758;&#32426;&#35201;&#21644;&#24405;&#38899;/PRD2018-G11-&#20250;&#35758;&#35760;&#24405;-10.12.docx" TargetMode="External"/><Relationship Id="rId4" Type="http://schemas.openxmlformats.org/officeDocument/2006/relationships/hyperlink" Target="../../&#21463;&#25511;&#25991;&#26723;/02-&#38656;&#27714;&#24037;&#31243;&#39033;&#30446;&#35745;&#21010;/PRD2018-G11-&#38656;&#27714;&#24037;&#31243;&#39033;&#30446;&#35745;&#21010;.doc" TargetMode="External"/><Relationship Id="rId9" Type="http://schemas.openxmlformats.org/officeDocument/2006/relationships/hyperlink" Target="../03-&#34081;&#23792;/PRD2018-G11-OBS-v1.0.0.vsd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9782810" cy="159829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</a:p>
          <a:p>
            <a:pPr algn="l"/>
            <a:r>
              <a:rPr lang="en-US" altLang="zh-CN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</a:p>
        </p:txBody>
      </p:sp>
      <p:graphicFrame>
        <p:nvGraphicFramePr>
          <p:cNvPr id="9" name="表格 8"/>
          <p:cNvGraphicFramePr/>
          <p:nvPr>
            <p:extLst>
              <p:ext uri="{D42A27DB-BD31-4B8C-83A1-F6EECF244321}">
                <p14:modId xmlns:p14="http://schemas.microsoft.com/office/powerpoint/2010/main" val="2358593901"/>
              </p:ext>
            </p:extLst>
          </p:nvPr>
        </p:nvGraphicFramePr>
        <p:xfrm>
          <a:off x="3218815" y="1604010"/>
          <a:ext cx="6688455" cy="4537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085"/>
                <a:gridCol w="1132205"/>
                <a:gridCol w="2562860"/>
                <a:gridCol w="1551305"/>
              </a:tblGrid>
              <a:tr h="662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积极干系人</a:t>
                      </a:r>
                      <a:endParaRPr lang="en-US" altLang="en-US" sz="18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提出者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所在地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1223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yangc@zucc.edu.cn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理4系主任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办公室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侯宏仑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ubilabs@zucc.edu.cn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助教陈栩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31601341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@stu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问源1-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636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助教冯一鸣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800" b="0" dirty="0" smtClean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31601390@stu.zucc.edu.cn</a:t>
                      </a:r>
                      <a:endParaRPr lang="en-US" altLang="en-US" sz="18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助教陈妍蓝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31501391@stu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Helvetica Neue" charset="0"/>
                          <a:cs typeface="Helvetica Neue" charset="0"/>
                        </a:rPr>
                        <a:t>问源1-646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</a:p>
        </p:txBody>
      </p:sp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2025650" y="1443355"/>
          <a:ext cx="6988175" cy="284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2971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周常会议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弘毅602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星期五助教任务布置后，小组成员任务完成后的检查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日常进度报告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微信群报告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工作时完成任务后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根据预约地点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根据预约时间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全体组员和用户代表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2025650" y="4870450"/>
          <a:ext cx="6988175" cy="1992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紧急会议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当面沟通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理四楼道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PM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下达时间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79639" y="1394385"/>
          <a:ext cx="5163820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45"/>
                <a:gridCol w="4105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风险类别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通常包括软件开发阶段人员的技术无法达到开发的要求，以及开发过程中，用户对技术的要求无法达到。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通常用户更改，开发人员的变更以及减少，开发人员请假生病以及课程繁忙等。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结构风险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通常包括系统结构的改变和人员配置的改变。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工具风险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通常包括工具的变更和出错情况。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任务分配风险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通常包括项目经理对任务分配的不平均，以及开发人员没有即使有效的完成自己的任务。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74726" y="909514"/>
            <a:ext cx="320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项目风险类别定义</a:t>
            </a:r>
          </a:p>
        </p:txBody>
      </p:sp>
      <p:sp>
        <p:nvSpPr>
          <p:cNvPr id="11" name="矩形 10"/>
          <p:cNvSpPr/>
          <p:nvPr/>
        </p:nvSpPr>
        <p:spPr>
          <a:xfrm>
            <a:off x="1702717" y="3720526"/>
            <a:ext cx="413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项目风险等级和影响定义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845445" y="4293890"/>
          <a:ext cx="5757545" cy="153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20"/>
                <a:gridCol w="810260"/>
                <a:gridCol w="810260"/>
                <a:gridCol w="1193800"/>
                <a:gridCol w="1193800"/>
                <a:gridCol w="1119505"/>
              </a:tblGrid>
              <a:tr h="180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定性描述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范围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1~3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表示发生的可能性，严重性，不可控性，风险等级的划分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3~6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6~10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2385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进度延期半个月以上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</a:t>
                      </a:r>
                      <a:r>
                        <a:rPr lang="en-US" sz="1050" kern="100">
                          <a:effectLst/>
                        </a:rPr>
                        <a:t>20%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项目最终结果实际无法使用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每月重大变更大于</a:t>
                      </a: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进度延期三天以上一周以内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成本超支小于</a:t>
                      </a:r>
                      <a:r>
                        <a:rPr lang="en-US" sz="1050" kern="100">
                          <a:effectLst/>
                        </a:rPr>
                        <a:t>5%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仅有要求极其严格的应用受到影响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每月变更大于</a:t>
                      </a:r>
                      <a:r>
                        <a:rPr lang="en-US" sz="1050" kern="100" dirty="0">
                          <a:effectLst/>
                        </a:rPr>
                        <a:t>5</a:t>
                      </a:r>
                      <a:r>
                        <a:rPr lang="zh-CN" sz="1050" kern="100" dirty="0">
                          <a:effectLst/>
                        </a:rPr>
                        <a:t>起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270"/>
            <a:ext cx="6549390" cy="6581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</a:p>
          <a:p>
            <a:r>
              <a:rPr lang="zh-CN" altLang="zh-CN" dirty="0"/>
              <a:t>当文档的内容有了模块的增加、补充等，子版本号加一。</a:t>
            </a:r>
          </a:p>
          <a:p>
            <a:r>
              <a:rPr lang="zh-CN" altLang="zh-CN" dirty="0"/>
              <a:t>当文档的内容有了小修改，如修正了纰漏等，修正版本号加一。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</a:p>
          <a:p>
            <a:pPr lvl="0"/>
            <a:r>
              <a:rPr lang="zh-CN" altLang="zh-CN" sz="2400" dirty="0"/>
              <a:t>薪酬：元</a:t>
            </a:r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</a:p>
          <a:p>
            <a:pPr lvl="0"/>
            <a:r>
              <a:rPr lang="zh-CN" altLang="zh-CN" sz="2400" dirty="0"/>
              <a:t>工时：时</a:t>
            </a:r>
          </a:p>
          <a:p>
            <a:pPr lvl="0"/>
            <a:r>
              <a:rPr lang="zh-CN" altLang="zh-CN" sz="2400" dirty="0"/>
              <a:t>费用：元</a:t>
            </a:r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82638" y="227766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/>
                <a:gridCol w="1407795"/>
                <a:gridCol w="1405255"/>
                <a:gridCol w="14014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0" y="1299210"/>
            <a:ext cx="4949190" cy="481266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160020"/>
            <a:ext cx="6841490" cy="61677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907551" y="93017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07551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115" y="1758315"/>
            <a:ext cx="2089785" cy="511810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907989" y="256259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641190" y="2562860"/>
            <a:ext cx="2552091" cy="511810"/>
            <a:chOff x="4593616" y="4221543"/>
            <a:chExt cx="4479264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4749692" y="422154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93616" y="4262794"/>
              <a:ext cx="447926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907678" y="333648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827905" y="930275"/>
            <a:ext cx="1991995" cy="511810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0115" y="3336290"/>
            <a:ext cx="2305050" cy="511989"/>
            <a:chOff x="6339097" y="4180903"/>
            <a:chExt cx="404530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335" y="4222139"/>
              <a:ext cx="3702068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3907616" y="41700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907616" y="499176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730115" y="4095115"/>
            <a:ext cx="2133600" cy="511989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335" y="4222139"/>
              <a:ext cx="3143749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0115" y="4991735"/>
            <a:ext cx="2110740" cy="542290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1985" y="4221916"/>
              <a:ext cx="3171038" cy="42922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907779" y="593273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730115" y="5932805"/>
            <a:ext cx="2111375" cy="511810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074" y="4221882"/>
              <a:ext cx="273630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07551" y="2596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29810" y="259715"/>
            <a:ext cx="1973580" cy="511810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项目简介</a:t>
              </a: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652499" y="25964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378315" y="259715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8652499" y="93020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378315" y="930275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8347075" y="1675765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378315" y="1675765"/>
            <a:ext cx="2063750" cy="511810"/>
            <a:chOff x="6315199" y="2492728"/>
            <a:chExt cx="3915493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6404" y="2492728"/>
              <a:ext cx="3914288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可行性分析报告</a:t>
              </a: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347075" y="2562860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423400" y="2562860"/>
            <a:ext cx="1973580" cy="511810"/>
            <a:chOff x="6315199" y="2492728"/>
            <a:chExt cx="3744416" cy="511504"/>
          </a:xfrm>
        </p:grpSpPr>
        <p:sp>
          <p:nvSpPr>
            <p:cNvPr id="51" name="圆角矩形 5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项目章程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50"/>
                            </p:stCondLst>
                            <p:childTnLst>
                              <p:par>
                                <p:cTn id="8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9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9" grpId="0" bldLvl="0" animBg="1"/>
      <p:bldP spid="19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909514"/>
            <a:ext cx="10646014" cy="57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765498"/>
            <a:ext cx="11122885" cy="603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WBS-io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909514"/>
            <a:ext cx="10631487" cy="576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837506"/>
            <a:ext cx="10788901" cy="579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1053530"/>
            <a:ext cx="10436322" cy="56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686" y="909514"/>
            <a:ext cx="79208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 action="ppaction://hlinkfile"/>
              </a:rPr>
              <a:t>《PRD2018-G11-</a:t>
            </a:r>
            <a:r>
              <a:rPr lang="zh-CN" altLang="en-US" dirty="0" smtClean="0">
                <a:hlinkClick r:id="rId2" action="ppaction://hlinkfile"/>
              </a:rPr>
              <a:t>可行性分析报告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《PRD2018-G11-</a:t>
            </a:r>
            <a:r>
              <a:rPr lang="zh-CN" altLang="en-US" dirty="0">
                <a:hlinkClick r:id="rId3" action="ppaction://hlinkfile"/>
              </a:rPr>
              <a:t>项目章程</a:t>
            </a:r>
            <a:r>
              <a:rPr lang="en-US" altLang="zh-CN" dirty="0" smtClean="0">
                <a:hlinkClick r:id="rId3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《PRD2018-G11-</a:t>
            </a:r>
            <a:r>
              <a:rPr lang="zh-CN" altLang="en-US" dirty="0">
                <a:hlinkClick r:id="rId4" action="ppaction://hlinkfile"/>
              </a:rPr>
              <a:t>需求工程项目计划</a:t>
            </a:r>
            <a:r>
              <a:rPr lang="en-US" altLang="zh-CN" dirty="0" smtClean="0">
                <a:hlinkClick r:id="rId4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 action="ppaction://hlinkfile"/>
              </a:rPr>
              <a:t>《PRD2018-G11-</a:t>
            </a:r>
            <a:r>
              <a:rPr lang="zh-CN" altLang="en-US" dirty="0">
                <a:hlinkClick r:id="rId5" action="ppaction://hlinkfile"/>
              </a:rPr>
              <a:t>会议记录</a:t>
            </a:r>
            <a:r>
              <a:rPr lang="en-US" altLang="zh-CN" dirty="0" smtClean="0">
                <a:hlinkClick r:id="rId5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项目总体计划</a:t>
            </a:r>
            <a:r>
              <a:rPr lang="en-US" altLang="zh-CN" dirty="0">
                <a:hlinkClick r:id="rId6" action="ppaction://hlinkfile"/>
              </a:rPr>
              <a:t>WBS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WBS-</a:t>
            </a:r>
            <a:r>
              <a:rPr lang="en-US" altLang="zh-CN" dirty="0" err="1">
                <a:hlinkClick r:id="rId7" action="ppaction://hlinkfile"/>
              </a:rPr>
              <a:t>io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8" action="ppaction://hlinkfile"/>
              </a:rPr>
              <a:t>《PRD2018-G11-</a:t>
            </a:r>
            <a:r>
              <a:rPr lang="zh-CN" altLang="en-US" dirty="0">
                <a:hlinkClick r:id="rId8" action="ppaction://hlinkfile"/>
              </a:rPr>
              <a:t>需求工程计划甘特图</a:t>
            </a:r>
            <a:r>
              <a:rPr lang="en-US" altLang="zh-CN" dirty="0" smtClean="0">
                <a:hlinkClick r:id="rId8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9" action="ppaction://hlinkfile"/>
              </a:rPr>
              <a:t>《PRD2018-G11-OBS-v1.0.0》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project,wbs,</a:t>
                      </a:r>
                      <a:r>
                        <a:rPr lang="zh-CN" altLang="en-US" dirty="0"/>
                        <a:t>项目章程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需求工程项目计划书起草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答辩</a:t>
                      </a: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的制作，</a:t>
                      </a:r>
                      <a:r>
                        <a:rPr lang="en-US" altLang="zh-CN"/>
                        <a:t>wbs-io</a:t>
                      </a:r>
                      <a:r>
                        <a:rPr lang="zh-CN" altLang="en-US"/>
                        <a:t>的制作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软件工程专业的师生。</a:t>
            </a:r>
            <a:endParaRPr lang="zh-CN" altLang="en-US" b="1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" y="837506"/>
            <a:ext cx="5465788" cy="376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661501"/>
            <a:ext cx="5995792" cy="412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0" y="4825735"/>
            <a:ext cx="6942776" cy="11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</a:p>
          <a:p>
            <a:pPr lvl="0"/>
            <a:r>
              <a:rPr lang="zh-CN" altLang="zh-CN" sz="2400" dirty="0"/>
              <a:t>阿里云服务器</a:t>
            </a:r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/>
              <a:t>办公全家桶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XP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Designed`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负责会议记录和录音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30445" y="5706140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负责相关软件的学习及教学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软工1501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31501166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15858276362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求真1-524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44332" y="51231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ea typeface="宋体" panose="02010600030101010101" pitchFamily="2" charset="-122"/>
              </a:rPr>
              <a:t>本职概述：</a:t>
            </a: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负责相关软件的学习及教学，阶段性培训成果的检查。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负责安排用户访谈，主要负责组织小组成员，了解他们的课余时间，安排访谈活动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1459</Words>
  <Application>Microsoft Office PowerPoint</Application>
  <PresentationFormat>自定义</PresentationFormat>
  <Paragraphs>435</Paragraphs>
  <Slides>28</Slides>
  <Notes>8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China</cp:lastModifiedBy>
  <cp:revision>249</cp:revision>
  <dcterms:created xsi:type="dcterms:W3CDTF">2015-04-23T03:04:00Z</dcterms:created>
  <dcterms:modified xsi:type="dcterms:W3CDTF">2018-10-28T09:11:49Z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