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0" r:id="rId2"/>
    <p:sldId id="411" r:id="rId3"/>
    <p:sldId id="476" r:id="rId4"/>
    <p:sldId id="475" r:id="rId5"/>
    <p:sldId id="539" r:id="rId6"/>
    <p:sldId id="540" r:id="rId7"/>
    <p:sldId id="541" r:id="rId8"/>
    <p:sldId id="542" r:id="rId9"/>
    <p:sldId id="478" r:id="rId10"/>
    <p:sldId id="479" r:id="rId11"/>
    <p:sldId id="543" r:id="rId12"/>
    <p:sldId id="480" r:id="rId13"/>
    <p:sldId id="544" r:id="rId14"/>
    <p:sldId id="547" r:id="rId15"/>
    <p:sldId id="548" r:id="rId16"/>
    <p:sldId id="549" r:id="rId17"/>
    <p:sldId id="550" r:id="rId18"/>
    <p:sldId id="481" r:id="rId19"/>
    <p:sldId id="551" r:id="rId20"/>
    <p:sldId id="482" r:id="rId21"/>
    <p:sldId id="485" r:id="rId22"/>
    <p:sldId id="552" r:id="rId23"/>
    <p:sldId id="553" r:id="rId24"/>
    <p:sldId id="554" r:id="rId25"/>
    <p:sldId id="555" r:id="rId26"/>
    <p:sldId id="556" r:id="rId27"/>
    <p:sldId id="455" r:id="rId28"/>
    <p:sldId id="451" r:id="rId29"/>
    <p:sldId id="535" r:id="rId30"/>
    <p:sldId id="512" r:id="rId31"/>
    <p:sldId id="436" r:id="rId3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5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 autoAdjust="0"/>
    <p:restoredTop sz="84414" autoAdjust="0"/>
  </p:normalViewPr>
  <p:slideViewPr>
    <p:cSldViewPr>
      <p:cViewPr varScale="1">
        <p:scale>
          <a:sx n="98" d="100"/>
          <a:sy n="98" d="100"/>
        </p:scale>
        <p:origin x="720" y="86"/>
      </p:cViewPr>
      <p:guideLst>
        <p:guide orient="horz" pos="2160"/>
        <p:guide orient="horz" pos="385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B-412A-A426-904E57EA66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江亮儒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B-412A-A426-904E57EA6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056"/>
        <c:axId val="264422528"/>
      </c:radarChart>
      <c:catAx>
        <c:axId val="149165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2528"/>
        <c:crosses val="autoZero"/>
        <c:auto val="1"/>
        <c:lblAlgn val="ctr"/>
        <c:lblOffset val="100"/>
        <c:noMultiLvlLbl val="0"/>
      </c:catAx>
      <c:valAx>
        <c:axId val="26442252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05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417E-8722-5022D27C7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蔡峰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4-417E-8722-5022D27C7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568"/>
        <c:axId val="264421952"/>
      </c:radarChart>
      <c:catAx>
        <c:axId val="1491655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1952"/>
        <c:crosses val="autoZero"/>
        <c:auto val="1"/>
        <c:lblAlgn val="ctr"/>
        <c:lblOffset val="100"/>
        <c:noMultiLvlLbl val="0"/>
      </c:catAx>
      <c:valAx>
        <c:axId val="26442195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56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7-45F0-B077-8C709B5F50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黄为波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7-45F0-B077-8C709B5F5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701376"/>
        <c:axId val="264425408"/>
      </c:radarChart>
      <c:catAx>
        <c:axId val="265701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5408"/>
        <c:crosses val="autoZero"/>
        <c:auto val="1"/>
        <c:lblAlgn val="ctr"/>
        <c:lblOffset val="100"/>
        <c:noMultiLvlLbl val="0"/>
      </c:catAx>
      <c:valAx>
        <c:axId val="26442540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70137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2-4761-BD34-95ABDF933F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陈子卿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2-4761-BD34-95ABDF93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9760"/>
        <c:axId val="264427136"/>
      </c:radarChart>
      <c:catAx>
        <c:axId val="266549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7136"/>
        <c:crosses val="autoZero"/>
        <c:auto val="1"/>
        <c:lblAlgn val="ctr"/>
        <c:lblOffset val="100"/>
        <c:noMultiLvlLbl val="0"/>
      </c:catAx>
      <c:valAx>
        <c:axId val="2644271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976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3-49ED-8D1A-147913BC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苏雨豪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3-49ED-8D1A-147913BC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8736"/>
        <c:axId val="264428864"/>
      </c:radarChart>
      <c:catAx>
        <c:axId val="26654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8864"/>
        <c:crosses val="autoZero"/>
        <c:auto val="1"/>
        <c:lblAlgn val="ctr"/>
        <c:lblOffset val="100"/>
        <c:noMultiLvlLbl val="0"/>
      </c:catAx>
      <c:valAx>
        <c:axId val="26442886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873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1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68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9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1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10289962" cy="1600422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软件工程</a:t>
            </a: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系列课程教学辅助网站</a:t>
            </a:r>
          </a:p>
          <a:p>
            <a:pPr algn="l"/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39986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6" y="875193"/>
            <a:ext cx="3181350" cy="544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2678" y="939229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9462" y="5734050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678" y="939229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6508" y="6238106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42" y="1719402"/>
            <a:ext cx="8568952" cy="44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86125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需求用例（用例描述）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03" y="661467"/>
            <a:ext cx="5275306" cy="60840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341562"/>
            <a:ext cx="10153128" cy="4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5396"/>
      </p:ext>
    </p:extLst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需求用例（非功能需求）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98" y="1485578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性能需求：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秒</a:t>
            </a: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人同时上传或下载资源，对于资源的传输要对客户端进行限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可用性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网站每天平均工作时间在至少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点到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点）工作状态下，必须确保网站的正常稳定运行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安全性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为了确保安全性，要求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注册</a:t>
            </a:r>
            <a:r>
              <a:rPr lang="zh-CN" altLang="en-US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时必须实名认证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定期自动或者手动备份全站数据，并能恢复</a:t>
            </a:r>
          </a:p>
          <a:p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7207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781628"/>
            <a:ext cx="10972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2574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269554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这里填写</a:t>
            </a:r>
            <a:r>
              <a:rPr lang="en-US" altLang="zh-CN" dirty="0" smtClean="0">
                <a:solidFill>
                  <a:srgbClr val="FF0000"/>
                </a:solidFill>
              </a:rPr>
              <a:t>JAD</a:t>
            </a:r>
            <a:r>
              <a:rPr lang="zh-CN" altLang="en-US" dirty="0" smtClean="0">
                <a:solidFill>
                  <a:srgbClr val="FF0000"/>
                </a:solidFill>
              </a:rPr>
              <a:t>会议的记录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64064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需求用例（其他）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06" y="1125538"/>
            <a:ext cx="352839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其他详见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15025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1125538"/>
            <a:ext cx="5976664" cy="54291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125538"/>
            <a:ext cx="88775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42934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776538" y="25964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04152" y="259747"/>
            <a:ext cx="2198943" cy="511810"/>
            <a:chOff x="6315199" y="2492728"/>
            <a:chExt cx="3930831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62610" y="2540844"/>
              <a:ext cx="3883420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Vision&amp;Scope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077142" y="816948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02958" y="8169557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-4830260" y="799584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4104444" y="7995919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776538" y="98285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604152" y="982957"/>
            <a:ext cx="2253920" cy="511810"/>
            <a:chOff x="6315199" y="2492728"/>
            <a:chExt cx="4029108" cy="511504"/>
          </a:xfrm>
        </p:grpSpPr>
        <p:sp>
          <p:nvSpPr>
            <p:cNvPr id="56" name="圆角矩形 5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80120" y="2532782"/>
              <a:ext cx="356418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3776538" y="175834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04152" y="1758452"/>
            <a:ext cx="2303225" cy="511810"/>
            <a:chOff x="6315199" y="2492728"/>
            <a:chExt cx="4117245" cy="511504"/>
          </a:xfrm>
        </p:grpSpPr>
        <p:sp>
          <p:nvSpPr>
            <p:cNvPr id="60" name="圆角矩形 5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79837" y="252289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需求获取及确认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776538" y="2511438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604152" y="2511544"/>
            <a:ext cx="2620075" cy="511810"/>
            <a:chOff x="6315199" y="2492729"/>
            <a:chExt cx="4683646" cy="511504"/>
          </a:xfrm>
        </p:grpSpPr>
        <p:sp>
          <p:nvSpPr>
            <p:cNvPr id="64" name="圆角矩形 63"/>
            <p:cNvSpPr/>
            <p:nvPr/>
          </p:nvSpPr>
          <p:spPr>
            <a:xfrm>
              <a:off x="6315199" y="2492729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46238" y="2529935"/>
              <a:ext cx="4052607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3776538" y="328287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604152" y="3282980"/>
            <a:ext cx="2620075" cy="511810"/>
            <a:chOff x="6315199" y="2492728"/>
            <a:chExt cx="4683646" cy="511504"/>
          </a:xfrm>
        </p:grpSpPr>
        <p:sp>
          <p:nvSpPr>
            <p:cNvPr id="68" name="圆角矩形 6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946238" y="2517944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791583" y="4082393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583038" y="4062348"/>
            <a:ext cx="2639768" cy="511810"/>
            <a:chOff x="6315199" y="2492728"/>
            <a:chExt cx="4718849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81441" y="2538513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数据字典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3776538" y="491204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04152" y="4912150"/>
            <a:ext cx="2405986" cy="511810"/>
            <a:chOff x="6315199" y="2492728"/>
            <a:chExt cx="4300940" cy="511504"/>
          </a:xfrm>
        </p:grpSpPr>
        <p:sp>
          <p:nvSpPr>
            <p:cNvPr id="76" name="圆角矩形 7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63532" y="253288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需求冲突处理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68772" y="994054"/>
            <a:ext cx="2472169" cy="511810"/>
            <a:chOff x="6315199" y="2492728"/>
            <a:chExt cx="4419249" cy="511504"/>
          </a:xfrm>
        </p:grpSpPr>
        <p:sp>
          <p:nvSpPr>
            <p:cNvPr id="84" name="圆角矩形 8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非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功能性需求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7679382" y="25953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43478" y="259642"/>
            <a:ext cx="2612991" cy="511810"/>
            <a:chOff x="6315199" y="2492728"/>
            <a:chExt cx="4670983" cy="511504"/>
          </a:xfrm>
        </p:grpSpPr>
        <p:sp>
          <p:nvSpPr>
            <p:cNvPr id="88" name="圆角矩形 8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33575" y="2547845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圆角矩形 89"/>
          <p:cNvSpPr/>
          <p:nvPr/>
        </p:nvSpPr>
        <p:spPr>
          <a:xfrm>
            <a:off x="3791583" y="5715454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619197" y="5715559"/>
            <a:ext cx="2664629" cy="511810"/>
            <a:chOff x="6315199" y="2492728"/>
            <a:chExt cx="4763290" cy="511504"/>
          </a:xfrm>
        </p:grpSpPr>
        <p:sp>
          <p:nvSpPr>
            <p:cNvPr id="92" name="圆角矩形 9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723878" y="2533403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8929" y="1005650"/>
            <a:ext cx="83322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8768772" y="1765856"/>
            <a:ext cx="2472169" cy="511810"/>
            <a:chOff x="6315199" y="2492728"/>
            <a:chExt cx="4419249" cy="511504"/>
          </a:xfrm>
        </p:grpSpPr>
        <p:sp>
          <p:nvSpPr>
            <p:cNvPr id="96" name="圆角矩形 9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379837" y="2522897"/>
              <a:ext cx="4354611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7713738" y="1758347"/>
            <a:ext cx="80213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8799854" y="2493795"/>
            <a:ext cx="2472169" cy="511810"/>
            <a:chOff x="6315199" y="2492728"/>
            <a:chExt cx="4419249" cy="511504"/>
          </a:xfrm>
        </p:grpSpPr>
        <p:sp>
          <p:nvSpPr>
            <p:cNvPr id="100" name="圆角矩形 9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组内评审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7735251" y="2493795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807613" y="3278024"/>
            <a:ext cx="2472169" cy="511810"/>
            <a:chOff x="6315199" y="2492728"/>
            <a:chExt cx="4419249" cy="511504"/>
          </a:xfrm>
        </p:grpSpPr>
        <p:sp>
          <p:nvSpPr>
            <p:cNvPr id="104" name="圆角矩形 10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7735252" y="4038063"/>
            <a:ext cx="79437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807613" y="4038168"/>
            <a:ext cx="2472169" cy="511810"/>
            <a:chOff x="6315199" y="2492728"/>
            <a:chExt cx="4419249" cy="511504"/>
          </a:xfrm>
        </p:grpSpPr>
        <p:sp>
          <p:nvSpPr>
            <p:cNvPr id="108" name="圆角矩形 10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7751390" y="3285778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6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1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6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44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6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57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600"/>
                            </p:stCondLst>
                            <p:childTnLst>
                              <p:par>
                                <p:cTn id="15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6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70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600"/>
                            </p:stCondLst>
                            <p:childTnLst>
                              <p:par>
                                <p:cTn id="1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36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3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600"/>
                            </p:stCondLst>
                            <p:childTnLst>
                              <p:par>
                                <p:cTn id="1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6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19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6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09" dur="7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600"/>
                            </p:stCondLst>
                            <p:childTnLst>
                              <p:par>
                                <p:cTn id="2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54" grpId="0" bldLvl="0" animBg="1"/>
      <p:bldP spid="54" grpId="1" bldLvl="0" animBg="1"/>
      <p:bldP spid="54" grpId="2" bldLvl="0" animBg="1"/>
      <p:bldP spid="58" grpId="0" bldLvl="0" animBg="1"/>
      <p:bldP spid="58" grpId="1" bldLvl="0" animBg="1"/>
      <p:bldP spid="58" grpId="2" bldLvl="0" animBg="1"/>
      <p:bldP spid="62" grpId="0" bldLvl="0" animBg="1"/>
      <p:bldP spid="62" grpId="1" bldLvl="0" animBg="1"/>
      <p:bldP spid="62" grpId="2" bldLvl="0" animBg="1"/>
      <p:bldP spid="66" grpId="0" bldLvl="0" animBg="1"/>
      <p:bldP spid="66" grpId="1" bldLvl="0" animBg="1"/>
      <p:bldP spid="66" grpId="2" bldLvl="0" animBg="1"/>
      <p:bldP spid="70" grpId="0" bldLvl="0" animBg="1"/>
      <p:bldP spid="70" grpId="1" bldLvl="0" animBg="1"/>
      <p:bldP spid="70" grpId="2" bldLvl="0" animBg="1"/>
      <p:bldP spid="74" grpId="0" bldLvl="0" animBg="1"/>
      <p:bldP spid="74" grpId="1" bldLvl="0" animBg="1"/>
      <p:bldP spid="74" grpId="2" bldLvl="0" animBg="1"/>
      <p:bldP spid="86" grpId="0" bldLvl="0" animBg="1"/>
      <p:bldP spid="86" grpId="1" bldLvl="0" animBg="1"/>
      <p:bldP spid="86" grpId="2" bldLvl="0" animBg="1"/>
      <p:bldP spid="90" grpId="0" bldLvl="0" animBg="1"/>
      <p:bldP spid="90" grpId="1" bldLvl="0" animBg="1"/>
      <p:bldP spid="90" grpId="2" bldLvl="0" animBg="1"/>
      <p:bldP spid="94" grpId="0" bldLvl="0" animBg="1"/>
      <p:bldP spid="94" grpId="1" bldLvl="0" animBg="1"/>
      <p:bldP spid="94" grpId="2" bldLvl="0" animBg="1"/>
      <p:bldP spid="98" grpId="0" bldLvl="0" animBg="1"/>
      <p:bldP spid="98" grpId="1" bldLvl="0" animBg="1"/>
      <p:bldP spid="98" grpId="2" bldLvl="0" animBg="1"/>
      <p:bldP spid="102" grpId="0" bldLvl="0" animBg="1"/>
      <p:bldP spid="102" grpId="1" bldLvl="0" animBg="1"/>
      <p:bldP spid="102" grpId="2" bldLvl="0" animBg="1"/>
      <p:bldP spid="106" grpId="0" bldLvl="0" animBg="1"/>
      <p:bldP spid="106" grpId="1" bldLvl="0" animBg="1"/>
      <p:bldP spid="106" grpId="2" bldLvl="0" animBg="1"/>
      <p:bldP spid="110" grpId="0" bldLvl="0" animBg="1"/>
      <p:bldP spid="110" grpId="1" bldLvl="0" animBg="1"/>
      <p:bldP spid="110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需求冲突处理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3518" y="4941962"/>
            <a:ext cx="2448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暂无需求优先级表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93515" y="2421682"/>
            <a:ext cx="773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游客代表</a:t>
            </a:r>
            <a:r>
              <a:rPr lang="en-US" altLang="zh-CN" sz="2800" dirty="0" smtClean="0"/>
              <a:t>0.2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教师</a:t>
            </a:r>
            <a:r>
              <a:rPr lang="zh-CN" altLang="en-US" sz="2800" dirty="0" smtClean="0"/>
              <a:t>代表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用户</a:t>
            </a:r>
            <a:r>
              <a:rPr lang="zh-CN" altLang="en-US" sz="2800" dirty="0" smtClean="0"/>
              <a:t>代表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管理员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图例（对话框图）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详见对话框图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06" y="1030254"/>
            <a:ext cx="3659485" cy="51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4886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图例（顺序图）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1269554"/>
            <a:ext cx="5079825" cy="44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5711"/>
      </p:ext>
    </p:extLst>
  </p:cSld>
  <p:clrMapOvr>
    <a:masterClrMapping/>
  </p:clrMapOvr>
  <p:transition spd="slow" advClick="0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82" y="11255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86694" y="16716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8851"/>
              </p:ext>
            </p:extLst>
          </p:nvPr>
        </p:nvGraphicFramePr>
        <p:xfrm>
          <a:off x="2710830" y="1773610"/>
          <a:ext cx="5774737" cy="1499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124">
                  <a:extLst>
                    <a:ext uri="{9D8B030D-6E8A-4147-A177-3AD203B41FA5}">
                      <a16:colId xmlns:a16="http://schemas.microsoft.com/office/drawing/2014/main" val="3294363003"/>
                    </a:ext>
                  </a:extLst>
                </a:gridCol>
                <a:gridCol w="4791613">
                  <a:extLst>
                    <a:ext uri="{9D8B030D-6E8A-4147-A177-3AD203B41FA5}">
                      <a16:colId xmlns:a16="http://schemas.microsoft.com/office/drawing/2014/main" val="4199230382"/>
                    </a:ext>
                  </a:extLst>
                </a:gridCol>
              </a:tblGrid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接口信息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941960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r>
                        <a:rPr lang="zh-CN" sz="2000" dirty="0">
                          <a:effectLst/>
                        </a:rPr>
                        <a:t>核</a:t>
                      </a:r>
                      <a:r>
                        <a:rPr lang="en-US" sz="2000" dirty="0">
                          <a:effectLst/>
                        </a:rPr>
                        <a:t>CPU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79154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1T</a:t>
                      </a:r>
                      <a:r>
                        <a:rPr lang="zh-CN" sz="2000" dirty="0" smtClean="0">
                          <a:effectLst/>
                        </a:rPr>
                        <a:t>机械</a:t>
                      </a:r>
                      <a:r>
                        <a:rPr lang="zh-CN" sz="2000" dirty="0">
                          <a:effectLst/>
                        </a:rPr>
                        <a:t>硬盘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179648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内存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64G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00456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86694" y="378983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34869"/>
              </p:ext>
            </p:extLst>
          </p:nvPr>
        </p:nvGraphicFramePr>
        <p:xfrm>
          <a:off x="2710830" y="4408229"/>
          <a:ext cx="6049866" cy="1597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32">
                  <a:extLst>
                    <a:ext uri="{9D8B030D-6E8A-4147-A177-3AD203B41FA5}">
                      <a16:colId xmlns:a16="http://schemas.microsoft.com/office/drawing/2014/main" val="2226984564"/>
                    </a:ext>
                  </a:extLst>
                </a:gridCol>
                <a:gridCol w="4834034">
                  <a:extLst>
                    <a:ext uri="{9D8B030D-6E8A-4147-A177-3AD203B41FA5}">
                      <a16:colId xmlns:a16="http://schemas.microsoft.com/office/drawing/2014/main" val="449956606"/>
                    </a:ext>
                  </a:extLst>
                </a:gridCol>
              </a:tblGrid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要求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952497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硬件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苹果手机，安卓手机，普通</a:t>
                      </a:r>
                      <a:r>
                        <a:rPr lang="en-US" sz="2000">
                          <a:effectLst/>
                        </a:rPr>
                        <a:t>PC</a:t>
                      </a:r>
                      <a:r>
                        <a:rPr lang="zh-CN" sz="2000">
                          <a:effectLst/>
                        </a:rPr>
                        <a:t>机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644925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网络环境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dirty="0" smtClean="0">
                          <a:effectLst/>
                        </a:rPr>
                        <a:t>浙江大学城市学院校园网</a:t>
                      </a:r>
                      <a:r>
                        <a:rPr lang="zh-CN" altLang="en-US" sz="2000" dirty="0" smtClean="0">
                          <a:effectLst/>
                        </a:rPr>
                        <a:t>，移动客户端内嵌</a:t>
                      </a:r>
                      <a:r>
                        <a:rPr lang="en-US" altLang="zh-CN" sz="2000" dirty="0" smtClean="0">
                          <a:effectLst/>
                        </a:rPr>
                        <a:t>VPN</a:t>
                      </a:r>
                      <a:r>
                        <a:rPr lang="zh-CN" altLang="en-US" sz="2000" dirty="0" smtClean="0">
                          <a:effectLst/>
                        </a:rPr>
                        <a:t>访问校园网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92399"/>
      </p:ext>
    </p:extLst>
  </p:cSld>
  <p:clrMapOvr>
    <a:masterClrMapping/>
  </p:clrMapOvr>
  <p:transition spd="slow" advClick="0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80608"/>
              </p:ext>
            </p:extLst>
          </p:nvPr>
        </p:nvGraphicFramePr>
        <p:xfrm>
          <a:off x="1845445" y="1413570"/>
          <a:ext cx="8712968" cy="4176467"/>
        </p:xfrm>
        <a:graphic>
          <a:graphicData uri="http://schemas.openxmlformats.org/drawingml/2006/table">
            <a:tbl>
              <a:tblPr/>
              <a:tblGrid>
                <a:gridCol w="1654453">
                  <a:extLst>
                    <a:ext uri="{9D8B030D-6E8A-4147-A177-3AD203B41FA5}">
                      <a16:colId xmlns:a16="http://schemas.microsoft.com/office/drawing/2014/main" val="4091911207"/>
                    </a:ext>
                  </a:extLst>
                </a:gridCol>
                <a:gridCol w="3921119">
                  <a:extLst>
                    <a:ext uri="{9D8B030D-6E8A-4147-A177-3AD203B41FA5}">
                      <a16:colId xmlns:a16="http://schemas.microsoft.com/office/drawing/2014/main" val="2215252437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968072799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3610308445"/>
                    </a:ext>
                  </a:extLst>
                </a:gridCol>
                <a:gridCol w="303921">
                  <a:extLst>
                    <a:ext uri="{9D8B030D-6E8A-4147-A177-3AD203B41FA5}">
                      <a16:colId xmlns:a16="http://schemas.microsoft.com/office/drawing/2014/main" val="2415753588"/>
                    </a:ext>
                  </a:extLst>
                </a:gridCol>
                <a:gridCol w="2225633">
                  <a:extLst>
                    <a:ext uri="{9D8B030D-6E8A-4147-A177-3AD203B41FA5}">
                      <a16:colId xmlns:a16="http://schemas.microsoft.com/office/drawing/2014/main" val="3221906303"/>
                    </a:ext>
                  </a:extLst>
                </a:gridCol>
              </a:tblGrid>
              <a:tr h="7977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项目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软件工程系列课程教学辅助网站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程序版本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764453"/>
                  </a:ext>
                </a:extLst>
              </a:tr>
              <a:tr h="6008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注册用户点赞评论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0244"/>
                  </a:ext>
                </a:extLst>
              </a:tr>
              <a:tr h="7977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用例编号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编制时间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2019-1-1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20163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相关用例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1375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功能特性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注册用户点赞评论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25473"/>
                  </a:ext>
                </a:extLst>
              </a:tr>
              <a:tr h="256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测试目的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保证注册用户成功点赞评论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44750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预置条件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注册用户已经登录网站，进入文章正文页面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56399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操作步骤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期望结果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93187"/>
                  </a:ext>
                </a:extLst>
              </a:tr>
              <a:tr h="4039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在评论下方点击点赞此评论按钮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点赞成功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1252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610324" y="6166098"/>
            <a:ext cx="2592288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849891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组内评审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42465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969583"/>
            <a:ext cx="752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[1] </a:t>
            </a:r>
            <a:r>
              <a:rPr lang="en-US" altLang="zh-CN" sz="2000" dirty="0" smtClean="0"/>
              <a:t>UML2 </a:t>
            </a:r>
            <a:r>
              <a:rPr lang="zh-CN" altLang="en-US" sz="2000" dirty="0"/>
              <a:t>基础，建模与设计教程  杨弘平 等 编著  清华大学出版社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460493"/>
            <a:ext cx="436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[2]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en-US" altLang="zh-CN" sz="2000" dirty="0" smtClean="0"/>
              <a:t>SRS</a:t>
            </a:r>
            <a:r>
              <a:rPr lang="zh-CN" altLang="en-US" sz="2000" dirty="0" smtClean="0"/>
              <a:t>需求规格</a:t>
            </a:r>
            <a:r>
              <a:rPr lang="zh-CN" altLang="en-US" sz="2000" dirty="0"/>
              <a:t>说明书 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948652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[3]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1-用户手册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2" y="2442313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[4]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1-用例文档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2941476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[5]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1-测试用例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3424133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[6]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zh-CN" altLang="en-US" sz="2000" dirty="0"/>
              <a:t>愿景与</a:t>
            </a:r>
            <a:r>
              <a:rPr lang="zh-CN" altLang="en-US" sz="2000" dirty="0" smtClean="0"/>
              <a:t>范围文档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3917794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[7]</a:t>
            </a:r>
            <a:r>
              <a:rPr lang="zh-CN" altLang="en-US" sz="2000" dirty="0"/>
              <a:t>软件需求规格说明</a:t>
            </a:r>
            <a:r>
              <a:rPr lang="en-US" altLang="zh-CN" sz="2000" dirty="0"/>
              <a:t>(IEEE-830-</a:t>
            </a:r>
            <a:r>
              <a:rPr lang="zh-CN" altLang="en-US" sz="2000" dirty="0"/>
              <a:t>标准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70869" y="189434"/>
          <a:ext cx="8856984" cy="649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55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总评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7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黄为波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甘特图</a:t>
                      </a:r>
                      <a:r>
                        <a:rPr lang="en-US" altLang="zh-CN" sz="2400" dirty="0"/>
                        <a:t>,wbs,</a:t>
                      </a:r>
                      <a:r>
                        <a:rPr lang="zh-CN" altLang="en-US" sz="2400" dirty="0"/>
                        <a:t> 需求工程项目计划书起草，完善可行性分析报告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江亮儒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可行性分析报告，</a:t>
                      </a:r>
                      <a:r>
                        <a:rPr lang="en-US" altLang="zh-CN" sz="2400" dirty="0"/>
                        <a:t>GIT</a:t>
                      </a:r>
                      <a:r>
                        <a:rPr lang="zh-CN" altLang="en-US" sz="2400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7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蔡峰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OBS</a:t>
                      </a:r>
                      <a:r>
                        <a:rPr lang="zh-CN" altLang="en-US" sz="2400" dirty="0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答辩</a:t>
                      </a:r>
                      <a:r>
                        <a:rPr lang="en-US" altLang="zh-CN" sz="2400" dirty="0"/>
                        <a:t>PPT</a:t>
                      </a:r>
                      <a:r>
                        <a:rPr lang="zh-CN" altLang="en-US" sz="2400" dirty="0"/>
                        <a:t>的制作，</a:t>
                      </a:r>
                      <a:r>
                        <a:rPr lang="en-US" altLang="zh-CN" sz="2400" dirty="0"/>
                        <a:t>wbs-</a:t>
                      </a:r>
                      <a:r>
                        <a:rPr lang="en-US" altLang="zh-CN" sz="2400" dirty="0" err="1"/>
                        <a:t>io</a:t>
                      </a:r>
                      <a:r>
                        <a:rPr lang="zh-CN" altLang="en-US" sz="2400" dirty="0"/>
                        <a:t>的制作，项目章程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41701" y="281265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实际分工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929255" y="149225"/>
          <a:ext cx="9010015" cy="662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黄为波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陈子卿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江亮儒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蔡峰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苏雨豪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采用需求工程项目计划模板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成本管理计划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可行性分析报告起草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人力资源管理计划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沟通管理计划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需求工程项目计划甘特图与wbs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风险管理计划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质量保证计划编写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修改人力资源管理部分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需求工程项目计划PPT起草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整合并检查需求工程项目计划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需求工程项目计划修改(更新培训日期，删除了不必要的内容)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需求工程项目计划修改(更新培训日期，删除了不必要的内容)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项目章程的编写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需求计划的项目概述错误信息修改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修改需求工程项目计划目录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修改可行性分析报告增加SWOT分析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根据预评审对“人员配置管理计划”以及“干系人手册”进行修改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增加并细化了技术可行性分析的有关内容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风险管理计划修改，新增采购计划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修改需求工程项目计划答辩PPT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修改项目章程的批准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修改wbs项目收尾部分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修改需求工程项目计划答辩PPT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在需求工程项目计划增加范围、时间、质量管理计划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修改干系人手册与沟通管理计划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小组组内模拟评审，修改了相关文档错误内容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修改风险管理计划以及预算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根据评审修改wbs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pitchFamily="34" charset="-122"/>
                        </a:rPr>
                        <a:t>小组个人对系统进行了解与构想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93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45" y="909514"/>
            <a:ext cx="8352928" cy="513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考评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258413" y="-1178718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2638822" y="3141762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 title="总评：97"/>
          <p:cNvGraphicFramePr>
            <a:graphicFrameLocks noChangeAspect="1"/>
          </p:cNvGraphicFramePr>
          <p:nvPr/>
        </p:nvGraphicFramePr>
        <p:xfrm>
          <a:off x="2638822" y="-1106710"/>
          <a:ext cx="493169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015086" y="944557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258413" y="3229534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842197" y="479777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85619"/>
              </p:ext>
            </p:extLst>
          </p:nvPr>
        </p:nvGraphicFramePr>
        <p:xfrm>
          <a:off x="1270670" y="1125538"/>
          <a:ext cx="9721080" cy="4968551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78332712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</a:tblGrid>
              <a:tr h="504718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用户群分类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047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989322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直接用户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9893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980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客户代表确认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7512593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游客代表确认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289082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学生代表确认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167278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管理员代表确认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265772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1013</Words>
  <Application>Microsoft Office PowerPoint</Application>
  <PresentationFormat>自定义</PresentationFormat>
  <Paragraphs>275</Paragraphs>
  <Slides>31</Slides>
  <Notes>20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391</cp:revision>
  <dcterms:created xsi:type="dcterms:W3CDTF">2015-04-23T03:04:00Z</dcterms:created>
  <dcterms:modified xsi:type="dcterms:W3CDTF">2019-01-08T18:22:16Z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  <property fmtid="{D5CDD505-2E9C-101B-9397-08002B2CF9AE}" pid="3" name="KSORubyTemplateID">
    <vt:lpwstr>13</vt:lpwstr>
  </property>
</Properties>
</file>