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370" r:id="rId2"/>
    <p:sldId id="411" r:id="rId3"/>
    <p:sldId id="418" r:id="rId4"/>
    <p:sldId id="419" r:id="rId5"/>
    <p:sldId id="420" r:id="rId6"/>
    <p:sldId id="439" r:id="rId7"/>
    <p:sldId id="476" r:id="rId8"/>
    <p:sldId id="475" r:id="rId9"/>
    <p:sldId id="477" r:id="rId10"/>
    <p:sldId id="478" r:id="rId11"/>
    <p:sldId id="479" r:id="rId12"/>
    <p:sldId id="480" r:id="rId13"/>
    <p:sldId id="481" r:id="rId14"/>
    <p:sldId id="482" r:id="rId15"/>
    <p:sldId id="485" r:id="rId16"/>
    <p:sldId id="484" r:id="rId17"/>
    <p:sldId id="483" r:id="rId18"/>
    <p:sldId id="450" r:id="rId19"/>
    <p:sldId id="437" r:id="rId20"/>
    <p:sldId id="456" r:id="rId21"/>
    <p:sldId id="458" r:id="rId22"/>
    <p:sldId id="457" r:id="rId23"/>
    <p:sldId id="459" r:id="rId24"/>
    <p:sldId id="461" r:id="rId25"/>
    <p:sldId id="486" r:id="rId26"/>
    <p:sldId id="487" r:id="rId27"/>
    <p:sldId id="462" r:id="rId28"/>
    <p:sldId id="488" r:id="rId29"/>
    <p:sldId id="464" r:id="rId30"/>
    <p:sldId id="465" r:id="rId31"/>
    <p:sldId id="471" r:id="rId32"/>
    <p:sldId id="472" r:id="rId33"/>
    <p:sldId id="473" r:id="rId34"/>
    <p:sldId id="474" r:id="rId35"/>
    <p:sldId id="466" r:id="rId36"/>
    <p:sldId id="455" r:id="rId37"/>
    <p:sldId id="451" r:id="rId38"/>
    <p:sldId id="436" r:id="rId39"/>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9">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varScale="1">
        <p:scale>
          <a:sx n="98" d="100"/>
          <a:sy n="98" d="100"/>
        </p:scale>
        <p:origin x="720" y="110"/>
      </p:cViewPr>
      <p:guideLst>
        <p:guide orient="horz" pos="2160"/>
        <p:guide orient="horz" pos="383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31601390@stu.zucc.edu.c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21463;&#25511;&#25991;&#26723;/02-&#38656;&#27714;&#24037;&#31243;&#39033;&#30446;&#35745;&#21010;/PRD2018-G11-&#38656;&#27714;&#24037;&#31243;&#35745;&#21010;&#29976;&#29305;&#22270;.mpp" TargetMode="External"/><Relationship Id="rId3" Type="http://schemas.openxmlformats.org/officeDocument/2006/relationships/hyperlink" Target="PRD2018-G11-&#39033;&#30446;&#31456;&#31243;.doc" TargetMode="External"/><Relationship Id="rId7" Type="http://schemas.openxmlformats.org/officeDocument/2006/relationships/hyperlink" Target="PRD2018-G11-&#38656;&#27714;&#24037;&#31243;&#39033;&#30446;&#35745;&#21010;WBS-io.vsdx" TargetMode="External"/><Relationship Id="rId2" Type="http://schemas.openxmlformats.org/officeDocument/2006/relationships/hyperlink" Target="../01-&#27743;&#20142;&#20754;/PRD2018-G11-&#21487;&#34892;&#24615;&#20998;&#26512;&#25253;&#21578;.docx" TargetMode="External"/><Relationship Id="rId1" Type="http://schemas.openxmlformats.org/officeDocument/2006/relationships/slideLayout" Target="../slideLayouts/slideLayout7.xml"/><Relationship Id="rId6" Type="http://schemas.openxmlformats.org/officeDocument/2006/relationships/hyperlink" Target="../02-&#40644;&#20026;&#27874;/PRD2018-G11-&#39033;&#30446;&#24635;&#20307;&#35745;&#21010;WBS.vsdx" TargetMode="External"/><Relationship Id="rId5" Type="http://schemas.openxmlformats.org/officeDocument/2006/relationships/hyperlink" Target="../../&#21463;&#25511;&#25991;&#26723;/04-&#20250;&#35758;&#32426;&#35201;&#21644;&#24405;&#38899;/PRD2018-G11-&#20250;&#35758;&#35760;&#24405;-10.12.docx" TargetMode="External"/><Relationship Id="rId4" Type="http://schemas.openxmlformats.org/officeDocument/2006/relationships/hyperlink" Target="../../&#21463;&#25511;&#25991;&#26723;/02-&#38656;&#27714;&#24037;&#31243;&#39033;&#30446;&#35745;&#21010;/PRD2018-G11-&#38656;&#27714;&#24037;&#31243;&#39033;&#30446;&#35745;&#21010;.doc" TargetMode="External"/><Relationship Id="rId9" Type="http://schemas.openxmlformats.org/officeDocument/2006/relationships/hyperlink" Target="../03-&#34081;&#23792;/PRD2018-G11-OBS-v1.0.0.vsdx"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173903360"/>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1422130130"/>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extLst>
              <p:ext uri="{D42A27DB-BD31-4B8C-83A1-F6EECF244321}">
                <p14:modId xmlns:p14="http://schemas.microsoft.com/office/powerpoint/2010/main" val="966822858"/>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3604141160"/>
      </p:ext>
    </p:extLst>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extLst>
              <p:ext uri="{D42A27DB-BD31-4B8C-83A1-F6EECF244321}">
                <p14:modId xmlns:p14="http://schemas.microsoft.com/office/powerpoint/2010/main" val="668679376"/>
              </p:ext>
            </p:extLst>
          </p:nvPr>
        </p:nvGraphicFramePr>
        <p:xfrm>
          <a:off x="1126654" y="1629594"/>
          <a:ext cx="10225137" cy="5089819"/>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2747779122"/>
      </p:ext>
    </p:extLst>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extLst>
      <p:ext uri="{BB962C8B-B14F-4D97-AF65-F5344CB8AC3E}">
        <p14:creationId xmlns:p14="http://schemas.microsoft.com/office/powerpoint/2010/main" val="3676772591"/>
      </p:ext>
    </p:extLst>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313836304"/>
              </p:ext>
            </p:extLst>
          </p:nvPr>
        </p:nvGraphicFramePr>
        <p:xfrm>
          <a:off x="1504521" y="2846719"/>
          <a:ext cx="9570453" cy="3764280"/>
        </p:xfrm>
        <a:graphic>
          <a:graphicData uri="http://schemas.openxmlformats.org/drawingml/2006/table">
            <a:tbl>
              <a:tblPr firstRow="1" firstCol="1" bandRow="1"/>
              <a:tblGrid>
                <a:gridCol w="924785">
                  <a:extLst>
                    <a:ext uri="{9D8B030D-6E8A-4147-A177-3AD203B41FA5}">
                      <a16:colId xmlns:a16="http://schemas.microsoft.com/office/drawing/2014/main" val="4179537373"/>
                    </a:ext>
                  </a:extLst>
                </a:gridCol>
                <a:gridCol w="1052693">
                  <a:extLst>
                    <a:ext uri="{9D8B030D-6E8A-4147-A177-3AD203B41FA5}">
                      <a16:colId xmlns:a16="http://schemas.microsoft.com/office/drawing/2014/main" val="1034079527"/>
                    </a:ext>
                  </a:extLst>
                </a:gridCol>
                <a:gridCol w="4074942">
                  <a:extLst>
                    <a:ext uri="{9D8B030D-6E8A-4147-A177-3AD203B41FA5}">
                      <a16:colId xmlns:a16="http://schemas.microsoft.com/office/drawing/2014/main" val="1334060607"/>
                    </a:ext>
                  </a:extLst>
                </a:gridCol>
                <a:gridCol w="3518033">
                  <a:extLst>
                    <a:ext uri="{9D8B030D-6E8A-4147-A177-3AD203B41FA5}">
                      <a16:colId xmlns:a16="http://schemas.microsoft.com/office/drawing/2014/main" val="3348401819"/>
                    </a:ext>
                  </a:extLst>
                </a:gridCol>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01512091"/>
                  </a:ext>
                </a:extLst>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67021"/>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635886"/>
                  </a:ext>
                </a:extLst>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220534"/>
                  </a:ext>
                </a:extLst>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013482"/>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172100"/>
                  </a:ext>
                </a:extLst>
              </a:tr>
            </a:tbl>
          </a:graphicData>
        </a:graphic>
      </p:graphicFrame>
    </p:spTree>
    <p:extLst>
      <p:ext uri="{BB962C8B-B14F-4D97-AF65-F5344CB8AC3E}">
        <p14:creationId xmlns:p14="http://schemas.microsoft.com/office/powerpoint/2010/main" val="3850652549"/>
      </p:ext>
    </p:extLst>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extLst>
                    <a:ext uri="{9D8B030D-6E8A-4147-A177-3AD203B41FA5}">
                      <a16:colId xmlns:a16="http://schemas.microsoft.com/office/drawing/2014/main" val="2929915237"/>
                    </a:ext>
                  </a:extLst>
                </a:gridCol>
                <a:gridCol w="1272954">
                  <a:extLst>
                    <a:ext uri="{9D8B030D-6E8A-4147-A177-3AD203B41FA5}">
                      <a16:colId xmlns:a16="http://schemas.microsoft.com/office/drawing/2014/main" val="4285911665"/>
                    </a:ext>
                  </a:extLst>
                </a:gridCol>
                <a:gridCol w="4927567">
                  <a:extLst>
                    <a:ext uri="{9D8B030D-6E8A-4147-A177-3AD203B41FA5}">
                      <a16:colId xmlns:a16="http://schemas.microsoft.com/office/drawing/2014/main" val="2927200388"/>
                    </a:ext>
                  </a:extLst>
                </a:gridCol>
                <a:gridCol w="4254133">
                  <a:extLst>
                    <a:ext uri="{9D8B030D-6E8A-4147-A177-3AD203B41FA5}">
                      <a16:colId xmlns:a16="http://schemas.microsoft.com/office/drawing/2014/main" val="886285834"/>
                    </a:ext>
                  </a:extLst>
                </a:gridCol>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857064635"/>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10628"/>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44899"/>
                  </a:ext>
                </a:extLst>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950010"/>
                  </a:ext>
                </a:extLst>
              </a:tr>
            </a:tbl>
          </a:graphicData>
        </a:graphic>
      </p:graphicFrame>
    </p:spTree>
    <p:extLst>
      <p:ext uri="{BB962C8B-B14F-4D97-AF65-F5344CB8AC3E}">
        <p14:creationId xmlns:p14="http://schemas.microsoft.com/office/powerpoint/2010/main" val="3066962580"/>
      </p:ext>
    </p:extLst>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p>
        </p:txBody>
      </p:sp>
    </p:spTree>
    <p:extLst>
      <p:ext uri="{BB962C8B-B14F-4D97-AF65-F5344CB8AC3E}">
        <p14:creationId xmlns:p14="http://schemas.microsoft.com/office/powerpoint/2010/main" val="3723279598"/>
      </p:ext>
    </p:extLst>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3647636"/>
      </p:ext>
    </p:extLst>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89267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zh-CN" altLang="zh-CN" sz="2400" dirty="0"/>
          </a:p>
          <a:p>
            <a:pPr lvl="0"/>
            <a:r>
              <a:rPr lang="zh-CN" altLang="zh-CN" sz="2400" dirty="0"/>
              <a:t>软件测试工具</a:t>
            </a:r>
            <a:r>
              <a:rPr lang="en-US" altLang="zh-CN" sz="2400" dirty="0" smtClean="0"/>
              <a:t>Bugzilla</a:t>
            </a:r>
          </a:p>
          <a:p>
            <a:pPr lvl="0"/>
            <a:r>
              <a:rPr lang="en-US" altLang="zh-CN" sz="2400" dirty="0" smtClean="0"/>
              <a:t>UML</a:t>
            </a:r>
            <a:r>
              <a:rPr lang="zh-CN" altLang="en-US" sz="2400" dirty="0" smtClean="0"/>
              <a:t>绘图工具</a:t>
            </a:r>
            <a:r>
              <a:rPr lang="en-US" altLang="zh-CN" sz="2400" dirty="0" smtClean="0"/>
              <a:t>RSA</a:t>
            </a:r>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extLst>
                    <a:ext uri="{9D8B030D-6E8A-4147-A177-3AD203B41FA5}">
                      <a16:colId xmlns:a16="http://schemas.microsoft.com/office/drawing/2014/main" val="20000"/>
                    </a:ext>
                  </a:extLst>
                </a:gridCol>
                <a:gridCol w="858639">
                  <a:extLst>
                    <a:ext uri="{9D8B030D-6E8A-4147-A177-3AD203B41FA5}">
                      <a16:colId xmlns:a16="http://schemas.microsoft.com/office/drawing/2014/main" val="20001"/>
                    </a:ext>
                  </a:extLst>
                </a:gridCol>
                <a:gridCol w="858639">
                  <a:extLst>
                    <a:ext uri="{9D8B030D-6E8A-4147-A177-3AD203B41FA5}">
                      <a16:colId xmlns:a16="http://schemas.microsoft.com/office/drawing/2014/main" val="20002"/>
                    </a:ext>
                  </a:extLst>
                </a:gridCol>
                <a:gridCol w="858639">
                  <a:extLst>
                    <a:ext uri="{9D8B030D-6E8A-4147-A177-3AD203B41FA5}">
                      <a16:colId xmlns:a16="http://schemas.microsoft.com/office/drawing/2014/main" val="20003"/>
                    </a:ext>
                  </a:extLst>
                </a:gridCol>
                <a:gridCol w="858639">
                  <a:extLst>
                    <a:ext uri="{9D8B030D-6E8A-4147-A177-3AD203B41FA5}">
                      <a16:colId xmlns:a16="http://schemas.microsoft.com/office/drawing/2014/main" val="20004"/>
                    </a:ext>
                  </a:extLst>
                </a:gridCol>
                <a:gridCol w="1000658">
                  <a:extLst>
                    <a:ext uri="{9D8B030D-6E8A-4147-A177-3AD203B41FA5}">
                      <a16:colId xmlns:a16="http://schemas.microsoft.com/office/drawing/2014/main" val="20005"/>
                    </a:ext>
                  </a:extLst>
                </a:gridCol>
                <a:gridCol w="859363">
                  <a:extLst>
                    <a:ext uri="{9D8B030D-6E8A-4147-A177-3AD203B41FA5}">
                      <a16:colId xmlns:a16="http://schemas.microsoft.com/office/drawing/2014/main" val="20006"/>
                    </a:ext>
                  </a:extLst>
                </a:gridCol>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charset="0"/>
                          <a:cs typeface="Calibri" panose="020F050202020403020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charset="0"/>
                          <a:cs typeface="Calibri" panose="020F0502020204030204" charset="0"/>
                        </a:rPr>
                        <a:t>31501166</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tc>
                <a:tc>
                  <a:txBody>
                    <a:bodyPr/>
                    <a:lstStyle/>
                    <a:p>
                      <a:pPr indent="0">
                        <a:buNone/>
                      </a:pPr>
                      <a:r>
                        <a:rPr lang="en-US" sz="1000" b="0">
                          <a:latin typeface="Calibri" panose="020F0502020204030204" charset="0"/>
                          <a:cs typeface="Calibri" panose="020F0502020204030204" charset="0"/>
                        </a:rPr>
                        <a:t>15858276362</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510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610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710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810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910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1010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111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1210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1310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410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510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610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710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810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910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2010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2110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2210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2310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2410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2510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2610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710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810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910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3010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extLst>
                    <a:ext uri="{9D8B030D-6E8A-4147-A177-3AD203B41FA5}">
                      <a16:colId xmlns:a16="http://schemas.microsoft.com/office/drawing/2014/main" val="20000"/>
                    </a:ext>
                  </a:extLst>
                </a:gridCol>
                <a:gridCol w="726440">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48030">
                  <a:extLst>
                    <a:ext uri="{9D8B030D-6E8A-4147-A177-3AD203B41FA5}">
                      <a16:colId xmlns:a16="http://schemas.microsoft.com/office/drawing/2014/main" val="20004"/>
                    </a:ext>
                  </a:extLst>
                </a:gridCol>
                <a:gridCol w="870585">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extLst>
                    <a:ext uri="{9D8B030D-6E8A-4147-A177-3AD203B41FA5}">
                      <a16:colId xmlns:a16="http://schemas.microsoft.com/office/drawing/2014/main" val="20000"/>
                    </a:ext>
                  </a:extLst>
                </a:gridCol>
                <a:gridCol w="878975">
                  <a:extLst>
                    <a:ext uri="{9D8B030D-6E8A-4147-A177-3AD203B41FA5}">
                      <a16:colId xmlns:a16="http://schemas.microsoft.com/office/drawing/2014/main" val="20001"/>
                    </a:ext>
                  </a:extLst>
                </a:gridCol>
                <a:gridCol w="2781524">
                  <a:extLst>
                    <a:ext uri="{9D8B030D-6E8A-4147-A177-3AD203B41FA5}">
                      <a16:colId xmlns:a16="http://schemas.microsoft.com/office/drawing/2014/main" val="20002"/>
                    </a:ext>
                  </a:extLst>
                </a:gridCol>
                <a:gridCol w="1317944">
                  <a:extLst>
                    <a:ext uri="{9D8B030D-6E8A-4147-A177-3AD203B41FA5}">
                      <a16:colId xmlns:a16="http://schemas.microsoft.com/office/drawing/2014/main" val="20003"/>
                    </a:ext>
                  </a:extLst>
                </a:gridCol>
                <a:gridCol w="1903582">
                  <a:extLst>
                    <a:ext uri="{9D8B030D-6E8A-4147-A177-3AD203B41FA5}">
                      <a16:colId xmlns:a16="http://schemas.microsoft.com/office/drawing/2014/main" val="20004"/>
                    </a:ext>
                  </a:extLst>
                </a:gridCol>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2"/>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212215">
                  <a:extLst>
                    <a:ext uri="{9D8B030D-6E8A-4147-A177-3AD203B41FA5}">
                      <a16:colId xmlns:a16="http://schemas.microsoft.com/office/drawing/2014/main" val="20002"/>
                    </a:ext>
                  </a:extLst>
                </a:gridCol>
                <a:gridCol w="1200785">
                  <a:extLst>
                    <a:ext uri="{9D8B030D-6E8A-4147-A177-3AD203B41FA5}">
                      <a16:colId xmlns:a16="http://schemas.microsoft.com/office/drawing/2014/main" val="20003"/>
                    </a:ext>
                  </a:extLst>
                </a:gridCol>
                <a:gridCol w="1147445">
                  <a:extLst>
                    <a:ext uri="{9D8B030D-6E8A-4147-A177-3AD203B41FA5}">
                      <a16:colId xmlns:a16="http://schemas.microsoft.com/office/drawing/2014/main" val="20004"/>
                    </a:ext>
                  </a:extLst>
                </a:gridCol>
                <a:gridCol w="1110615">
                  <a:extLst>
                    <a:ext uri="{9D8B030D-6E8A-4147-A177-3AD203B41FA5}">
                      <a16:colId xmlns:a16="http://schemas.microsoft.com/office/drawing/2014/main" val="20005"/>
                    </a:ext>
                  </a:extLst>
                </a:gridCol>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0"/>
                  </a:ext>
                </a:extLst>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charset="0"/>
                          <a:cs typeface="Calibri" panose="020F050202020403020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charset="0"/>
                          <a:cs typeface="Calibri" panose="020F050202020403020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extLst>
                    <a:ext uri="{9D8B030D-6E8A-4147-A177-3AD203B41FA5}">
                      <a16:colId xmlns:a16="http://schemas.microsoft.com/office/drawing/2014/main" val="20000"/>
                    </a:ext>
                  </a:extLst>
                </a:gridCol>
                <a:gridCol w="1069737">
                  <a:extLst>
                    <a:ext uri="{9D8B030D-6E8A-4147-A177-3AD203B41FA5}">
                      <a16:colId xmlns:a16="http://schemas.microsoft.com/office/drawing/2014/main" val="20001"/>
                    </a:ext>
                  </a:extLst>
                </a:gridCol>
                <a:gridCol w="1197903">
                  <a:extLst>
                    <a:ext uri="{9D8B030D-6E8A-4147-A177-3AD203B41FA5}">
                      <a16:colId xmlns:a16="http://schemas.microsoft.com/office/drawing/2014/main" val="20002"/>
                    </a:ext>
                  </a:extLst>
                </a:gridCol>
                <a:gridCol w="1995879">
                  <a:extLst>
                    <a:ext uri="{9D8B030D-6E8A-4147-A177-3AD203B41FA5}">
                      <a16:colId xmlns:a16="http://schemas.microsoft.com/office/drawing/2014/main" val="20003"/>
                    </a:ext>
                  </a:extLst>
                </a:gridCol>
                <a:gridCol w="1127493">
                  <a:extLst>
                    <a:ext uri="{9D8B030D-6E8A-4147-A177-3AD203B41FA5}">
                      <a16:colId xmlns:a16="http://schemas.microsoft.com/office/drawing/2014/main" val="20004"/>
                    </a:ext>
                  </a:extLst>
                </a:gridCol>
                <a:gridCol w="1401622">
                  <a:extLst>
                    <a:ext uri="{9D8B030D-6E8A-4147-A177-3AD203B41FA5}">
                      <a16:colId xmlns:a16="http://schemas.microsoft.com/office/drawing/2014/main" val="20005"/>
                    </a:ext>
                  </a:extLst>
                </a:gridCol>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317654961"/>
              </p:ext>
            </p:extLst>
          </p:nvPr>
        </p:nvGraphicFramePr>
        <p:xfrm>
          <a:off x="694606" y="1717041"/>
          <a:ext cx="10801200" cy="4464498"/>
        </p:xfrm>
        <a:graphic>
          <a:graphicData uri="http://schemas.openxmlformats.org/drawingml/2006/table">
            <a:tbl>
              <a:tblPr/>
              <a:tblGrid>
                <a:gridCol w="2214166">
                  <a:extLst>
                    <a:ext uri="{9D8B030D-6E8A-4147-A177-3AD203B41FA5}">
                      <a16:colId xmlns:a16="http://schemas.microsoft.com/office/drawing/2014/main" val="2394422377"/>
                    </a:ext>
                  </a:extLst>
                </a:gridCol>
                <a:gridCol w="8587034">
                  <a:extLst>
                    <a:ext uri="{9D8B030D-6E8A-4147-A177-3AD203B41FA5}">
                      <a16:colId xmlns:a16="http://schemas.microsoft.com/office/drawing/2014/main" val="2444342613"/>
                    </a:ext>
                  </a:extLst>
                </a:gridCol>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3479385936"/>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720814"/>
                  </a:ext>
                </a:extLst>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256201"/>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114952"/>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568354"/>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392336"/>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76258428"/>
              </p:ext>
            </p:extLst>
          </p:nvPr>
        </p:nvGraphicFramePr>
        <p:xfrm>
          <a:off x="766614" y="1701014"/>
          <a:ext cx="10873207" cy="4537091"/>
        </p:xfrm>
        <a:graphic>
          <a:graphicData uri="http://schemas.openxmlformats.org/drawingml/2006/table">
            <a:tbl>
              <a:tblPr/>
              <a:tblGrid>
                <a:gridCol w="1189614">
                  <a:extLst>
                    <a:ext uri="{9D8B030D-6E8A-4147-A177-3AD203B41FA5}">
                      <a16:colId xmlns:a16="http://schemas.microsoft.com/office/drawing/2014/main" val="919232710"/>
                    </a:ext>
                  </a:extLst>
                </a:gridCol>
                <a:gridCol w="1530188">
                  <a:extLst>
                    <a:ext uri="{9D8B030D-6E8A-4147-A177-3AD203B41FA5}">
                      <a16:colId xmlns:a16="http://schemas.microsoft.com/office/drawing/2014/main" val="2288858382"/>
                    </a:ext>
                  </a:extLst>
                </a:gridCol>
                <a:gridCol w="1530188">
                  <a:extLst>
                    <a:ext uri="{9D8B030D-6E8A-4147-A177-3AD203B41FA5}">
                      <a16:colId xmlns:a16="http://schemas.microsoft.com/office/drawing/2014/main" val="1583889665"/>
                    </a:ext>
                  </a:extLst>
                </a:gridCol>
                <a:gridCol w="2254508">
                  <a:extLst>
                    <a:ext uri="{9D8B030D-6E8A-4147-A177-3AD203B41FA5}">
                      <a16:colId xmlns:a16="http://schemas.microsoft.com/office/drawing/2014/main" val="204974120"/>
                    </a:ext>
                  </a:extLst>
                </a:gridCol>
                <a:gridCol w="2254508">
                  <a:extLst>
                    <a:ext uri="{9D8B030D-6E8A-4147-A177-3AD203B41FA5}">
                      <a16:colId xmlns:a16="http://schemas.microsoft.com/office/drawing/2014/main" val="288844543"/>
                    </a:ext>
                  </a:extLst>
                </a:gridCol>
                <a:gridCol w="2114201">
                  <a:extLst>
                    <a:ext uri="{9D8B030D-6E8A-4147-A177-3AD203B41FA5}">
                      <a16:colId xmlns:a16="http://schemas.microsoft.com/office/drawing/2014/main" val="724454272"/>
                    </a:ext>
                  </a:extLst>
                </a:gridCol>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516022382"/>
                  </a:ext>
                </a:extLst>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3267519307"/>
                  </a:ext>
                </a:extLst>
              </a:tr>
              <a:tr h="534106">
                <a:tc vMerge="1">
                  <a:txBody>
                    <a:bodyPr/>
                    <a:lstStyle/>
                    <a:p>
                      <a:endParaRPr lang="zh-CN" altLang="en-US"/>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646575085"/>
                  </a:ext>
                </a:extLst>
              </a:tr>
              <a:tr h="534106">
                <a:tc vMerge="1">
                  <a:txBody>
                    <a:bodyPr/>
                    <a:lstStyle/>
                    <a:p>
                      <a:endParaRPr lang="zh-CN" altLang="en-US"/>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776400113"/>
                  </a:ext>
                </a:extLst>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415037"/>
                  </a:ext>
                </a:extLst>
              </a:tr>
              <a:tr h="1416787">
                <a:tc vMerge="1">
                  <a:txBody>
                    <a:bodyPr/>
                    <a:lstStyle/>
                    <a:p>
                      <a:endParaRPr lang="zh-CN" altLang="en-US"/>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40242"/>
                  </a:ext>
                </a:extLst>
              </a:tr>
            </a:tbl>
          </a:graphicData>
        </a:graphic>
      </p:graphicFrame>
    </p:spTree>
    <p:extLst>
      <p:ext uri="{BB962C8B-B14F-4D97-AF65-F5344CB8AC3E}">
        <p14:creationId xmlns:p14="http://schemas.microsoft.com/office/powerpoint/2010/main" val="580397183"/>
      </p:ext>
    </p:extLst>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extLst>
      <p:ext uri="{BB962C8B-B14F-4D97-AF65-F5344CB8AC3E}">
        <p14:creationId xmlns:p14="http://schemas.microsoft.com/office/powerpoint/2010/main" val="2373933058"/>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extLst>
      <p:ext uri="{BB962C8B-B14F-4D97-AF65-F5344CB8AC3E}">
        <p14:creationId xmlns:p14="http://schemas.microsoft.com/office/powerpoint/2010/main" val="1769038734"/>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extLst>
              <p:ext uri="{D42A27DB-BD31-4B8C-83A1-F6EECF244321}">
                <p14:modId xmlns:p14="http://schemas.microsoft.com/office/powerpoint/2010/main" val="4232220367"/>
              </p:ext>
            </p:extLst>
          </p:nvPr>
        </p:nvGraphicFramePr>
        <p:xfrm>
          <a:off x="478582" y="2258497"/>
          <a:ext cx="5544617" cy="3674612"/>
        </p:xfrm>
        <a:graphic>
          <a:graphicData uri="http://schemas.openxmlformats.org/drawingml/2006/table">
            <a:tbl>
              <a:tblPr/>
              <a:tblGrid>
                <a:gridCol w="1388346">
                  <a:extLst>
                    <a:ext uri="{9D8B030D-6E8A-4147-A177-3AD203B41FA5}">
                      <a16:colId xmlns:a16="http://schemas.microsoft.com/office/drawing/2014/main" val="3587229083"/>
                    </a:ext>
                  </a:extLst>
                </a:gridCol>
                <a:gridCol w="1388346">
                  <a:extLst>
                    <a:ext uri="{9D8B030D-6E8A-4147-A177-3AD203B41FA5}">
                      <a16:colId xmlns:a16="http://schemas.microsoft.com/office/drawing/2014/main" val="1428036955"/>
                    </a:ext>
                  </a:extLst>
                </a:gridCol>
                <a:gridCol w="1385841">
                  <a:extLst>
                    <a:ext uri="{9D8B030D-6E8A-4147-A177-3AD203B41FA5}">
                      <a16:colId xmlns:a16="http://schemas.microsoft.com/office/drawing/2014/main" val="627815042"/>
                    </a:ext>
                  </a:extLst>
                </a:gridCol>
                <a:gridCol w="1382084">
                  <a:extLst>
                    <a:ext uri="{9D8B030D-6E8A-4147-A177-3AD203B41FA5}">
                      <a16:colId xmlns:a16="http://schemas.microsoft.com/office/drawing/2014/main" val="3126142607"/>
                    </a:ext>
                  </a:extLst>
                </a:gridCol>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2095864766"/>
                  </a:ext>
                </a:extLst>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447168"/>
                  </a:ext>
                </a:extLst>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304418"/>
                  </a:ext>
                </a:extLst>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836548"/>
                  </a:ext>
                </a:extLst>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999246"/>
                  </a:ext>
                </a:extLst>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071216"/>
                  </a:ext>
                </a:extLst>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项目总体计划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909514"/>
            <a:ext cx="10646014" cy="577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765498"/>
            <a:ext cx="11122885" cy="603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909514"/>
            <a:ext cx="10631487" cy="576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2" action="ppaction://hlinkfile"/>
              </a:rPr>
              <a:t>《PRD2018-G11-</a:t>
            </a:r>
            <a:r>
              <a:rPr lang="zh-CN" altLang="en-US" dirty="0" smtClean="0">
                <a:hlinkClick r:id="rId2" action="ppaction://hlinkfile"/>
              </a:rPr>
              <a:t>可行性分析报告</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项目章程</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需求工程项目计划</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会议记录</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项目总体计划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smtClean="0">
                <a:hlinkClick r:id="rId7"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err="1">
                <a:hlinkClick r:id="rId7" action="ppaction://hlinkfile"/>
              </a:rPr>
              <a:t>io</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a:t>
            </a:r>
            <a:r>
              <a:rPr lang="zh-CN" altLang="en-US" dirty="0">
                <a:hlinkClick r:id="rId8" action="ppaction://hlinkfile"/>
              </a:rPr>
              <a:t>需求工程计划甘特图</a:t>
            </a:r>
            <a:r>
              <a:rPr lang="en-US" altLang="zh-CN" dirty="0" smtClean="0">
                <a:hlinkClick r:id="rId8" action="ppaction://hlinkfile"/>
              </a:rPr>
              <a:t>》</a:t>
            </a:r>
            <a:endParaRPr lang="en-US" altLang="zh-CN" dirty="0" smtClean="0"/>
          </a:p>
          <a:p>
            <a:pPr>
              <a:lnSpc>
                <a:spcPct val="150000"/>
              </a:lnSpc>
            </a:pPr>
            <a:r>
              <a:rPr lang="en-US" altLang="zh-CN" dirty="0">
                <a:hlinkClick r:id="rId9"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extLst>
                  <a:ext uri="{0D108BD9-81ED-4DB2-BD59-A6C34878D82A}">
                    <a16:rowId xmlns:a16="http://schemas.microsoft.com/office/drawing/2014/main" val="10001"/>
                  </a:ext>
                </a:extLst>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p>
        </p:txBody>
      </p:sp>
      <p:graphicFrame>
        <p:nvGraphicFramePr>
          <p:cNvPr id="4" name="表格 3"/>
          <p:cNvGraphicFramePr>
            <a:graphicFrameLocks noGrp="1"/>
          </p:cNvGraphicFramePr>
          <p:nvPr/>
        </p:nvGraphicFramePr>
        <p:xfrm>
          <a:off x="3214886" y="1485578"/>
          <a:ext cx="8126943" cy="4389120"/>
        </p:xfrm>
        <a:graphic>
          <a:graphicData uri="http://schemas.openxmlformats.org/drawingml/2006/table">
            <a:tbl>
              <a:tblPr firstRow="1" bandRow="1">
                <a:tableStyleId>{5C22544A-7EE6-4342-B048-85BDC9FD1C3A}</a:tableStyleId>
              </a:tblPr>
              <a:tblGrid>
                <a:gridCol w="2708981">
                  <a:extLst>
                    <a:ext uri="{9D8B030D-6E8A-4147-A177-3AD203B41FA5}">
                      <a16:colId xmlns:a16="http://schemas.microsoft.com/office/drawing/2014/main" val="20000"/>
                    </a:ext>
                  </a:extLst>
                </a:gridCol>
                <a:gridCol w="2708981">
                  <a:extLst>
                    <a:ext uri="{9D8B030D-6E8A-4147-A177-3AD203B41FA5}">
                      <a16:colId xmlns:a16="http://schemas.microsoft.com/office/drawing/2014/main" val="20001"/>
                    </a:ext>
                  </a:extLst>
                </a:gridCol>
                <a:gridCol w="2708981">
                  <a:extLst>
                    <a:ext uri="{9D8B030D-6E8A-4147-A177-3AD203B41FA5}">
                      <a16:colId xmlns:a16="http://schemas.microsoft.com/office/drawing/2014/main" val="20002"/>
                    </a:ext>
                  </a:extLst>
                </a:gridCol>
              </a:tblGrid>
              <a:tr h="370840">
                <a:tc>
                  <a:txBody>
                    <a:bodyPr/>
                    <a:lstStyle/>
                    <a:p>
                      <a:r>
                        <a:rPr lang="zh-CN" altLang="en-US" dirty="0" smtClean="0"/>
                        <a:t>组员</a:t>
                      </a:r>
                      <a:endParaRPr lang="zh-CN" altLang="en-US" dirty="0"/>
                    </a:p>
                  </a:txBody>
                  <a:tcPr/>
                </a:tc>
                <a:tc>
                  <a:txBody>
                    <a:bodyPr/>
                    <a:lstStyle/>
                    <a:p>
                      <a:r>
                        <a:rPr lang="zh-CN" altLang="en-US" dirty="0" smtClean="0"/>
                        <a:t>工作内容</a:t>
                      </a:r>
                      <a:endParaRPr lang="zh-CN" altLang="en-US" dirty="0"/>
                    </a:p>
                  </a:txBody>
                  <a:tcPr/>
                </a:tc>
                <a:tc>
                  <a:txBody>
                    <a:bodyPr/>
                    <a:lstStyle/>
                    <a:p>
                      <a:r>
                        <a:rPr lang="zh-CN" altLang="en-US" dirty="0" smtClean="0"/>
                        <a:t>评价</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黄为波</a:t>
                      </a:r>
                      <a:endParaRPr lang="zh-CN" altLang="en-US" dirty="0"/>
                    </a:p>
                  </a:txBody>
                  <a:tcPr/>
                </a:tc>
                <a:tc>
                  <a:txBody>
                    <a:bodyPr/>
                    <a:lstStyle/>
                    <a:p>
                      <a:r>
                        <a:rPr lang="zh-CN" altLang="en-US" dirty="0" smtClean="0"/>
                        <a:t>甘特图</a:t>
                      </a:r>
                      <a:r>
                        <a:rPr lang="en-US" altLang="zh-CN" dirty="0" smtClean="0"/>
                        <a:t>,wbs,</a:t>
                      </a:r>
                      <a:r>
                        <a:rPr lang="zh-CN" altLang="en-US" dirty="0" smtClean="0"/>
                        <a:t> 需求</a:t>
                      </a:r>
                      <a:r>
                        <a:rPr lang="zh-CN" altLang="en-US" dirty="0"/>
                        <a:t>工程项目计划书</a:t>
                      </a:r>
                      <a:r>
                        <a:rPr lang="zh-CN" altLang="en-US" dirty="0" smtClean="0"/>
                        <a:t>起草，完善可行性分析报告</a:t>
                      </a:r>
                      <a:endParaRPr lang="zh-CN" altLang="en-US" dirty="0"/>
                    </a:p>
                  </a:txBody>
                  <a:tcPr/>
                </a:tc>
                <a:tc>
                  <a:txBody>
                    <a:bodyPr/>
                    <a:lstStyle/>
                    <a:p>
                      <a:r>
                        <a:rPr lang="en-US" altLang="zh-CN" dirty="0" smtClean="0"/>
                        <a:t>9.6</a:t>
                      </a:r>
                      <a:endParaRPr lang="en-US" altLang="zh-CN" dirty="0"/>
                    </a:p>
                  </a:txBody>
                  <a:tcPr/>
                </a:tc>
                <a:extLst>
                  <a:ext uri="{0D108BD9-81ED-4DB2-BD59-A6C34878D82A}">
                    <a16:rowId xmlns:a16="http://schemas.microsoft.com/office/drawing/2014/main" val="10001"/>
                  </a:ext>
                </a:extLst>
              </a:tr>
              <a:tr h="731520">
                <a:tc>
                  <a:txBody>
                    <a:bodyPr/>
                    <a:lstStyle/>
                    <a:p>
                      <a:r>
                        <a:rPr lang="zh-CN" altLang="en-US" dirty="0" smtClean="0"/>
                        <a:t>江亮儒</a:t>
                      </a:r>
                      <a:endParaRPr lang="zh-CN" altLang="en-US" dirty="0"/>
                    </a:p>
                  </a:txBody>
                  <a:tcPr/>
                </a:tc>
                <a:tc>
                  <a:txBody>
                    <a:bodyPr/>
                    <a:lstStyle/>
                    <a:p>
                      <a:r>
                        <a:rPr lang="zh-CN" altLang="en-US" dirty="0"/>
                        <a:t>可行性分析报告，</a:t>
                      </a:r>
                      <a:r>
                        <a:rPr lang="en-US" altLang="zh-CN" dirty="0"/>
                        <a:t>GIT</a:t>
                      </a:r>
                      <a:r>
                        <a:rPr lang="zh-CN" altLang="en-US" dirty="0"/>
                        <a:t>管理，支持条件，</a:t>
                      </a:r>
                    </a:p>
                  </a:txBody>
                  <a:tcPr/>
                </a:tc>
                <a:tc>
                  <a:txBody>
                    <a:bodyPr/>
                    <a:lstStyle/>
                    <a:p>
                      <a:r>
                        <a:rPr lang="en-US" altLang="zh-CN" dirty="0" smtClean="0"/>
                        <a:t>9.7</a:t>
                      </a:r>
                      <a:endParaRPr lang="en-US" altLang="zh-CN" dirty="0"/>
                    </a:p>
                  </a:txBody>
                  <a:tcPr/>
                </a:tc>
                <a:extLst>
                  <a:ext uri="{0D108BD9-81ED-4DB2-BD59-A6C34878D82A}">
                    <a16:rowId xmlns:a16="http://schemas.microsoft.com/office/drawing/2014/main" val="10002"/>
                  </a:ext>
                </a:extLst>
              </a:tr>
              <a:tr h="370840">
                <a:tc>
                  <a:txBody>
                    <a:bodyPr/>
                    <a:lstStyle/>
                    <a:p>
                      <a:r>
                        <a:rPr lang="zh-CN" altLang="en-US" dirty="0" smtClean="0"/>
                        <a:t>陈子卿</a:t>
                      </a:r>
                      <a:endParaRPr lang="zh-CN" altLang="en-US" dirty="0"/>
                    </a:p>
                  </a:txBody>
                  <a:tcPr/>
                </a:tc>
                <a:tc>
                  <a:txBody>
                    <a:bodyPr/>
                    <a:lstStyle/>
                    <a:p>
                      <a:r>
                        <a:rPr lang="zh-CN" altLang="en-US"/>
                        <a:t>项目预算，成本管理，风险计划</a:t>
                      </a:r>
                    </a:p>
                  </a:txBody>
                  <a:tcPr/>
                </a:tc>
                <a:tc>
                  <a:txBody>
                    <a:bodyPr/>
                    <a:lstStyle/>
                    <a:p>
                      <a:r>
                        <a:rPr lang="en-US" altLang="zh-CN"/>
                        <a:t>9.4</a:t>
                      </a:r>
                    </a:p>
                  </a:txBody>
                  <a:tcPr/>
                </a:tc>
                <a:extLst>
                  <a:ext uri="{0D108BD9-81ED-4DB2-BD59-A6C34878D82A}">
                    <a16:rowId xmlns:a16="http://schemas.microsoft.com/office/drawing/2014/main" val="10003"/>
                  </a:ext>
                </a:extLst>
              </a:tr>
              <a:tr h="731520">
                <a:tc>
                  <a:txBody>
                    <a:bodyPr/>
                    <a:lstStyle/>
                    <a:p>
                      <a:r>
                        <a:rPr lang="zh-CN" altLang="en-US" dirty="0" smtClean="0"/>
                        <a:t>蔡峰</a:t>
                      </a:r>
                      <a:endParaRPr lang="zh-CN" altLang="en-US" dirty="0"/>
                    </a:p>
                  </a:txBody>
                  <a:tcPr/>
                </a:tc>
                <a:tc>
                  <a:txBody>
                    <a:bodyPr/>
                    <a:lstStyle/>
                    <a:p>
                      <a:r>
                        <a:rPr lang="en-US" altLang="zh-CN"/>
                        <a:t>OBS</a:t>
                      </a:r>
                      <a:r>
                        <a:rPr lang="zh-CN" altLang="en-US"/>
                        <a:t>，人力资源管理，沟通管理</a:t>
                      </a:r>
                    </a:p>
                  </a:txBody>
                  <a:tcPr/>
                </a:tc>
                <a:tc>
                  <a:txBody>
                    <a:bodyPr/>
                    <a:lstStyle/>
                    <a:p>
                      <a:r>
                        <a:rPr lang="en-US" altLang="zh-CN" dirty="0" smtClean="0"/>
                        <a:t>9.3</a:t>
                      </a:r>
                      <a:endParaRPr lang="en-US" altLang="zh-CN" dirty="0"/>
                    </a:p>
                  </a:txBody>
                  <a:tcPr/>
                </a:tc>
                <a:extLst>
                  <a:ext uri="{0D108BD9-81ED-4DB2-BD59-A6C34878D82A}">
                    <a16:rowId xmlns:a16="http://schemas.microsoft.com/office/drawing/2014/main" val="10004"/>
                  </a:ext>
                </a:extLst>
              </a:tr>
              <a:tr h="370840">
                <a:tc>
                  <a:txBody>
                    <a:bodyPr/>
                    <a:lstStyle/>
                    <a:p>
                      <a:r>
                        <a:rPr lang="zh-CN" altLang="en-US" dirty="0" smtClean="0"/>
                        <a:t>苏雨豪</a:t>
                      </a:r>
                      <a:endParaRPr lang="zh-CN" altLang="en-US" dirty="0"/>
                    </a:p>
                  </a:txBody>
                  <a:tcPr/>
                </a:tc>
                <a:tc>
                  <a:txBody>
                    <a:bodyPr/>
                    <a:lstStyle/>
                    <a:p>
                      <a:r>
                        <a:rPr lang="zh-CN" altLang="en-US" dirty="0"/>
                        <a:t>答辩</a:t>
                      </a:r>
                      <a:r>
                        <a:rPr lang="en-US" altLang="zh-CN" dirty="0"/>
                        <a:t>PPT</a:t>
                      </a:r>
                      <a:r>
                        <a:rPr lang="zh-CN" altLang="en-US" dirty="0"/>
                        <a:t>的制作，</a:t>
                      </a:r>
                      <a:r>
                        <a:rPr lang="en-US" altLang="zh-CN" dirty="0"/>
                        <a:t>wbs-</a:t>
                      </a:r>
                      <a:r>
                        <a:rPr lang="en-US" altLang="zh-CN" dirty="0" err="1"/>
                        <a:t>io</a:t>
                      </a:r>
                      <a:r>
                        <a:rPr lang="zh-CN" altLang="en-US" dirty="0"/>
                        <a:t>的</a:t>
                      </a:r>
                      <a:r>
                        <a:rPr lang="zh-CN" altLang="en-US" dirty="0" smtClean="0"/>
                        <a:t>制作，项目章程</a:t>
                      </a:r>
                      <a:endParaRPr lang="zh-CN" altLang="en-US" dirty="0"/>
                    </a:p>
                  </a:txBody>
                  <a:tcPr/>
                </a:tc>
                <a:tc>
                  <a:txBody>
                    <a:bodyPr/>
                    <a:lstStyle/>
                    <a:p>
                      <a:r>
                        <a:rPr lang="en-US" altLang="zh-CN" dirty="0"/>
                        <a:t>9.5</a:t>
                      </a: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9145">
                  <a:extLst>
                    <a:ext uri="{9D8B030D-6E8A-4147-A177-3AD203B41FA5}">
                      <a16:colId xmlns:a16="http://schemas.microsoft.com/office/drawing/2014/main" val="20001"/>
                    </a:ext>
                  </a:extLst>
                </a:gridCol>
                <a:gridCol w="3168015">
                  <a:extLst>
                    <a:ext uri="{9D8B030D-6E8A-4147-A177-3AD203B41FA5}">
                      <a16:colId xmlns:a16="http://schemas.microsoft.com/office/drawing/2014/main" val="20002"/>
                    </a:ext>
                  </a:extLst>
                </a:gridCol>
                <a:gridCol w="1623060">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0"/>
                  </a:ext>
                </a:extLst>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val="20000"/>
                    </a:ext>
                  </a:extLst>
                </a:gridCol>
                <a:gridCol w="2031736">
                  <a:extLst>
                    <a:ext uri="{9D8B030D-6E8A-4147-A177-3AD203B41FA5}">
                      <a16:colId xmlns:a16="http://schemas.microsoft.com/office/drawing/2014/main" val="20001"/>
                    </a:ext>
                  </a:extLst>
                </a:gridCol>
                <a:gridCol w="2031736">
                  <a:extLst>
                    <a:ext uri="{9D8B030D-6E8A-4147-A177-3AD203B41FA5}">
                      <a16:colId xmlns:a16="http://schemas.microsoft.com/office/drawing/2014/main" val="20002"/>
                    </a:ext>
                  </a:extLst>
                </a:gridCol>
                <a:gridCol w="2031736">
                  <a:extLst>
                    <a:ext uri="{9D8B030D-6E8A-4147-A177-3AD203B41FA5}">
                      <a16:colId xmlns:a16="http://schemas.microsoft.com/office/drawing/2014/main" val="20003"/>
                    </a:ext>
                  </a:extLst>
                </a:gridCol>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extLst>
                  <a:ext uri="{0D108BD9-81ED-4DB2-BD59-A6C34878D82A}">
                    <a16:rowId xmlns:a16="http://schemas.microsoft.com/office/drawing/2014/main" val="10001"/>
                  </a:ext>
                </a:extLst>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extLst>
                  <a:ext uri="{0D108BD9-81ED-4DB2-BD59-A6C34878D82A}">
                    <a16:rowId xmlns:a16="http://schemas.microsoft.com/office/drawing/2014/main" val="10002"/>
                  </a:ext>
                </a:extLst>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extLst>
                  <a:ext uri="{0D108BD9-81ED-4DB2-BD59-A6C34878D82A}">
                    <a16:rowId xmlns:a16="http://schemas.microsoft.com/office/drawing/2014/main" val="10003"/>
                  </a:ext>
                </a:extLst>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extLst>
                  <a:ext uri="{0D108BD9-81ED-4DB2-BD59-A6C34878D82A}">
                    <a16:rowId xmlns:a16="http://schemas.microsoft.com/office/drawing/2014/main" val="10004"/>
                  </a:ext>
                </a:extLst>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5" name="图片 4"/>
          <p:cNvPicPr>
            <a:picLocks noChangeAspect="1"/>
          </p:cNvPicPr>
          <p:nvPr/>
        </p:nvPicPr>
        <p:blipFill>
          <a:blip r:embed="rId3"/>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extLst>
              <p:ext uri="{D42A27DB-BD31-4B8C-83A1-F6EECF244321}">
                <p14:modId xmlns:p14="http://schemas.microsoft.com/office/powerpoint/2010/main" val="1185410224"/>
              </p:ext>
            </p:extLst>
          </p:nvPr>
        </p:nvGraphicFramePr>
        <p:xfrm>
          <a:off x="1558702" y="1826542"/>
          <a:ext cx="9865095" cy="4858657"/>
        </p:xfrm>
        <a:graphic>
          <a:graphicData uri="http://schemas.openxmlformats.org/drawingml/2006/table">
            <a:tbl>
              <a:tblPr firstRow="1" firstCol="1" bandRow="1"/>
              <a:tblGrid>
                <a:gridCol w="3288365">
                  <a:extLst>
                    <a:ext uri="{9D8B030D-6E8A-4147-A177-3AD203B41FA5}">
                      <a16:colId xmlns:a16="http://schemas.microsoft.com/office/drawing/2014/main" val="4125479588"/>
                    </a:ext>
                  </a:extLst>
                </a:gridCol>
                <a:gridCol w="3288365">
                  <a:extLst>
                    <a:ext uri="{9D8B030D-6E8A-4147-A177-3AD203B41FA5}">
                      <a16:colId xmlns:a16="http://schemas.microsoft.com/office/drawing/2014/main" val="3850147360"/>
                    </a:ext>
                  </a:extLst>
                </a:gridCol>
                <a:gridCol w="3288365">
                  <a:extLst>
                    <a:ext uri="{9D8B030D-6E8A-4147-A177-3AD203B41FA5}">
                      <a16:colId xmlns:a16="http://schemas.microsoft.com/office/drawing/2014/main" val="2691928905"/>
                    </a:ext>
                  </a:extLst>
                </a:gridCol>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775808"/>
                  </a:ext>
                </a:extLst>
              </a:tr>
              <a:tr h="1658257">
                <a:tc vMerge="1">
                  <a:txBody>
                    <a:bodyPr/>
                    <a:lstStyle/>
                    <a:p>
                      <a:endParaRPr lang="zh-CN" altLang="en-US"/>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012338"/>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555267"/>
                  </a:ext>
                </a:extLst>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964065"/>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231370"/>
                  </a:ext>
                </a:extLst>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715763"/>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516154384"/>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994119309"/>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3222</Words>
  <Application>Microsoft Office PowerPoint</Application>
  <PresentationFormat>自定义</PresentationFormat>
  <Paragraphs>705</Paragraphs>
  <Slides>38</Slides>
  <Notes>8</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+中文标题</vt:lpstr>
      <vt:lpstr>Arial Unicode MS</vt:lpstr>
      <vt:lpstr>宋体</vt:lpstr>
      <vt:lpstr>微软雅黑</vt:lpstr>
      <vt:lpstr>Arial</vt:lpstr>
      <vt:lpstr>Calibri</vt:lpstr>
      <vt:lpstr>Eras Bold ITC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304</cp:revision>
  <dcterms:created xsi:type="dcterms:W3CDTF">2015-04-23T03:04:00Z</dcterms:created>
  <dcterms:modified xsi:type="dcterms:W3CDTF">2018-11-23T10:01:08Z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