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11" r:id="rId2"/>
    <p:sldId id="439" r:id="rId3"/>
    <p:sldId id="440" r:id="rId4"/>
    <p:sldId id="441" r:id="rId5"/>
    <p:sldId id="442" r:id="rId6"/>
    <p:sldId id="443" r:id="rId7"/>
    <p:sldId id="444" r:id="rId8"/>
    <p:sldId id="445" r:id="rId9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1" autoAdjust="0"/>
    <p:restoredTop sz="94660"/>
  </p:normalViewPr>
  <p:slideViewPr>
    <p:cSldViewPr>
      <p:cViewPr varScale="1">
        <p:scale>
          <a:sx n="79" d="100"/>
          <a:sy n="79" d="100"/>
        </p:scale>
        <p:origin x="-296" y="-64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9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41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164674" y="920343"/>
            <a:ext cx="801956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95459" y="1758367"/>
            <a:ext cx="3744416" cy="511504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的发展历程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19357" y="2521954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的特点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59109" y="813888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295459" y="930330"/>
            <a:ext cx="3744416" cy="511504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什么是</a:t>
              </a: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35357" y="3295200"/>
            <a:ext cx="3744416" cy="511504"/>
            <a:chOff x="6339097" y="4180903"/>
            <a:chExt cx="374441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的结构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363498" y="4041322"/>
            <a:ext cx="3744416" cy="511504"/>
            <a:chOff x="6339097" y="4180903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的视图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363498" y="4740676"/>
            <a:ext cx="3744416" cy="542247"/>
            <a:chOff x="6329397" y="4108895"/>
            <a:chExt cx="3744416" cy="542247"/>
          </a:xfrm>
        </p:grpSpPr>
        <p:sp>
          <p:nvSpPr>
            <p:cNvPr id="44" name="圆角矩形 43"/>
            <p:cNvSpPr/>
            <p:nvPr/>
          </p:nvSpPr>
          <p:spPr>
            <a:xfrm>
              <a:off x="6329397" y="4108895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373793" y="5462369"/>
            <a:ext cx="3744416" cy="511504"/>
            <a:chOff x="6339097" y="4180903"/>
            <a:chExt cx="3744416" cy="511504"/>
          </a:xfrm>
        </p:grpSpPr>
        <p:sp>
          <p:nvSpPr>
            <p:cNvPr id="49" name="圆角矩形 4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UML2.0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的新特征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365114" y="6166098"/>
            <a:ext cx="3744416" cy="511504"/>
            <a:chOff x="6339097" y="4180903"/>
            <a:chExt cx="3744416" cy="511504"/>
          </a:xfrm>
        </p:grpSpPr>
        <p:sp>
          <p:nvSpPr>
            <p:cNvPr id="52" name="圆角矩形 51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系统开发阶段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87094" y="117426"/>
            <a:ext cx="3744416" cy="511504"/>
            <a:chOff x="6315199" y="2492728"/>
            <a:chExt cx="3744416" cy="511504"/>
          </a:xfrm>
        </p:grpSpPr>
        <p:sp>
          <p:nvSpPr>
            <p:cNvPr id="55" name="圆角矩形 5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目录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圆角矩形 56"/>
          <p:cNvSpPr/>
          <p:nvPr/>
        </p:nvSpPr>
        <p:spPr>
          <a:xfrm>
            <a:off x="5164674" y="1728632"/>
            <a:ext cx="801956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191713" y="2521954"/>
            <a:ext cx="801956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191713" y="3370526"/>
            <a:ext cx="801956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191713" y="4074193"/>
            <a:ext cx="801956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203832" y="4762902"/>
            <a:ext cx="801956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1.6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5191713" y="5503348"/>
            <a:ext cx="801956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1.7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5191713" y="6207077"/>
            <a:ext cx="801956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1.8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50"/>
                            </p:stCondLst>
                            <p:childTnLst>
                              <p:par>
                                <p:cTn id="3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6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63" dur="7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650"/>
                            </p:stCondLst>
                            <p:childTnLst>
                              <p:par>
                                <p:cTn id="6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1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73" dur="7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150"/>
                            </p:stCondLst>
                            <p:childTnLst>
                              <p:par>
                                <p:cTn id="7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6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3" dur="7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650"/>
                            </p:stCondLst>
                            <p:childTnLst>
                              <p:par>
                                <p:cTn id="8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1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3" dur="7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150"/>
                            </p:stCondLst>
                            <p:childTnLst>
                              <p:par>
                                <p:cTn id="9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6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03" dur="7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650"/>
                            </p:stCondLst>
                            <p:childTnLst>
                              <p:par>
                                <p:cTn id="10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1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13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150"/>
                            </p:stCondLst>
                            <p:childTnLst>
                              <p:par>
                                <p:cTn id="11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6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23" dur="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650"/>
                            </p:stCondLst>
                            <p:childTnLst>
                              <p:par>
                                <p:cTn id="12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36" grpId="0" bldLvl="0" animBg="1"/>
      <p:bldP spid="37" grpId="0"/>
      <p:bldP spid="38" grpId="0" bldLvl="0" animBg="1"/>
      <p:bldP spid="57" grpId="0" bldLvl="0" animBg="1"/>
      <p:bldP spid="57" grpId="1" bldLvl="0" animBg="1"/>
      <p:bldP spid="57" grpId="2" bldLvl="0" animBg="1"/>
      <p:bldP spid="59" grpId="0" bldLvl="0" animBg="1"/>
      <p:bldP spid="59" grpId="1" bldLvl="0" animBg="1"/>
      <p:bldP spid="59" grpId="2" bldLvl="0" animBg="1"/>
      <p:bldP spid="60" grpId="0" bldLvl="0" animBg="1"/>
      <p:bldP spid="60" grpId="1" bldLvl="0" animBg="1"/>
      <p:bldP spid="60" grpId="2" bldLvl="0" animBg="1"/>
      <p:bldP spid="61" grpId="0" bldLvl="0" animBg="1"/>
      <p:bldP spid="61" grpId="1" bldLvl="0" animBg="1"/>
      <p:bldP spid="61" grpId="2" bldLvl="0" animBg="1"/>
      <p:bldP spid="62" grpId="0" bldLvl="0" animBg="1"/>
      <p:bldP spid="62" grpId="1" bldLvl="0" animBg="1"/>
      <p:bldP spid="62" grpId="2" bldLvl="0" animBg="1"/>
      <p:bldP spid="63" grpId="0" bldLvl="0" animBg="1"/>
      <p:bldP spid="63" grpId="1" bldLvl="0" animBg="1"/>
      <p:bldP spid="63" grpId="2" bldLvl="0" animBg="1"/>
      <p:bldP spid="64" grpId="0" bldLvl="0" animBg="1"/>
      <p:bldP spid="64" grpId="1" bldLvl="0" animBg="1"/>
      <p:bldP spid="64" grpId="2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r>
              <a:rPr lang="en-US" sz="2400" dirty="0" smtClean="0"/>
              <a:t>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485578"/>
            <a:ext cx="88569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、用例图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例图中的主体内容用例、参与者、通信关联并没有变化。在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中，为每个用例增加了一个称为</a:t>
            </a:r>
            <a:r>
              <a:rPr lang="en-US" altLang="zh-CN" dirty="0" smtClean="0"/>
              <a:t>Subject</a:t>
            </a:r>
            <a:r>
              <a:rPr lang="zh-CN" altLang="en-US" dirty="0" smtClean="0"/>
              <a:t>的特征，这项特征的取值可以作为在逻辑层面划分一组用例的一项依据。用例所属的“系统边界”就是</a:t>
            </a:r>
            <a:r>
              <a:rPr lang="en-US" altLang="zh-CN" dirty="0" smtClean="0"/>
              <a:t>Subject</a:t>
            </a:r>
            <a:r>
              <a:rPr lang="zh-CN" altLang="en-US" dirty="0" smtClean="0"/>
              <a:t>的一种典型例子。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r>
              <a:rPr lang="en-US" sz="2400" dirty="0" smtClean="0"/>
              <a:t>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0670" y="909514"/>
            <a:ext cx="885698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、顺序图</a:t>
            </a:r>
            <a:endParaRPr lang="en-US" altLang="zh-CN" dirty="0" smtClean="0"/>
          </a:p>
          <a:p>
            <a:r>
              <a:rPr lang="zh-CN" altLang="en-US" dirty="0"/>
              <a:t>顺序</a:t>
            </a:r>
            <a:r>
              <a:rPr lang="zh-CN" altLang="en-US" dirty="0" smtClean="0"/>
              <a:t>图是最常用的一种图。主要用它来描述对象间的交互关系，着重体现交互的时间顺序。对于顺序图，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主要做了以下三方面的改进。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）允许顺序图中明确地表达分支判断逻辑。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）允许“纵向”与“横向”地对顺序图进行拆分与引用。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）提供了一种新图，称为“交互概况图”，可以直观地表达一组相关顺序图之间的转向逻辑。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72287" y="3035468"/>
            <a:ext cx="3701823" cy="374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30910" y="4079585"/>
            <a:ext cx="507831" cy="16561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交互概况图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69825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r>
              <a:rPr lang="en-US" sz="2400" dirty="0" smtClean="0"/>
              <a:t>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、活动图</a:t>
            </a:r>
            <a:endParaRPr lang="en-US" altLang="zh-CN" dirty="0" smtClean="0"/>
          </a:p>
          <a:p>
            <a:r>
              <a:rPr lang="zh-CN" altLang="en-US" dirty="0" smtClean="0"/>
              <a:t>互动图是比较常用的一种图，接近于流程图。在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中，活动图增加了许多新特性。例如，泳道可以划分成层次，增加丰富的同步表达能力，在活动图中引入对象等特性。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69825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r>
              <a:rPr lang="en-US" sz="2400" dirty="0" smtClean="0"/>
              <a:t>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、构件图</a:t>
            </a:r>
            <a:endParaRPr lang="en-US" altLang="zh-CN" dirty="0" smtClean="0"/>
          </a:p>
          <a:p>
            <a:r>
              <a:rPr lang="zh-CN" altLang="en-US" dirty="0" smtClean="0"/>
              <a:t>构件图是在物理层面对系统结构及内容的直观描述，最接近于通常意义上的模块结构图。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中，构件图有比较明显的改进。组件本身内容的表达更清晰，包括组件所提供的接口、所要求的接口、组件之间的依赖关系通过“组装连接器”更加明确地表达等。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00920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r>
              <a:rPr lang="en-US" sz="2400" dirty="0" smtClean="0"/>
              <a:t>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、新增加的图</a:t>
            </a:r>
            <a:endParaRPr lang="en-US" altLang="zh-CN" dirty="0" smtClean="0"/>
          </a:p>
          <a:p>
            <a:r>
              <a:rPr lang="zh-CN" altLang="en-US" dirty="0"/>
              <a:t>增加</a:t>
            </a:r>
            <a:r>
              <a:rPr lang="zh-CN" altLang="en-US" dirty="0" smtClean="0"/>
              <a:t>了“包图”、“组合结构图”、“交互概览图”和“时间图”。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）“包图”展现模型要素的基本组织单元，以及这些组织单元之间的依赖关系，包括引用关系和扩展关系在通用的建模工具中，一般可以用类图描述包图中的逻辑内容。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2576" y="447391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72576" y="4192969"/>
            <a:ext cx="6120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03817" y="4149874"/>
            <a:ext cx="6120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03817" y="4437906"/>
            <a:ext cx="219203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75529" y="5134662"/>
            <a:ext cx="11403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09166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r>
              <a:rPr lang="en-US" sz="2400" dirty="0" smtClean="0"/>
              <a:t>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）组合结构图</a:t>
            </a:r>
            <a:endParaRPr lang="en-US" altLang="zh-CN" dirty="0"/>
          </a:p>
          <a:p>
            <a:r>
              <a:rPr lang="zh-CN" altLang="en-US" dirty="0" smtClean="0"/>
              <a:t>“组合结构图”描述系统中的某一部分（即“组合结构”）的内部内容，包括该部分与系统其他部分的交互点，这种图能够展示该部分内容“内部”参与者的配置情况。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48444" y="1565499"/>
            <a:ext cx="3357418" cy="647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41716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r>
              <a:rPr lang="en-US" sz="2400" dirty="0" smtClean="0"/>
              <a:t>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、时间图</a:t>
            </a:r>
            <a:endParaRPr lang="en-US" altLang="zh-CN" dirty="0" smtClean="0"/>
          </a:p>
          <a:p>
            <a:r>
              <a:rPr lang="zh-CN" altLang="en-US" dirty="0" smtClean="0"/>
              <a:t>“时间图”是一种可选的交互图，展示交互过程中的真实信息，具体描述对象状态变化的时间点以及维持特定状态的时间段。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" b="5628"/>
          <a:stretch/>
        </p:blipFill>
        <p:spPr bwMode="auto">
          <a:xfrm rot="16200000">
            <a:off x="3754516" y="1782968"/>
            <a:ext cx="3498761" cy="564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715886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519</Words>
  <Application>Microsoft Office PowerPoint</Application>
  <PresentationFormat>自定义</PresentationFormat>
  <Paragraphs>57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yuhao</cp:lastModifiedBy>
  <cp:revision>231</cp:revision>
  <dcterms:created xsi:type="dcterms:W3CDTF">2015-04-23T03:04:00Z</dcterms:created>
  <dcterms:modified xsi:type="dcterms:W3CDTF">2018-10-14T06:19:12Z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