
<file path=[Content_Types].xml><?xml version="1.0" encoding="utf-8"?>
<Types xmlns="http://schemas.openxmlformats.org/package/2006/content-types">
  <Default Extension="mp3" ContentType="audio/unknown"/>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370" r:id="rId2"/>
    <p:sldId id="439" r:id="rId3"/>
    <p:sldId id="448" r:id="rId4"/>
    <p:sldId id="441" r:id="rId5"/>
    <p:sldId id="442" r:id="rId6"/>
    <p:sldId id="443" r:id="rId7"/>
    <p:sldId id="444" r:id="rId8"/>
    <p:sldId id="445" r:id="rId9"/>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11" autoAdjust="0"/>
    <p:restoredTop sz="94660"/>
  </p:normalViewPr>
  <p:slideViewPr>
    <p:cSldViewPr>
      <p:cViewPr varScale="1">
        <p:scale>
          <a:sx n="93" d="100"/>
          <a:sy n="93" d="100"/>
        </p:scale>
        <p:origin x="-90" y="-85"/>
      </p:cViewPr>
      <p:guideLst>
        <p:guide orient="horz" pos="2160"/>
        <p:guide orient="horz" pos="3901"/>
        <p:guide pos="3839"/>
        <p:guide pos="7208"/>
        <p:guide pos="573"/>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t>2018/10/14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t>‹#›</a:t>
            </a:fld>
            <a:endParaRPr lang="zh-CN" altLang="en-US"/>
          </a:p>
        </p:txBody>
      </p:sp>
    </p:spTree>
    <p:extLst>
      <p:ext uri="{BB962C8B-B14F-4D97-AF65-F5344CB8AC3E}">
        <p14:creationId xmlns:p14="http://schemas.microsoft.com/office/powerpoint/2010/main" val="3809856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t>2018/10/14</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t>‹#›</a:t>
            </a:fld>
            <a:endParaRPr lang="zh-CN" altLang="en-US"/>
          </a:p>
        </p:txBody>
      </p:sp>
    </p:spTree>
    <p:extLst>
      <p:ext uri="{BB962C8B-B14F-4D97-AF65-F5344CB8AC3E}">
        <p14:creationId xmlns:p14="http://schemas.microsoft.com/office/powerpoint/2010/main" val="625896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a:t>
            </a:fld>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smtClean="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smtClean="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2018/10/14</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2018/10/14</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3341033" y="2617957"/>
            <a:ext cx="5748655" cy="923314"/>
          </a:xfrm>
          <a:prstGeom prst="rect">
            <a:avLst/>
          </a:prstGeom>
          <a:noFill/>
        </p:spPr>
        <p:txBody>
          <a:bodyPr wrap="none" lIns="91423" tIns="45712" rIns="91423" bIns="45712" rtlCol="0">
            <a:spAutoFit/>
          </a:bodyPr>
          <a:lstStyle/>
          <a:p>
            <a:r>
              <a:rPr lang="en-US" altLang="zh-CN" sz="5400" dirty="0" smtClean="0">
                <a:solidFill>
                  <a:srgbClr val="38B1BF"/>
                </a:solidFill>
                <a:latin typeface="微软雅黑" panose="020B0503020204020204" pitchFamily="34" charset="-122"/>
                <a:ea typeface="微软雅黑" panose="020B0503020204020204" pitchFamily="34" charset="-122"/>
              </a:rPr>
              <a:t>UML</a:t>
            </a:r>
            <a:r>
              <a:rPr lang="zh-CN" altLang="en-US" sz="5400" dirty="0" smtClean="0">
                <a:solidFill>
                  <a:srgbClr val="38B1BF"/>
                </a:solidFill>
                <a:latin typeface="微软雅黑" panose="020B0503020204020204" pitchFamily="34" charset="-122"/>
                <a:ea typeface="微软雅黑" panose="020B0503020204020204" pitchFamily="34" charset="-122"/>
              </a:rPr>
              <a:t>翻转课堂</a:t>
            </a:r>
            <a:r>
              <a:rPr lang="en-US" altLang="zh-CN" sz="5400" dirty="0" smtClean="0">
                <a:solidFill>
                  <a:srgbClr val="38B1BF"/>
                </a:solidFill>
                <a:latin typeface="微软雅黑" panose="020B0503020204020204" pitchFamily="34" charset="-122"/>
                <a:ea typeface="微软雅黑" panose="020B0503020204020204" pitchFamily="34" charset="-122"/>
              </a:rPr>
              <a:t>PPT</a:t>
            </a:r>
            <a:endParaRPr lang="zh-CN" altLang="en-US" sz="5400" dirty="0">
              <a:solidFill>
                <a:srgbClr val="38B1BF"/>
              </a:solidFill>
              <a:latin typeface="微软雅黑" panose="020B0503020204020204" pitchFamily="34" charset="-122"/>
              <a:ea typeface="微软雅黑" panose="020B0503020204020204" pitchFamily="34" charset="-122"/>
            </a:endParaRPr>
          </a:p>
        </p:txBody>
      </p:sp>
      <p:sp>
        <p:nvSpPr>
          <p:cNvPr id="41" name="文本框 5"/>
          <p:cNvSpPr txBox="1"/>
          <p:nvPr/>
        </p:nvSpPr>
        <p:spPr>
          <a:xfrm>
            <a:off x="3663094" y="4778722"/>
            <a:ext cx="2552267"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秋</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G17</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p>
        </p:txBody>
      </p:sp>
      <p:sp>
        <p:nvSpPr>
          <p:cNvPr id="43" name="文本框 5"/>
          <p:cNvSpPr txBox="1"/>
          <p:nvPr/>
        </p:nvSpPr>
        <p:spPr>
          <a:xfrm>
            <a:off x="6349371" y="4778722"/>
            <a:ext cx="1914272"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30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37" presetClass="entr" presetSubtype="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700"/>
                                        <p:tgtEl>
                                          <p:spTgt spid="40"/>
                                        </p:tgtEl>
                                      </p:cBhvr>
                                    </p:animEffect>
                                    <p:anim calcmode="lin" valueType="num">
                                      <p:cBhvr>
                                        <p:cTn id="44" dur="700" fill="hold"/>
                                        <p:tgtEl>
                                          <p:spTgt spid="40"/>
                                        </p:tgtEl>
                                        <p:attrNameLst>
                                          <p:attrName>ppt_x</p:attrName>
                                        </p:attrNameLst>
                                      </p:cBhvr>
                                      <p:tavLst>
                                        <p:tav tm="0">
                                          <p:val>
                                            <p:strVal val="#ppt_x"/>
                                          </p:val>
                                        </p:tav>
                                        <p:tav tm="100000">
                                          <p:val>
                                            <p:strVal val="#ppt_x"/>
                                          </p:val>
                                        </p:tav>
                                      </p:tavLst>
                                    </p:anim>
                                    <p:anim calcmode="lin" valueType="num">
                                      <p:cBhvr>
                                        <p:cTn id="45" dur="630" decel="100000" fill="hold"/>
                                        <p:tgtEl>
                                          <p:spTgt spid="40"/>
                                        </p:tgtEl>
                                        <p:attrNameLst>
                                          <p:attrName>ppt_y</p:attrName>
                                        </p:attrNameLst>
                                      </p:cBhvr>
                                      <p:tavLst>
                                        <p:tav tm="0">
                                          <p:val>
                                            <p:strVal val="#ppt_y+1"/>
                                          </p:val>
                                        </p:tav>
                                        <p:tav tm="100000">
                                          <p:val>
                                            <p:strVal val="#ppt_y-.03"/>
                                          </p:val>
                                        </p:tav>
                                      </p:tavLst>
                                    </p:anim>
                                    <p:anim calcmode="lin" valueType="num">
                                      <p:cBhvr>
                                        <p:cTn id="46"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7" fill="hold">
                            <p:stCondLst>
                              <p:cond delay="1500"/>
                            </p:stCondLst>
                            <p:childTnLst>
                              <p:par>
                                <p:cTn id="48" presetID="22" presetClass="entr" presetSubtype="8" fill="hold" nodeType="after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wipe(left)">
                                      <p:cBhvr>
                                        <p:cTn id="50" dur="500"/>
                                        <p:tgtEl>
                                          <p:spTgt spid="44"/>
                                        </p:tgtEl>
                                      </p:cBhvr>
                                    </p:animEffect>
                                  </p:childTnLst>
                                </p:cTn>
                              </p:par>
                            </p:childTnLst>
                          </p:cTn>
                        </p:par>
                        <p:par>
                          <p:cTn id="51" fill="hold">
                            <p:stCondLst>
                              <p:cond delay="2000"/>
                            </p:stCondLst>
                            <p:childTnLst>
                              <p:par>
                                <p:cTn id="52" presetID="12" presetClass="entr" presetSubtype="4"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anim calcmode="lin" valueType="num">
                                      <p:cBhvr additive="base">
                                        <p:cTn id="54" dur="500"/>
                                        <p:tgtEl>
                                          <p:spTgt spid="41"/>
                                        </p:tgtEl>
                                        <p:attrNameLst>
                                          <p:attrName>ppt_y</p:attrName>
                                        </p:attrNameLst>
                                      </p:cBhvr>
                                      <p:tavLst>
                                        <p:tav tm="0">
                                          <p:val>
                                            <p:strVal val="#ppt_y+#ppt_h*1.125000"/>
                                          </p:val>
                                        </p:tav>
                                        <p:tav tm="100000">
                                          <p:val>
                                            <p:strVal val="#ppt_y"/>
                                          </p:val>
                                        </p:tav>
                                      </p:tavLst>
                                    </p:anim>
                                    <p:animEffect transition="in" filter="wipe(up)">
                                      <p:cBhvr>
                                        <p:cTn id="55" dur="500"/>
                                        <p:tgtEl>
                                          <p:spTgt spid="41"/>
                                        </p:tgtEl>
                                      </p:cBhvr>
                                    </p:animEffect>
                                  </p:childTnLst>
                                </p:cTn>
                              </p:par>
                            </p:childTnLst>
                          </p:cTn>
                        </p:par>
                        <p:par>
                          <p:cTn id="56" fill="hold">
                            <p:stCondLst>
                              <p:cond delay="2500"/>
                            </p:stCondLst>
                            <p:childTnLst>
                              <p:par>
                                <p:cTn id="57" presetID="12" presetClass="entr" presetSubtype="4" fill="hold" grpId="0" nodeType="afterEffect">
                                  <p:stCondLst>
                                    <p:cond delay="0"/>
                                  </p:stCondLst>
                                  <p:childTnLst>
                                    <p:set>
                                      <p:cBhvr>
                                        <p:cTn id="58" dur="1" fill="hold">
                                          <p:stCondLst>
                                            <p:cond delay="0"/>
                                          </p:stCondLst>
                                        </p:cTn>
                                        <p:tgtEl>
                                          <p:spTgt spid="43"/>
                                        </p:tgtEl>
                                        <p:attrNameLst>
                                          <p:attrName>style.visibility</p:attrName>
                                        </p:attrNameLst>
                                      </p:cBhvr>
                                      <p:to>
                                        <p:strVal val="visible"/>
                                      </p:to>
                                    </p:set>
                                    <p:anim calcmode="lin" valueType="num">
                                      <p:cBhvr additive="base">
                                        <p:cTn id="59" dur="500"/>
                                        <p:tgtEl>
                                          <p:spTgt spid="43"/>
                                        </p:tgtEl>
                                        <p:attrNameLst>
                                          <p:attrName>ppt_y</p:attrName>
                                        </p:attrNameLst>
                                      </p:cBhvr>
                                      <p:tavLst>
                                        <p:tav tm="0">
                                          <p:val>
                                            <p:strVal val="#ppt_y+#ppt_h*1.125000"/>
                                          </p:val>
                                        </p:tav>
                                        <p:tav tm="100000">
                                          <p:val>
                                            <p:strVal val="#ppt_y"/>
                                          </p:val>
                                        </p:tav>
                                      </p:tavLst>
                                    </p:anim>
                                    <p:animEffect transition="in" filter="wipe(up)">
                                      <p:cBhvr>
                                        <p:cTn id="6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61" repeatCount="indefinite" fill="hold" display="0">
                  <p:stCondLst>
                    <p:cond delay="indefinite"/>
                  </p:stCondLst>
                  <p:endCondLst>
                    <p:cond evt="onStopAudio" delay="0">
                      <p:tgtEl>
                        <p:sldTgt/>
                      </p:tgtEl>
                    </p:cond>
                  </p:endCondLst>
                </p:cTn>
                <p:tgtEl>
                  <p:spTgt spid="46"/>
                </p:tgtEl>
              </p:cMediaNode>
            </p:audio>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1198662" y="1125538"/>
            <a:ext cx="10153128" cy="4616648"/>
          </a:xfrm>
          <a:prstGeom prst="rect">
            <a:avLst/>
          </a:prstGeom>
          <a:noFill/>
        </p:spPr>
        <p:txBody>
          <a:bodyPr wrap="square" rtlCol="0">
            <a:spAutoFit/>
          </a:bodyPr>
          <a:lstStyle/>
          <a:p>
            <a:r>
              <a:rPr lang="en-US" altLang="zh-CN" dirty="0"/>
              <a:t>UML</a:t>
            </a:r>
            <a:r>
              <a:rPr lang="zh-CN" altLang="en-US" dirty="0"/>
              <a:t>语言中的视图大致分为如下</a:t>
            </a:r>
            <a:r>
              <a:rPr lang="en-US" altLang="zh-CN" dirty="0"/>
              <a:t>5</a:t>
            </a:r>
            <a:r>
              <a:rPr lang="zh-CN" altLang="en-US" dirty="0"/>
              <a:t>种：</a:t>
            </a:r>
          </a:p>
          <a:p>
            <a:endParaRPr lang="zh-CN" altLang="en-US" dirty="0"/>
          </a:p>
          <a:p>
            <a:r>
              <a:rPr lang="en-US" altLang="zh-CN" dirty="0"/>
              <a:t>1</a:t>
            </a:r>
            <a:r>
              <a:rPr lang="zh-CN" altLang="en-US" dirty="0"/>
              <a:t>、用例视图。用例视图强调从系统的外部参与者（主要是用户）的角度看到的或需要的系统功能。</a:t>
            </a:r>
          </a:p>
          <a:p>
            <a:endParaRPr lang="zh-CN" altLang="en-US" dirty="0"/>
          </a:p>
          <a:p>
            <a:r>
              <a:rPr lang="en-US" altLang="zh-CN" dirty="0"/>
              <a:t>2</a:t>
            </a:r>
            <a:r>
              <a:rPr lang="zh-CN" altLang="en-US" dirty="0"/>
              <a:t>、逻辑视图。逻辑视图从系统的静态结构和动态行为角度显示如何实现系统的功能。</a:t>
            </a:r>
          </a:p>
          <a:p>
            <a:endParaRPr lang="zh-CN" altLang="en-US" dirty="0"/>
          </a:p>
          <a:p>
            <a:r>
              <a:rPr lang="en-US" altLang="zh-CN" dirty="0"/>
              <a:t>3</a:t>
            </a:r>
            <a:r>
              <a:rPr lang="zh-CN" altLang="en-US" dirty="0"/>
              <a:t>、组件视图。组件视图显示代码组件的组织结构。</a:t>
            </a:r>
          </a:p>
          <a:p>
            <a:endParaRPr lang="zh-CN" altLang="en-US" dirty="0"/>
          </a:p>
          <a:p>
            <a:r>
              <a:rPr lang="en-US" altLang="zh-CN" dirty="0"/>
              <a:t>4</a:t>
            </a:r>
            <a:r>
              <a:rPr lang="zh-CN" altLang="en-US" dirty="0"/>
              <a:t>、并发视图。并发视图显示系统的并发性，解决在并发系统中存在的通信和同步问题。</a:t>
            </a:r>
          </a:p>
          <a:p>
            <a:endParaRPr lang="zh-CN" altLang="en-US" dirty="0"/>
          </a:p>
          <a:p>
            <a:r>
              <a:rPr lang="en-US" altLang="zh-CN" dirty="0"/>
              <a:t>5</a:t>
            </a:r>
            <a:r>
              <a:rPr lang="zh-CN" altLang="en-US" dirty="0"/>
              <a:t>、配置视图。配置视图显示系统的具体部署。部署是指将系统配置到由计算机和设备组成的物理结构上。</a:t>
            </a:r>
          </a:p>
        </p:txBody>
      </p:sp>
    </p:spTree>
  </p:cSld>
  <p:clrMapOvr>
    <a:masterClrMapping/>
  </p:clrMapOvr>
  <p:transition spd="slow" advClick="0" advTm="0">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smtClean="0">
                <a:solidFill>
                  <a:srgbClr val="183A5D"/>
                </a:solidFill>
                <a:latin typeface="微软雅黑" panose="020B0503020204020204" pitchFamily="34" charset="-122"/>
                <a:ea typeface="微软雅黑" panose="020B0503020204020204" pitchFamily="34" charset="-122"/>
              </a:rPr>
              <a:t>用例视图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86694" y="1917626"/>
            <a:ext cx="9505056" cy="3430234"/>
          </a:xfrm>
          <a:prstGeom prst="rect">
            <a:avLst/>
          </a:prstGeom>
          <a:noFill/>
        </p:spPr>
        <p:txBody>
          <a:bodyPr wrap="square" rtlCol="0">
            <a:spAutoFit/>
          </a:bodyPr>
          <a:lstStyle/>
          <a:p>
            <a:pPr indent="457200">
              <a:lnSpc>
                <a:spcPct val="150000"/>
              </a:lnSpc>
            </a:pPr>
            <a:r>
              <a:rPr lang="en-US" altLang="zh-CN" dirty="0"/>
              <a:t>UML</a:t>
            </a:r>
            <a:r>
              <a:rPr lang="zh-CN" altLang="en-US" dirty="0"/>
              <a:t>语言中的用例视图描述系统应具备的功能，也就是被成为参与者的外部用户所能观察到的功能。用例是系统的一个功能单元，可以被描述为参与者与系统之间的一次交互作用。参与者可以是一个用户或者另外一个系统。客户对系统要求的功能被当作多个用例在用例视图中进行描述，一个用例就是对系统的一个用法的通用描述。用例模型的用途就是列出系统中的用例和参与者，并显示哪个参与者参与了哪个用例的执行。用例视图是其他视图的核心，它的内容直接驱动其他视图的开发。</a:t>
            </a:r>
          </a:p>
        </p:txBody>
      </p:sp>
    </p:spTree>
    <p:extLst>
      <p:ext uri="{BB962C8B-B14F-4D97-AF65-F5344CB8AC3E}">
        <p14:creationId xmlns:p14="http://schemas.microsoft.com/office/powerpoint/2010/main" val="3098037299"/>
      </p:ext>
    </p:extLst>
  </p:cSld>
  <p:clrMapOvr>
    <a:masterClrMapping/>
  </p:clrMapOvr>
  <p:transition spd="slow" advClick="0" advTm="0">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smtClean="0">
                <a:solidFill>
                  <a:srgbClr val="183A5D"/>
                </a:solidFill>
                <a:latin typeface="微软雅黑" panose="020B0503020204020204" pitchFamily="34" charset="-122"/>
                <a:ea typeface="微软雅黑" panose="020B0503020204020204" pitchFamily="34" charset="-122"/>
              </a:rPr>
              <a:t>逻辑视图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86800" y="1918800"/>
            <a:ext cx="9289032" cy="2460738"/>
          </a:xfrm>
          <a:prstGeom prst="rect">
            <a:avLst/>
          </a:prstGeom>
          <a:noFill/>
        </p:spPr>
        <p:txBody>
          <a:bodyPr wrap="square" rtlCol="0">
            <a:spAutoFit/>
          </a:bodyPr>
          <a:lstStyle/>
          <a:p>
            <a:pPr indent="457200">
              <a:lnSpc>
                <a:spcPct val="150000"/>
              </a:lnSpc>
            </a:pPr>
            <a:r>
              <a:rPr lang="zh-CN" altLang="en-US" dirty="0"/>
              <a:t>逻辑视图描述用例视图中提出的系统功能的实现。与用例视图相比，逻辑视图主要关注系统内部，它既描述系统的静态结构（类、对象以及他们之间的关系），也描述系统内部的动态协作关系。系统的静态结构在类图和对象图中进行描述，而动态模型则在状态图、时序图、协作图以及活动图中进行描述。逻辑视图的使用者主要是设计人员和开发人员。</a:t>
            </a:r>
          </a:p>
        </p:txBody>
      </p:sp>
    </p:spTree>
    <p:extLst>
      <p:ext uri="{BB962C8B-B14F-4D97-AF65-F5344CB8AC3E}">
        <p14:creationId xmlns:p14="http://schemas.microsoft.com/office/powerpoint/2010/main" val="3098037299"/>
      </p:ext>
    </p:extLst>
  </p:cSld>
  <p:clrMapOvr>
    <a:masterClrMapping/>
  </p:clrMapOvr>
  <p:transition spd="slow" advClick="0" advTm="0">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a:solidFill>
                  <a:srgbClr val="183A5D"/>
                </a:solidFill>
                <a:latin typeface="微软雅黑" panose="020B0503020204020204" pitchFamily="34" charset="-122"/>
                <a:ea typeface="微软雅黑" panose="020B0503020204020204" pitchFamily="34" charset="-122"/>
              </a:rPr>
              <a:t>并发视图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86800" y="1918800"/>
            <a:ext cx="7920880" cy="2460738"/>
          </a:xfrm>
          <a:prstGeom prst="rect">
            <a:avLst/>
          </a:prstGeom>
          <a:noFill/>
        </p:spPr>
        <p:txBody>
          <a:bodyPr wrap="square" rtlCol="0">
            <a:spAutoFit/>
          </a:bodyPr>
          <a:lstStyle/>
          <a:p>
            <a:pPr indent="457200">
              <a:lnSpc>
                <a:spcPct val="150000"/>
              </a:lnSpc>
            </a:pPr>
            <a:r>
              <a:rPr lang="en-US" altLang="zh-CN" dirty="0"/>
              <a:t>UML</a:t>
            </a:r>
            <a:r>
              <a:rPr lang="zh-CN" altLang="en-US" dirty="0"/>
              <a:t>语言中的并发视图主要考虑资源的有效利用、代码的并行执行以及系统环境中异步事件的处理。除了将系统划分为并发执行的控制以外，并发视图还需要处理线程之间的通信和同步。并发视图的使用者是开发人员和系统集成人员。并发视图由状态图、协作图、以及活动图组成。</a:t>
            </a:r>
          </a:p>
        </p:txBody>
      </p:sp>
    </p:spTree>
    <p:extLst>
      <p:ext uri="{BB962C8B-B14F-4D97-AF65-F5344CB8AC3E}">
        <p14:creationId xmlns:p14="http://schemas.microsoft.com/office/powerpoint/2010/main" val="3098037299"/>
      </p:ext>
    </p:extLst>
  </p:cSld>
  <p:clrMapOvr>
    <a:masterClrMapping/>
  </p:clrMapOvr>
  <p:transition spd="slow" advClick="0" advTm="0">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a:solidFill>
                  <a:srgbClr val="183A5D"/>
                </a:solidFill>
                <a:latin typeface="微软雅黑" panose="020B0503020204020204" pitchFamily="34" charset="-122"/>
                <a:ea typeface="微软雅黑" panose="020B0503020204020204" pitchFamily="34" charset="-122"/>
              </a:rPr>
              <a:t>组件视图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86694" y="1918800"/>
            <a:ext cx="9793088" cy="2354491"/>
          </a:xfrm>
          <a:prstGeom prst="rect">
            <a:avLst/>
          </a:prstGeom>
          <a:noFill/>
        </p:spPr>
        <p:txBody>
          <a:bodyPr wrap="square" rtlCol="0">
            <a:spAutoFit/>
          </a:bodyPr>
          <a:lstStyle/>
          <a:p>
            <a:pPr indent="457200">
              <a:lnSpc>
                <a:spcPct val="150000"/>
              </a:lnSpc>
            </a:pPr>
            <a:r>
              <a:rPr lang="zh-CN" altLang="en-US" dirty="0"/>
              <a:t>组件是不同类型的代码模块，它是构造应用的软件单元。组件视图描述系统的实现模块以及它们之间的依赖关系。组件视图中也可以添加组件的其他附加信息，例如资源分配或者其他管理信息。组件视图主要由组件图构成，它的使用者主要是开发人员。</a:t>
            </a:r>
          </a:p>
          <a:p>
            <a:endParaRPr lang="zh-CN" altLang="en-US" dirty="0"/>
          </a:p>
        </p:txBody>
      </p:sp>
    </p:spTree>
    <p:extLst>
      <p:ext uri="{BB962C8B-B14F-4D97-AF65-F5344CB8AC3E}">
        <p14:creationId xmlns:p14="http://schemas.microsoft.com/office/powerpoint/2010/main" val="3098037299"/>
      </p:ext>
    </p:extLst>
  </p:cSld>
  <p:clrMapOvr>
    <a:masterClrMapping/>
  </p:clrMapOvr>
  <p:transition spd="slow" advClick="0" advTm="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a:solidFill>
                  <a:srgbClr val="183A5D"/>
                </a:solidFill>
                <a:latin typeface="微软雅黑" panose="020B0503020204020204" pitchFamily="34" charset="-122"/>
                <a:ea typeface="微软雅黑" panose="020B0503020204020204" pitchFamily="34" charset="-122"/>
              </a:rPr>
              <a:t>配置视图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86800" y="1918800"/>
            <a:ext cx="9073008" cy="1491242"/>
          </a:xfrm>
          <a:prstGeom prst="rect">
            <a:avLst/>
          </a:prstGeom>
          <a:noFill/>
        </p:spPr>
        <p:txBody>
          <a:bodyPr wrap="square" rtlCol="0">
            <a:spAutoFit/>
          </a:bodyPr>
          <a:lstStyle/>
          <a:p>
            <a:pPr indent="457200">
              <a:lnSpc>
                <a:spcPct val="150000"/>
              </a:lnSpc>
            </a:pPr>
            <a:r>
              <a:rPr lang="zh-CN" altLang="en-US" dirty="0"/>
              <a:t>配置视图显示系统的物理部署，它描述位于节点上的运行实例的部署情况。配置视图主要由配置图表示，它的使用者是开发人员、系统集成人员和测试人员。配置视图还允许评估分配结果和资源分配。</a:t>
            </a:r>
          </a:p>
        </p:txBody>
      </p:sp>
    </p:spTree>
    <p:extLst>
      <p:ext uri="{BB962C8B-B14F-4D97-AF65-F5344CB8AC3E}">
        <p14:creationId xmlns:p14="http://schemas.microsoft.com/office/powerpoint/2010/main" val="3098037299"/>
      </p:ext>
    </p:extLst>
  </p:cSld>
  <p:clrMapOvr>
    <a:masterClrMapping/>
  </p:clrMapOvr>
  <p:transition spd="slow" advClick="0" advTm="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系统开发阶段</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694606" y="1125538"/>
            <a:ext cx="10657184" cy="5030864"/>
          </a:xfrm>
          <a:prstGeom prst="rect">
            <a:avLst/>
          </a:prstGeom>
          <a:noFill/>
        </p:spPr>
        <p:txBody>
          <a:bodyPr wrap="square" rtlCol="0">
            <a:spAutoFit/>
          </a:bodyPr>
          <a:lstStyle/>
          <a:p>
            <a:pPr>
              <a:lnSpc>
                <a:spcPct val="150000"/>
              </a:lnSpc>
            </a:pPr>
            <a:r>
              <a:rPr lang="zh-CN" altLang="en-US" dirty="0" smtClean="0"/>
              <a:t>系统开发共有五个阶段：</a:t>
            </a:r>
            <a:endParaRPr lang="en-US" altLang="zh-CN" dirty="0" smtClean="0"/>
          </a:p>
          <a:p>
            <a:pPr marL="457200" indent="-457200">
              <a:lnSpc>
                <a:spcPct val="150000"/>
              </a:lnSpc>
              <a:buFont typeface="Arial" panose="020B0604020202020204" pitchFamily="34" charset="0"/>
              <a:buChar char="•"/>
            </a:pPr>
            <a:r>
              <a:rPr lang="zh-CN" altLang="en-US" dirty="0" smtClean="0"/>
              <a:t>需求分析</a:t>
            </a:r>
            <a:endParaRPr lang="en-US" altLang="zh-CN" dirty="0" smtClean="0"/>
          </a:p>
          <a:p>
            <a:pPr>
              <a:lnSpc>
                <a:spcPct val="150000"/>
              </a:lnSpc>
            </a:pPr>
            <a:r>
              <a:rPr lang="zh-CN" altLang="en-US" sz="1800" dirty="0" smtClean="0"/>
              <a:t>需求分析的主要内容是了解客户的需求，分析系统的可行性，分析需求的一致性及正确性等。</a:t>
            </a:r>
            <a:endParaRPr lang="en-US" altLang="zh-CN" sz="1800" dirty="0" smtClean="0"/>
          </a:p>
          <a:p>
            <a:pPr marL="457200" indent="-457200">
              <a:lnSpc>
                <a:spcPct val="150000"/>
              </a:lnSpc>
              <a:buFont typeface="Arial" panose="020B0604020202020204" pitchFamily="34" charset="0"/>
              <a:buChar char="•"/>
            </a:pPr>
            <a:r>
              <a:rPr lang="zh-CN" altLang="en-US" dirty="0" smtClean="0"/>
              <a:t>系统分析</a:t>
            </a:r>
            <a:endParaRPr lang="en-US" altLang="zh-CN" dirty="0" smtClean="0"/>
          </a:p>
          <a:p>
            <a:pPr>
              <a:lnSpc>
                <a:spcPct val="150000"/>
              </a:lnSpc>
            </a:pPr>
            <a:r>
              <a:rPr lang="zh-CN" altLang="en-US" sz="1800" dirty="0"/>
              <a:t>以系统的整体最优为目标，对系统的各个方面进行定性和定量分析。</a:t>
            </a:r>
            <a:endParaRPr lang="en-US" altLang="zh-CN" sz="1800" dirty="0" smtClean="0"/>
          </a:p>
          <a:p>
            <a:pPr marL="457200" indent="-457200">
              <a:lnSpc>
                <a:spcPct val="150000"/>
              </a:lnSpc>
              <a:buFont typeface="Arial" panose="020B0604020202020204" pitchFamily="34" charset="0"/>
              <a:buChar char="•"/>
            </a:pPr>
            <a:r>
              <a:rPr lang="zh-CN" altLang="en-US" dirty="0" smtClean="0"/>
              <a:t>系统设计</a:t>
            </a:r>
            <a:endParaRPr lang="en-US" altLang="zh-CN" dirty="0" smtClean="0"/>
          </a:p>
          <a:p>
            <a:pPr>
              <a:lnSpc>
                <a:spcPct val="150000"/>
              </a:lnSpc>
            </a:pPr>
            <a:r>
              <a:rPr lang="zh-CN" altLang="en-US" sz="1800" dirty="0" smtClean="0"/>
              <a:t>将需求转换为系统的重要过程。</a:t>
            </a:r>
            <a:endParaRPr lang="en-US" altLang="zh-CN" sz="1800" dirty="0" smtClean="0"/>
          </a:p>
          <a:p>
            <a:pPr marL="457200" indent="-457200">
              <a:lnSpc>
                <a:spcPct val="150000"/>
              </a:lnSpc>
              <a:buFont typeface="Arial" panose="020B0604020202020204" pitchFamily="34" charset="0"/>
              <a:buChar char="•"/>
            </a:pPr>
            <a:r>
              <a:rPr lang="zh-CN" altLang="en-US" dirty="0"/>
              <a:t>程序</a:t>
            </a:r>
            <a:r>
              <a:rPr lang="zh-CN" altLang="en-US" dirty="0" smtClean="0"/>
              <a:t>实现</a:t>
            </a:r>
            <a:endParaRPr lang="en-US" altLang="zh-CN" dirty="0" smtClean="0"/>
          </a:p>
          <a:p>
            <a:pPr>
              <a:lnSpc>
                <a:spcPct val="150000"/>
              </a:lnSpc>
            </a:pPr>
            <a:r>
              <a:rPr lang="zh-CN" altLang="en-US" sz="1800" dirty="0" smtClean="0"/>
              <a:t>是通过程序语言，将所设计的内容转化为可以执行的软件系统。</a:t>
            </a:r>
            <a:endParaRPr lang="en-US" altLang="zh-CN" sz="1800" dirty="0" smtClean="0"/>
          </a:p>
          <a:p>
            <a:pPr marL="457200" indent="-457200">
              <a:lnSpc>
                <a:spcPct val="150000"/>
              </a:lnSpc>
              <a:buFont typeface="Arial" panose="020B0604020202020204" pitchFamily="34" charset="0"/>
              <a:buChar char="•"/>
            </a:pPr>
            <a:r>
              <a:rPr lang="zh-CN" altLang="en-US" dirty="0" smtClean="0"/>
              <a:t>测试阶段</a:t>
            </a:r>
            <a:endParaRPr lang="en-US" altLang="zh-CN" dirty="0" smtClean="0"/>
          </a:p>
          <a:p>
            <a:pPr>
              <a:lnSpc>
                <a:spcPct val="150000"/>
              </a:lnSpc>
            </a:pPr>
            <a:r>
              <a:rPr lang="zh-CN" altLang="en-US" sz="1800" dirty="0"/>
              <a:t>对实现</a:t>
            </a:r>
            <a:r>
              <a:rPr lang="zh-CN" altLang="en-US" sz="1800" dirty="0" smtClean="0"/>
              <a:t>的程序代码模块进行检测，检验其功能是否正确。</a:t>
            </a:r>
            <a:endParaRPr lang="zh-CN" altLang="en-US" sz="1800" dirty="0"/>
          </a:p>
        </p:txBody>
      </p:sp>
    </p:spTree>
    <p:extLst>
      <p:ext uri="{BB962C8B-B14F-4D97-AF65-F5344CB8AC3E}">
        <p14:creationId xmlns:p14="http://schemas.microsoft.com/office/powerpoint/2010/main" val="3098037299"/>
      </p:ext>
    </p:extLst>
  </p:cSld>
  <p:clrMapOvr>
    <a:masterClrMapping/>
  </p:clrMapOvr>
  <p:transition spd="slow" advClick="0" advTm="0">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701</Words>
  <Application>Microsoft Office PowerPoint</Application>
  <PresentationFormat>自定义</PresentationFormat>
  <Paragraphs>46</Paragraphs>
  <Slides>8</Slides>
  <Notes>1</Notes>
  <HiddenSlides>0</HiddenSlides>
  <MMClips>1</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China</cp:lastModifiedBy>
  <cp:revision>236</cp:revision>
  <dcterms:created xsi:type="dcterms:W3CDTF">2015-04-23T03:04:00Z</dcterms:created>
  <dcterms:modified xsi:type="dcterms:W3CDTF">2018-10-14T07:47:51Z</dcterms:modified>
  <cp:category>https://800sucai.taobao.com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2052-10.1.0.7521</vt:lpwstr>
  </property>
</Properties>
</file>