
<file path=[Content_Types].xml><?xml version="1.0" encoding="utf-8"?>
<Types xmlns="http://schemas.openxmlformats.org/package/2006/content-types">
  <Default Extension="png" ContentType="image/png"/>
  <Default Extension="mp3"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370" r:id="rId2"/>
    <p:sldId id="492" r:id="rId3"/>
    <p:sldId id="439" r:id="rId4"/>
    <p:sldId id="545" r:id="rId5"/>
    <p:sldId id="506" r:id="rId6"/>
    <p:sldId id="507" r:id="rId7"/>
    <p:sldId id="546" r:id="rId8"/>
    <p:sldId id="561" r:id="rId9"/>
    <p:sldId id="562" r:id="rId10"/>
    <p:sldId id="571" r:id="rId11"/>
    <p:sldId id="572" r:id="rId12"/>
    <p:sldId id="563" r:id="rId13"/>
    <p:sldId id="564" r:id="rId14"/>
    <p:sldId id="565" r:id="rId15"/>
    <p:sldId id="566" r:id="rId16"/>
    <p:sldId id="567" r:id="rId17"/>
    <p:sldId id="568" r:id="rId18"/>
    <p:sldId id="569" r:id="rId19"/>
    <p:sldId id="455" r:id="rId20"/>
    <p:sldId id="532" r:id="rId21"/>
    <p:sldId id="436" r:id="rId22"/>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7FD5"/>
    <a:srgbClr val="38B1BF"/>
    <a:srgbClr val="00458E"/>
    <a:srgbClr val="8B8B8B"/>
    <a:srgbClr val="B11212"/>
    <a:srgbClr val="F5F5F5"/>
    <a:srgbClr val="022A4F"/>
    <a:srgbClr val="007ADE"/>
    <a:srgbClr val="0885DA"/>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99" autoAdjust="0"/>
    <p:restoredTop sz="94660"/>
  </p:normalViewPr>
  <p:slideViewPr>
    <p:cSldViewPr>
      <p:cViewPr>
        <p:scale>
          <a:sx n="85" d="100"/>
          <a:sy n="85" d="100"/>
        </p:scale>
        <p:origin x="-80" y="-48"/>
      </p:cViewPr>
      <p:guideLst>
        <p:guide orient="horz" pos="2227"/>
        <p:guide orient="horz" pos="3884"/>
        <p:guide pos="3833"/>
        <p:guide pos="7208"/>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969"/>
        <p:guide pos="215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3788901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2018/11/3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1709555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551218" y="1950572"/>
            <a:ext cx="5160010" cy="2367280"/>
          </a:xfrm>
          <a:prstGeom prst="rect">
            <a:avLst/>
          </a:prstGeom>
          <a:noFill/>
        </p:spPr>
        <p:txBody>
          <a:bodyPr wrap="none" lIns="91423" tIns="45712" rIns="91423" bIns="45712" rtlCol="0">
            <a:spAutoFit/>
          </a:bodyPr>
          <a:lstStyle/>
          <a:p>
            <a:pPr algn="ctr" fontAlgn="auto">
              <a:lnSpc>
                <a:spcPct val="200000"/>
              </a:lnSpc>
            </a:pPr>
            <a:r>
              <a:rPr lang="zh-CN" altLang="en-US" sz="5400" dirty="0" smtClean="0">
                <a:solidFill>
                  <a:srgbClr val="38B1BF"/>
                </a:solidFill>
                <a:latin typeface="微软雅黑" panose="020B0503020204020204" pitchFamily="34" charset="-122"/>
                <a:ea typeface="微软雅黑" panose="020B0503020204020204" pitchFamily="34" charset="-122"/>
              </a:rPr>
              <a:t>界面原型设计</a:t>
            </a:r>
          </a:p>
          <a:p>
            <a:pPr fontAlgn="auto">
              <a:lnSpc>
                <a:spcPct val="200000"/>
              </a:lnSpc>
            </a:pPr>
            <a:endParaRPr lang="zh-CN" altLang="en-US" sz="2000" dirty="0" smtClean="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96228" y="4778722"/>
            <a:ext cx="2286000" cy="382270"/>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58135" y="4778722"/>
            <a:ext cx="1896745" cy="382270"/>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2558"/>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为什么要建立界面原型（动机）</a:t>
            </a:r>
            <a:endParaRPr lang="zh-CN" altLang="zh-CN" sz="2665"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5" cy="4896485"/>
            <a:chOff x="237030" y="1269554"/>
            <a:chExt cx="7776864" cy="4896544"/>
          </a:xfrm>
        </p:grpSpPr>
        <p:sp>
          <p:nvSpPr>
            <p:cNvPr id="5" name="矩形 4"/>
            <p:cNvSpPr/>
            <p:nvPr/>
          </p:nvSpPr>
          <p:spPr>
            <a:xfrm>
              <a:off x="339939" y="1985208"/>
              <a:ext cx="7673955" cy="3370193"/>
            </a:xfrm>
            <a:prstGeom prst="rect">
              <a:avLst/>
            </a:prstGeom>
          </p:spPr>
          <p:txBody>
            <a:bodyPr wrap="square">
              <a:spAutoFit/>
            </a:bodyPr>
            <a:lstStyle/>
            <a:p>
              <a:r>
                <a:rPr lang="en-US" altLang="zh-CN" sz="2400" dirty="0" smtClean="0"/>
                <a:t>	</a:t>
              </a:r>
              <a:r>
                <a:rPr lang="zh-CN" altLang="en-US" sz="2400" dirty="0" smtClean="0"/>
                <a:t>根据</a:t>
              </a:r>
              <a:r>
                <a:rPr lang="zh-CN" altLang="en-US" sz="2400" dirty="0"/>
                <a:t>调查报告显示，大约</a:t>
              </a:r>
              <a:r>
                <a:rPr lang="en-US" altLang="zh-CN" sz="2400" dirty="0"/>
                <a:t>60%</a:t>
              </a:r>
              <a:r>
                <a:rPr lang="zh-CN" altLang="en-US" sz="2400" dirty="0"/>
                <a:t>的软件开发不是失败，就是超预算、延期或功能不够强大。软件失败或亏损的三大主要原因是：缺乏使用者的参与、需求或规格不完整、需求或规格变更。传统的需求管理工具或工作表中所储存的数千个需求与上百页的文件早已不合时宜。现在，这些需求管理工具或工作表不适用于目前快速发展的环境。而</a:t>
              </a:r>
              <a:r>
                <a:rPr lang="zh-CN" altLang="en-US" sz="2400" dirty="0">
                  <a:solidFill>
                    <a:srgbClr val="FF0000"/>
                  </a:solidFill>
                </a:rPr>
                <a:t>制作原型是一个有效的简化文档编制、吸引使用者参与、早期辨认需求遗漏、将外在需求风险降到最低的方法</a:t>
              </a:r>
              <a:r>
                <a:rPr lang="zh-CN" altLang="en-US" sz="2400" dirty="0"/>
                <a:t>。将大量文字性文档转变为带有注释与互动性的可视画面更能吸引利益相关者与使用者的注意，让用户在软件开始投入编码前就再次核实确认需求。</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317541597"/>
      </p:ext>
    </p:extLst>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2558"/>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为什么要建立界面原型（动机）</a:t>
            </a:r>
            <a:endParaRPr lang="zh-CN" altLang="zh-CN" sz="2665"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5" cy="4896485"/>
            <a:chOff x="237030" y="1269554"/>
            <a:chExt cx="7776864" cy="4896544"/>
          </a:xfrm>
        </p:grpSpPr>
        <p:sp>
          <p:nvSpPr>
            <p:cNvPr id="5" name="矩形 4"/>
            <p:cNvSpPr/>
            <p:nvPr/>
          </p:nvSpPr>
          <p:spPr>
            <a:xfrm>
              <a:off x="339939" y="1985208"/>
              <a:ext cx="7673955" cy="461671"/>
            </a:xfrm>
            <a:prstGeom prst="rect">
              <a:avLst/>
            </a:prstGeom>
          </p:spPr>
          <p:txBody>
            <a:bodyPr wrap="square">
              <a:spAutoFit/>
            </a:bodyPr>
            <a:lstStyle/>
            <a:p>
              <a:r>
                <a:rPr lang="en-US" altLang="zh-CN" sz="2400" dirty="0" smtClean="0"/>
                <a:t>	</a:t>
              </a:r>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4" name="矩形 13"/>
          <p:cNvSpPr/>
          <p:nvPr/>
        </p:nvSpPr>
        <p:spPr>
          <a:xfrm>
            <a:off x="412384" y="2349674"/>
            <a:ext cx="11011414" cy="2677656"/>
          </a:xfrm>
          <a:prstGeom prst="rect">
            <a:avLst/>
          </a:prstGeom>
        </p:spPr>
        <p:txBody>
          <a:bodyPr wrap="square">
            <a:spAutoFit/>
          </a:bodyPr>
          <a:lstStyle/>
          <a:p>
            <a:r>
              <a:rPr lang="en-US" altLang="zh-CN" dirty="0" smtClean="0"/>
              <a:t>	</a:t>
            </a:r>
            <a:r>
              <a:rPr lang="zh-CN" altLang="en-US" sz="2400" dirty="0" smtClean="0"/>
              <a:t>原型</a:t>
            </a:r>
            <a:r>
              <a:rPr lang="zh-CN" altLang="en-US" sz="2400" dirty="0"/>
              <a:t>设计能够在表现层将设计合成一个逻辑整体，客户能和你一起看到未来交互的软件蓝图、功能和效果，获得较真实的感受，在不断讨论的基础上完善未来的设计思想。在深入调整前就收集反馈。编码的代价是很大的，系统重构的代价更大，可能会导致项目目标无法完成。但是在原型中修改一些重要的的交互行为或布局等所花费的也只是一点点沟通时间，并且通常一个人就能对原型进行构建和维护，不会打断其他进度。</a:t>
            </a:r>
            <a:r>
              <a:rPr lang="zh-CN" altLang="en-US" sz="2400" dirty="0">
                <a:solidFill>
                  <a:srgbClr val="FF0000"/>
                </a:solidFill>
              </a:rPr>
              <a:t>总的来说，我们使用原型的根本目的不是为了交付，而是沟通、测试、修改、解决不确定因素。</a:t>
            </a:r>
            <a:endParaRPr lang="zh-CN" altLang="en-US" sz="2400" dirty="0">
              <a:solidFill>
                <a:srgbClr val="FF0000"/>
              </a:solidFill>
            </a:endParaRPr>
          </a:p>
        </p:txBody>
      </p:sp>
    </p:spTree>
    <p:extLst>
      <p:ext uri="{BB962C8B-B14F-4D97-AF65-F5344CB8AC3E}">
        <p14:creationId xmlns:p14="http://schemas.microsoft.com/office/powerpoint/2010/main" val="1199320673"/>
      </p:ext>
    </p:extLst>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原型的风险</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8645" cy="4896485"/>
            <a:chOff x="237030" y="1269554"/>
            <a:chExt cx="7778022" cy="4896544"/>
          </a:xfrm>
        </p:grpSpPr>
        <p:sp>
          <p:nvSpPr>
            <p:cNvPr id="5" name="矩形 4"/>
            <p:cNvSpPr/>
            <p:nvPr/>
          </p:nvSpPr>
          <p:spPr>
            <a:xfrm>
              <a:off x="341097" y="2245059"/>
              <a:ext cx="7673955" cy="3416361"/>
            </a:xfrm>
            <a:prstGeom prst="rect">
              <a:avLst/>
            </a:prstGeom>
          </p:spPr>
          <p:txBody>
            <a:bodyPr wrap="square">
              <a:spAutoFit/>
            </a:bodyPr>
            <a:lstStyle/>
            <a:p>
              <a:pPr>
                <a:lnSpc>
                  <a:spcPct val="150000"/>
                </a:lnSpc>
              </a:pPr>
              <a:r>
                <a:rPr lang="zh-CN" altLang="en-US" sz="2400" dirty="0">
                  <a:solidFill>
                    <a:srgbClr val="000000"/>
                  </a:solidFill>
                  <a:latin typeface="Verdana" panose="020B0604030504040204" pitchFamily="34" charset="0"/>
                </a:rPr>
                <a:t>即使是做个简单的原型，</a:t>
              </a:r>
              <a:r>
                <a:rPr lang="zh-CN" altLang="en-US" sz="2400" dirty="0" smtClean="0">
                  <a:solidFill>
                    <a:srgbClr val="000000"/>
                  </a:solidFill>
                  <a:latin typeface="Verdana" panose="020B0604030504040204" pitchFamily="34" charset="0"/>
                </a:rPr>
                <a:t>也需要</a:t>
              </a:r>
              <a:r>
                <a:rPr lang="zh-CN" altLang="en-US" sz="2400" dirty="0">
                  <a:solidFill>
                    <a:srgbClr val="000000"/>
                  </a:solidFill>
                  <a:latin typeface="Verdana" panose="020B0604030504040204" pitchFamily="34" charset="0"/>
                </a:rPr>
                <a:t>时间和资金。虽然原型可以降低软件项目失败的风险，但</a:t>
              </a:r>
              <a:r>
                <a:rPr lang="zh-CN" altLang="en-US" sz="2400" dirty="0">
                  <a:solidFill>
                    <a:srgbClr val="FF0000"/>
                  </a:solidFill>
                  <a:latin typeface="Verdana" panose="020B0604030504040204" pitchFamily="34" charset="0"/>
                </a:rPr>
                <a:t>原型本身也有</a:t>
              </a:r>
              <a:r>
                <a:rPr lang="zh-CN" altLang="en-US" sz="2400" dirty="0" smtClean="0">
                  <a:solidFill>
                    <a:srgbClr val="FF0000"/>
                  </a:solidFill>
                  <a:latin typeface="Verdana" panose="020B0604030504040204" pitchFamily="34" charset="0"/>
                </a:rPr>
                <a:t>风险</a:t>
              </a:r>
              <a:r>
                <a:rPr lang="zh-CN" altLang="en-US" sz="2400" dirty="0" smtClean="0">
                  <a:solidFill>
                    <a:srgbClr val="000000"/>
                  </a:solidFill>
                  <a:latin typeface="Verdana" panose="020B0604030504040204" pitchFamily="34" charset="0"/>
                </a:rPr>
                <a:t>。</a:t>
              </a:r>
              <a:endParaRPr lang="en-US" altLang="zh-CN" sz="2400" dirty="0" smtClean="0">
                <a:solidFill>
                  <a:srgbClr val="000000"/>
                </a:solidFill>
                <a:latin typeface="Verdana" panose="020B0604030504040204" pitchFamily="34" charset="0"/>
              </a:endParaRPr>
            </a:p>
            <a:p>
              <a:pPr marL="457200" indent="-457200">
                <a:lnSpc>
                  <a:spcPct val="150000"/>
                </a:lnSpc>
                <a:buFont typeface="+mj-lt"/>
                <a:buAutoNum type="arabicPeriod"/>
              </a:pPr>
              <a:r>
                <a:rPr lang="zh-CN" altLang="en-US" sz="2400" dirty="0" smtClean="0">
                  <a:solidFill>
                    <a:srgbClr val="000000"/>
                  </a:solidFill>
                  <a:latin typeface="Verdana" panose="020B0604030504040204" pitchFamily="34" charset="0"/>
                </a:rPr>
                <a:t>原型发布的压力</a:t>
              </a:r>
              <a:endParaRPr lang="en-US" altLang="zh-CN" sz="2400" dirty="0" smtClean="0">
                <a:solidFill>
                  <a:srgbClr val="000000"/>
                </a:solidFill>
                <a:latin typeface="Verdana" panose="020B0604030504040204" pitchFamily="34" charset="0"/>
              </a:endParaRPr>
            </a:p>
            <a:p>
              <a:pPr marL="457200" indent="-457200">
                <a:lnSpc>
                  <a:spcPct val="150000"/>
                </a:lnSpc>
                <a:buFont typeface="+mj-lt"/>
                <a:buAutoNum type="arabicPeriod"/>
              </a:pPr>
              <a:r>
                <a:rPr lang="zh-CN" altLang="en-US" sz="2400" dirty="0" smtClean="0">
                  <a:solidFill>
                    <a:srgbClr val="000000"/>
                  </a:solidFill>
                  <a:latin typeface="Verdana" panose="020B0604030504040204" pitchFamily="34" charset="0"/>
                </a:rPr>
                <a:t>受细节所累</a:t>
              </a:r>
              <a:endParaRPr lang="en-US" altLang="zh-CN" sz="2400" dirty="0" smtClean="0">
                <a:solidFill>
                  <a:srgbClr val="000000"/>
                </a:solidFill>
                <a:latin typeface="Verdana" panose="020B0604030504040204" pitchFamily="34" charset="0"/>
              </a:endParaRPr>
            </a:p>
            <a:p>
              <a:pPr marL="457200" indent="-457200">
                <a:lnSpc>
                  <a:spcPct val="150000"/>
                </a:lnSpc>
                <a:buFont typeface="+mj-lt"/>
                <a:buAutoNum type="arabicPeriod"/>
              </a:pPr>
              <a:r>
                <a:rPr lang="zh-CN" altLang="en-US" sz="2400" dirty="0" smtClean="0">
                  <a:solidFill>
                    <a:srgbClr val="000000"/>
                  </a:solidFill>
                  <a:latin typeface="Verdana" panose="020B0604030504040204" pitchFamily="34" charset="0"/>
                </a:rPr>
                <a:t>不现实的性能预期</a:t>
              </a:r>
              <a:endParaRPr lang="en-US" altLang="zh-CN" sz="2400" dirty="0" smtClean="0">
                <a:solidFill>
                  <a:srgbClr val="000000"/>
                </a:solidFill>
                <a:latin typeface="Verdana" panose="020B0604030504040204" pitchFamily="34" charset="0"/>
              </a:endParaRPr>
            </a:p>
            <a:p>
              <a:pPr marL="457200" indent="-457200">
                <a:lnSpc>
                  <a:spcPct val="150000"/>
                </a:lnSpc>
                <a:buFont typeface="+mj-lt"/>
                <a:buAutoNum type="arabicPeriod"/>
              </a:pPr>
              <a:r>
                <a:rPr lang="zh-CN" altLang="en-US" sz="2000" dirty="0" smtClean="0">
                  <a:solidFill>
                    <a:srgbClr val="000000"/>
                  </a:solidFill>
                  <a:latin typeface="Verdana" panose="020B0604030504040204" pitchFamily="34" charset="0"/>
                </a:rPr>
                <a:t>对原型投入过多</a:t>
              </a: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rPr>
                  <a:t>原型风险</a:t>
                </a:r>
                <a:endParaRPr lang="zh-CN" altLang="en-US" sz="2800" dirty="0">
                  <a:solidFill>
                    <a:prstClr val="white"/>
                  </a:solidFill>
                </a:endParaRPr>
              </a:p>
            </p:txBody>
          </p:sp>
        </p:grpSp>
      </p:grpSp>
    </p:spTree>
    <p:extLst>
      <p:ext uri="{BB962C8B-B14F-4D97-AF65-F5344CB8AC3E}">
        <p14:creationId xmlns:p14="http://schemas.microsoft.com/office/powerpoint/2010/main" val="730788224"/>
      </p:ext>
    </p:extLst>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原型的风险</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rPr>
                  <a:t>原型发布的压力</a:t>
                </a:r>
              </a:p>
            </p:txBody>
          </p:sp>
        </p:grpSp>
      </p:grpSp>
      <p:sp>
        <p:nvSpPr>
          <p:cNvPr id="8" name="矩形 7"/>
          <p:cNvSpPr/>
          <p:nvPr/>
        </p:nvSpPr>
        <p:spPr>
          <a:xfrm>
            <a:off x="386080" y="2241264"/>
            <a:ext cx="11037718" cy="3323987"/>
          </a:xfrm>
          <a:prstGeom prst="rect">
            <a:avLst/>
          </a:prstGeom>
        </p:spPr>
        <p:txBody>
          <a:bodyPr wrap="square">
            <a:spAutoFit/>
          </a:bodyPr>
          <a:lstStyle/>
          <a:p>
            <a:pPr indent="457200"/>
            <a:r>
              <a:rPr lang="zh-CN" altLang="en-US" dirty="0"/>
              <a:t>最大的风险是</a:t>
            </a:r>
            <a:r>
              <a:rPr lang="zh-CN" altLang="en-US" dirty="0" smtClean="0">
                <a:solidFill>
                  <a:srgbClr val="FF0000"/>
                </a:solidFill>
              </a:rPr>
              <a:t>项目干系</a:t>
            </a:r>
            <a:r>
              <a:rPr lang="zh-CN" altLang="en-US" dirty="0">
                <a:solidFill>
                  <a:srgbClr val="FF0000"/>
                </a:solidFill>
              </a:rPr>
              <a:t>人会看到一个可以运行的</a:t>
            </a:r>
            <a:r>
              <a:rPr lang="zh-CN" altLang="en-US" dirty="0" smtClean="0">
                <a:solidFill>
                  <a:srgbClr val="FF0000"/>
                </a:solidFill>
              </a:rPr>
              <a:t>可</a:t>
            </a:r>
            <a:r>
              <a:rPr lang="zh-CN" altLang="en-US" dirty="0">
                <a:solidFill>
                  <a:srgbClr val="FF0000"/>
                </a:solidFill>
              </a:rPr>
              <a:t>抛弃</a:t>
            </a:r>
            <a:r>
              <a:rPr lang="zh-CN" altLang="en-US" dirty="0" smtClean="0">
                <a:solidFill>
                  <a:srgbClr val="FF0000"/>
                </a:solidFill>
              </a:rPr>
              <a:t>原型</a:t>
            </a:r>
            <a:r>
              <a:rPr lang="zh-CN" altLang="en-US" dirty="0">
                <a:solidFill>
                  <a:srgbClr val="FF0000"/>
                </a:solidFill>
              </a:rPr>
              <a:t>，从而得出产品几近完成的结论</a:t>
            </a:r>
            <a:r>
              <a:rPr lang="zh-CN" altLang="en-US" dirty="0" smtClean="0">
                <a:solidFill>
                  <a:srgbClr val="FF0000"/>
                </a:solidFill>
              </a:rPr>
              <a:t>。</a:t>
            </a:r>
            <a:endParaRPr lang="en-US" altLang="zh-CN" dirty="0" smtClean="0">
              <a:solidFill>
                <a:srgbClr val="FF0000"/>
              </a:solidFill>
            </a:endParaRPr>
          </a:p>
          <a:p>
            <a:pPr indent="457200"/>
            <a:r>
              <a:rPr lang="zh-CN" altLang="en-US" dirty="0"/>
              <a:t>原型</a:t>
            </a:r>
            <a:r>
              <a:rPr lang="zh-CN" altLang="en-US" dirty="0" smtClean="0"/>
              <a:t>的</a:t>
            </a:r>
            <a:r>
              <a:rPr lang="zh-CN" altLang="en-US" dirty="0"/>
              <a:t>设计和编码并没有考虑到软件的质量和生命周期。</a:t>
            </a:r>
            <a:r>
              <a:rPr lang="zh-CN" altLang="en-US" dirty="0">
                <a:solidFill>
                  <a:srgbClr val="FF0000"/>
                </a:solidFill>
              </a:rPr>
              <a:t>对客户</a:t>
            </a:r>
            <a:r>
              <a:rPr lang="zh-CN" altLang="en-US" dirty="0" smtClean="0">
                <a:solidFill>
                  <a:srgbClr val="FF0000"/>
                </a:solidFill>
              </a:rPr>
              <a:t>预期</a:t>
            </a:r>
            <a:r>
              <a:rPr lang="zh-CN" altLang="en-US" dirty="0">
                <a:solidFill>
                  <a:srgbClr val="FF0000"/>
                </a:solidFill>
              </a:rPr>
              <a:t>进行</a:t>
            </a:r>
            <a:r>
              <a:rPr lang="zh-CN" altLang="en-US" dirty="0" smtClean="0">
                <a:solidFill>
                  <a:srgbClr val="FF0000"/>
                </a:solidFill>
              </a:rPr>
              <a:t>管理</a:t>
            </a:r>
            <a:r>
              <a:rPr lang="zh-CN" altLang="en-US" dirty="0"/>
              <a:t>是原型成功的关键。每个关注原型的人都要</a:t>
            </a:r>
            <a:r>
              <a:rPr lang="zh-CN" altLang="en-US" dirty="0">
                <a:solidFill>
                  <a:srgbClr val="FF0000"/>
                </a:solidFill>
              </a:rPr>
              <a:t>理解原型的目的及其局限性</a:t>
            </a:r>
            <a:r>
              <a:rPr lang="zh-CN" altLang="en-US" dirty="0"/>
              <a:t>。要清楚创建原型的原因，并且明白我们才是决定原型最终命运的人</a:t>
            </a:r>
            <a:r>
              <a:rPr lang="zh-CN" altLang="en-US" dirty="0" smtClean="0"/>
              <a:t>。</a:t>
            </a:r>
            <a:endParaRPr lang="en-US" altLang="zh-CN" dirty="0" smtClean="0"/>
          </a:p>
          <a:p>
            <a:pPr indent="457200"/>
            <a:endParaRPr lang="en-US" altLang="zh-CN" dirty="0" smtClean="0"/>
          </a:p>
          <a:p>
            <a:pPr indent="457200"/>
            <a:r>
              <a:rPr lang="zh-CN" altLang="en-US" dirty="0" smtClean="0"/>
              <a:t>控制</a:t>
            </a:r>
            <a:r>
              <a:rPr lang="zh-CN" altLang="en-US" dirty="0"/>
              <a:t>该风险的一个 方法是</a:t>
            </a:r>
            <a:r>
              <a:rPr lang="zh-CN" altLang="en-US" dirty="0">
                <a:solidFill>
                  <a:srgbClr val="FF0000"/>
                </a:solidFill>
              </a:rPr>
              <a:t>使用纸上原型面不是电子原型</a:t>
            </a:r>
            <a:r>
              <a:rPr lang="zh-CN" altLang="en-US" dirty="0"/>
              <a:t>。评估纸上原型的人不会产生</a:t>
            </a:r>
            <a:r>
              <a:rPr lang="zh-CN" altLang="en-US" dirty="0" smtClean="0"/>
              <a:t>产品接近</a:t>
            </a:r>
            <a:r>
              <a:rPr lang="zh-CN" altLang="en-US" dirty="0"/>
              <a:t>成品的想法</a:t>
            </a:r>
            <a:r>
              <a:rPr lang="zh-CN" altLang="en-US" dirty="0" smtClean="0"/>
              <a:t>。</a:t>
            </a:r>
            <a:endParaRPr lang="en-US" altLang="zh-CN" dirty="0" smtClean="0"/>
          </a:p>
          <a:p>
            <a:pPr indent="457200"/>
            <a:r>
              <a:rPr lang="zh-CN" altLang="en-US" dirty="0"/>
              <a:t>另一个可选方法是</a:t>
            </a:r>
            <a:r>
              <a:rPr lang="zh-CN" altLang="en-US" dirty="0">
                <a:solidFill>
                  <a:schemeClr val="accent1">
                    <a:lumMod val="75000"/>
                  </a:schemeClr>
                </a:solidFill>
              </a:rPr>
              <a:t>选用一些原型工具</a:t>
            </a:r>
            <a:r>
              <a:rPr lang="zh-CN" altLang="en-US" dirty="0"/>
              <a:t>，而这些工具明显不同于用于实际开发的原型工具</a:t>
            </a:r>
            <a:r>
              <a:rPr lang="zh-CN" altLang="en-US" dirty="0" smtClean="0"/>
              <a:t>。</a:t>
            </a:r>
            <a:endParaRPr lang="en-US" altLang="zh-CN" dirty="0" smtClean="0"/>
          </a:p>
          <a:p>
            <a:pPr indent="457200"/>
            <a:r>
              <a:rPr lang="zh-CN" altLang="en-US" dirty="0">
                <a:solidFill>
                  <a:schemeClr val="accent1">
                    <a:lumMod val="75000"/>
                  </a:schemeClr>
                </a:solidFill>
              </a:rPr>
              <a:t>让原型看起来</a:t>
            </a:r>
            <a:r>
              <a:rPr lang="zh-CN" altLang="en-US" dirty="0" smtClean="0">
                <a:solidFill>
                  <a:schemeClr val="accent1">
                    <a:lumMod val="75000"/>
                  </a:schemeClr>
                </a:solidFill>
              </a:rPr>
              <a:t>简陋一些</a:t>
            </a:r>
            <a:r>
              <a:rPr lang="zh-CN" altLang="en-US" dirty="0"/>
              <a:t>，也可以降低这种风险。</a:t>
            </a:r>
          </a:p>
        </p:txBody>
      </p:sp>
    </p:spTree>
    <p:extLst>
      <p:ext uri="{BB962C8B-B14F-4D97-AF65-F5344CB8AC3E}">
        <p14:creationId xmlns:p14="http://schemas.microsoft.com/office/powerpoint/2010/main" val="2445992399"/>
      </p:ext>
    </p:extLst>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原型的风险</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rPr>
                  <a:t>受细节所累</a:t>
                </a:r>
                <a:endParaRPr lang="zh-CN" altLang="en-US" sz="2800" dirty="0">
                  <a:solidFill>
                    <a:prstClr val="white"/>
                  </a:solidFill>
                </a:endParaRPr>
              </a:p>
            </p:txBody>
          </p:sp>
        </p:grpSp>
      </p:grpSp>
      <p:sp>
        <p:nvSpPr>
          <p:cNvPr id="8" name="矩形 7"/>
          <p:cNvSpPr/>
          <p:nvPr/>
        </p:nvSpPr>
        <p:spPr>
          <a:xfrm>
            <a:off x="386080" y="2251613"/>
            <a:ext cx="11037718" cy="1546577"/>
          </a:xfrm>
          <a:prstGeom prst="rect">
            <a:avLst/>
          </a:prstGeom>
        </p:spPr>
        <p:txBody>
          <a:bodyPr wrap="square">
            <a:spAutoFit/>
          </a:bodyPr>
          <a:lstStyle/>
          <a:p>
            <a:pPr indent="457200">
              <a:lnSpc>
                <a:spcPct val="150000"/>
              </a:lnSpc>
            </a:pPr>
            <a:r>
              <a:rPr lang="zh-CN" altLang="en-US" dirty="0"/>
              <a:t>原型的</a:t>
            </a:r>
            <a:r>
              <a:rPr lang="zh-CN" altLang="en-US" dirty="0" smtClean="0"/>
              <a:t>另外一个</a:t>
            </a:r>
            <a:r>
              <a:rPr lang="zh-CN" altLang="en-US" dirty="0"/>
              <a:t>风险 是用户把注意力放在</a:t>
            </a:r>
            <a:r>
              <a:rPr lang="zh-CN" altLang="en-US" dirty="0" smtClean="0"/>
              <a:t>与</a:t>
            </a:r>
            <a:r>
              <a:rPr lang="en-US" altLang="zh-CN" dirty="0" smtClean="0"/>
              <a:t>UI</a:t>
            </a:r>
            <a:r>
              <a:rPr lang="zh-CN" altLang="en-US" dirty="0" smtClean="0"/>
              <a:t>有关</a:t>
            </a:r>
            <a:r>
              <a:rPr lang="zh-CN" altLang="en-US" dirty="0"/>
              <a:t>的外观和操作细节上。如果使用一个看似真实的原型</a:t>
            </a:r>
            <a:r>
              <a:rPr lang="zh-CN" altLang="en-US" dirty="0" smtClean="0"/>
              <a:t>，用户很客</a:t>
            </a:r>
            <a:r>
              <a:rPr lang="zh-CN" altLang="en-US" dirty="0"/>
              <a:t>易忘记自已还在需求阶段，应该</a:t>
            </a:r>
            <a:r>
              <a:rPr lang="zh-CN" altLang="en-US" dirty="0">
                <a:solidFill>
                  <a:schemeClr val="accent1">
                    <a:lumMod val="75000"/>
                  </a:schemeClr>
                </a:solidFill>
              </a:rPr>
              <a:t>重点关注与概念相关的问题，将原型</a:t>
            </a:r>
            <a:r>
              <a:rPr lang="zh-CN" altLang="en-US" dirty="0" smtClean="0">
                <a:solidFill>
                  <a:schemeClr val="accent1">
                    <a:lumMod val="75000"/>
                  </a:schemeClr>
                </a:solidFill>
              </a:rPr>
              <a:t>限定于显示</a:t>
            </a:r>
            <a:r>
              <a:rPr lang="zh-CN" altLang="en-US" dirty="0">
                <a:solidFill>
                  <a:schemeClr val="accent1">
                    <a:lumMod val="75000"/>
                  </a:schemeClr>
                </a:solidFill>
              </a:rPr>
              <a:t>画面，功能和导航选项</a:t>
            </a:r>
            <a:r>
              <a:rPr lang="zh-CN" altLang="en-US" dirty="0"/>
              <a:t>，可以消除不确定的需求。</a:t>
            </a:r>
          </a:p>
        </p:txBody>
      </p:sp>
    </p:spTree>
    <p:extLst>
      <p:ext uri="{BB962C8B-B14F-4D97-AF65-F5344CB8AC3E}">
        <p14:creationId xmlns:p14="http://schemas.microsoft.com/office/powerpoint/2010/main" val="859874657"/>
      </p:ext>
    </p:extLst>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原型的风险</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rPr>
                  <a:t>不现实的性能预期</a:t>
                </a:r>
                <a:endParaRPr lang="zh-CN" altLang="en-US" sz="2800" dirty="0">
                  <a:solidFill>
                    <a:prstClr val="white"/>
                  </a:solidFill>
                </a:endParaRPr>
              </a:p>
            </p:txBody>
          </p:sp>
        </p:grpSp>
      </p:grpSp>
      <p:sp>
        <p:nvSpPr>
          <p:cNvPr id="8" name="矩形 7"/>
          <p:cNvSpPr/>
          <p:nvPr/>
        </p:nvSpPr>
        <p:spPr>
          <a:xfrm>
            <a:off x="356480" y="2010546"/>
            <a:ext cx="11037718" cy="3970318"/>
          </a:xfrm>
          <a:prstGeom prst="rect">
            <a:avLst/>
          </a:prstGeom>
        </p:spPr>
        <p:txBody>
          <a:bodyPr wrap="square">
            <a:spAutoFit/>
          </a:bodyPr>
          <a:lstStyle/>
          <a:p>
            <a:pPr indent="457200">
              <a:lnSpc>
                <a:spcPct val="150000"/>
              </a:lnSpc>
            </a:pPr>
            <a:r>
              <a:rPr lang="zh-CN" altLang="en-US" dirty="0"/>
              <a:t>第三个风险是用户根据原型的性能来推断最终产品的预期性能。</a:t>
            </a:r>
            <a:r>
              <a:rPr lang="zh-CN" altLang="en-US" dirty="0">
                <a:solidFill>
                  <a:schemeClr val="accent1">
                    <a:lumMod val="75000"/>
                  </a:schemeClr>
                </a:solidFill>
              </a:rPr>
              <a:t>不要在预期产品环境中对原型进行评估</a:t>
            </a:r>
            <a:r>
              <a:rPr lang="zh-CN" altLang="en-US" dirty="0" smtClean="0">
                <a:solidFill>
                  <a:schemeClr val="accent1">
                    <a:lumMod val="75000"/>
                  </a:schemeClr>
                </a:solidFill>
              </a:rPr>
              <a:t>。</a:t>
            </a:r>
            <a:endParaRPr lang="en-US" altLang="zh-CN" dirty="0" smtClean="0">
              <a:solidFill>
                <a:schemeClr val="accent1">
                  <a:lumMod val="75000"/>
                </a:schemeClr>
              </a:solidFill>
            </a:endParaRPr>
          </a:p>
          <a:p>
            <a:pPr indent="457200">
              <a:lnSpc>
                <a:spcPct val="150000"/>
              </a:lnSpc>
            </a:pPr>
            <a:r>
              <a:rPr lang="zh-CN" altLang="en-US" dirty="0"/>
              <a:t>为了使原型更真实地模拟最终产品的预期行为，在构建原型时</a:t>
            </a:r>
            <a:r>
              <a:rPr lang="zh-CN" altLang="en-US" dirty="0">
                <a:solidFill>
                  <a:schemeClr val="accent1">
                    <a:lumMod val="75000"/>
                  </a:schemeClr>
                </a:solidFill>
              </a:rPr>
              <a:t>要考虑时间上的延迟或 者让原型看起来还没有准备好马上发布</a:t>
            </a:r>
            <a:r>
              <a:rPr lang="zh-CN" altLang="en-US" dirty="0"/>
              <a:t>。可以在屏幕上放消息，声明它并不代表最终的产品。</a:t>
            </a:r>
          </a:p>
          <a:p>
            <a:pPr indent="457200">
              <a:lnSpc>
                <a:spcPct val="150000"/>
              </a:lnSpc>
            </a:pPr>
            <a:r>
              <a:rPr lang="zh-CN" altLang="en-US" dirty="0"/>
              <a:t>在敏捷开发和其他演进原型中，要</a:t>
            </a:r>
            <a:r>
              <a:rPr lang="zh-CN" altLang="en-US" dirty="0">
                <a:solidFill>
                  <a:schemeClr val="accent1">
                    <a:lumMod val="75000"/>
                  </a:schemeClr>
                </a:solidFill>
              </a:rPr>
              <a:t>保证从一开始就设计一个健壮的、可扩展的架构并写出高质量的代码</a:t>
            </a:r>
            <a:r>
              <a:rPr lang="zh-CN" altLang="en-US" dirty="0"/>
              <a:t>。构建一个产 品级软件并且每</a:t>
            </a:r>
            <a:r>
              <a:rPr lang="en-US" altLang="zh-CN" dirty="0"/>
              <a:t>- </a:t>
            </a:r>
            <a:r>
              <a:rPr lang="zh-CN" altLang="en-US" dirty="0"/>
              <a:t>个时间段只完成其中一小部分。可以在后期迭代中通过重构来优化设计，但后期的重构并不能代替前期设计工作。</a:t>
            </a:r>
          </a:p>
          <a:p>
            <a:pPr indent="457200">
              <a:lnSpc>
                <a:spcPct val="150000"/>
              </a:lnSpc>
            </a:pPr>
            <a:endParaRPr lang="zh-CN" altLang="en-US" dirty="0"/>
          </a:p>
        </p:txBody>
      </p:sp>
    </p:spTree>
    <p:extLst>
      <p:ext uri="{BB962C8B-B14F-4D97-AF65-F5344CB8AC3E}">
        <p14:creationId xmlns:p14="http://schemas.microsoft.com/office/powerpoint/2010/main" val="6823864"/>
      </p:ext>
    </p:extLst>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原型的风险</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rPr>
                  <a:t>对原型投入过多</a:t>
                </a:r>
                <a:endParaRPr lang="zh-CN" altLang="en-US" sz="2800" dirty="0">
                  <a:solidFill>
                    <a:prstClr val="white"/>
                  </a:solidFill>
                </a:endParaRPr>
              </a:p>
            </p:txBody>
          </p:sp>
        </p:grpSp>
      </p:grpSp>
      <p:sp>
        <p:nvSpPr>
          <p:cNvPr id="8" name="矩形 7"/>
          <p:cNvSpPr/>
          <p:nvPr/>
        </p:nvSpPr>
        <p:spPr>
          <a:xfrm>
            <a:off x="356480" y="2010546"/>
            <a:ext cx="11037718" cy="3000821"/>
          </a:xfrm>
          <a:prstGeom prst="rect">
            <a:avLst/>
          </a:prstGeom>
        </p:spPr>
        <p:txBody>
          <a:bodyPr wrap="square">
            <a:spAutoFit/>
          </a:bodyPr>
          <a:lstStyle/>
          <a:p>
            <a:pPr indent="457200">
              <a:lnSpc>
                <a:spcPct val="150000"/>
              </a:lnSpc>
            </a:pPr>
            <a:r>
              <a:rPr lang="zh-CN" altLang="en-US" dirty="0"/>
              <a:t>最后，</a:t>
            </a:r>
            <a:r>
              <a:rPr lang="zh-CN" altLang="en-US" dirty="0">
                <a:solidFill>
                  <a:schemeClr val="accent1">
                    <a:lumMod val="75000"/>
                  </a:schemeClr>
                </a:solidFill>
              </a:rPr>
              <a:t>不要在原型工作</a:t>
            </a:r>
            <a:r>
              <a:rPr lang="zh-CN" altLang="en-US" dirty="0" smtClean="0">
                <a:solidFill>
                  <a:schemeClr val="accent1">
                    <a:lumMod val="75000"/>
                  </a:schemeClr>
                </a:solidFill>
              </a:rPr>
              <a:t>上投入</a:t>
            </a:r>
            <a:r>
              <a:rPr lang="zh-CN" altLang="en-US" dirty="0">
                <a:solidFill>
                  <a:schemeClr val="accent1">
                    <a:lumMod val="75000"/>
                  </a:schemeClr>
                </a:solidFill>
              </a:rPr>
              <a:t>太多精力</a:t>
            </a:r>
            <a:r>
              <a:rPr lang="zh-CN" altLang="en-US" dirty="0"/>
              <a:t>，最终导致开发团队没有时间而不得不将原型作为产品或者匆忙进入混乱的产品实现。对整个解决方案进行建模而不是只对最不确定的、高风险的或者复杂的部分进行建模就属于这种情况。用模型来进行试验。进行的是假设测试，看需求是否已经充分定义，关键的人机交互以及架构问题是否已经解决。如果原型能够测试假设，能够回答间题并且能够提炼需求，就足够了。</a:t>
            </a:r>
          </a:p>
          <a:p>
            <a:pPr indent="457200">
              <a:lnSpc>
                <a:spcPct val="150000"/>
              </a:lnSpc>
            </a:pPr>
            <a:endParaRPr lang="zh-CN" altLang="en-US" dirty="0"/>
          </a:p>
        </p:txBody>
      </p:sp>
    </p:spTree>
    <p:extLst>
      <p:ext uri="{BB962C8B-B14F-4D97-AF65-F5344CB8AC3E}">
        <p14:creationId xmlns:p14="http://schemas.microsoft.com/office/powerpoint/2010/main" val="3721164705"/>
      </p:ext>
    </p:extLst>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7</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原型的成功因素</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prstClr val="white"/>
                  </a:solidFill>
                </a:endParaRPr>
              </a:p>
            </p:txBody>
          </p:sp>
        </p:grpSp>
      </p:grpSp>
      <p:sp>
        <p:nvSpPr>
          <p:cNvPr id="8" name="矩形 7"/>
          <p:cNvSpPr/>
          <p:nvPr/>
        </p:nvSpPr>
        <p:spPr>
          <a:xfrm>
            <a:off x="386080" y="1845618"/>
            <a:ext cx="11037718" cy="4455066"/>
          </a:xfrm>
          <a:prstGeom prst="rect">
            <a:avLst/>
          </a:prstGeom>
        </p:spPr>
        <p:txBody>
          <a:bodyPr wrap="square">
            <a:spAutoFit/>
          </a:bodyPr>
          <a:lstStyle/>
          <a:p>
            <a:pPr indent="457200">
              <a:lnSpc>
                <a:spcPct val="150000"/>
              </a:lnSpc>
            </a:pPr>
            <a:r>
              <a:rPr lang="zh-CN" altLang="en-US" dirty="0"/>
              <a:t>软件原型可以</a:t>
            </a:r>
            <a:r>
              <a:rPr lang="zh-CN" altLang="en-US" dirty="0">
                <a:solidFill>
                  <a:srgbClr val="FF0000"/>
                </a:solidFill>
              </a:rPr>
              <a:t>加快开发进程</a:t>
            </a:r>
            <a:r>
              <a:rPr lang="zh-CN" altLang="en-US" dirty="0" smtClean="0">
                <a:solidFill>
                  <a:srgbClr val="FF0000"/>
                </a:solidFill>
              </a:rPr>
              <a:t>、提高</a:t>
            </a:r>
            <a:r>
              <a:rPr lang="zh-CN" altLang="en-US" dirty="0">
                <a:solidFill>
                  <a:srgbClr val="FF0000"/>
                </a:solidFill>
              </a:rPr>
              <a:t>客户满意度以及产出高质量的产品</a:t>
            </a:r>
            <a:r>
              <a:rPr lang="zh-CN" altLang="en-US" dirty="0"/>
              <a:t>。为了在需求过程中高效使用原型，  请遵循以下这些原则</a:t>
            </a:r>
            <a:r>
              <a:rPr lang="zh-CN" altLang="en-US" dirty="0" smtClean="0"/>
              <a:t>。</a:t>
            </a:r>
            <a:endParaRPr lang="en-US" altLang="zh-CN" dirty="0" smtClean="0"/>
          </a:p>
          <a:p>
            <a:pPr marL="342900" indent="-342900">
              <a:lnSpc>
                <a:spcPct val="150000"/>
              </a:lnSpc>
              <a:buFont typeface="Arial" panose="020B0604020202020204" pitchFamily="34" charset="0"/>
              <a:buChar char="•"/>
            </a:pPr>
            <a:r>
              <a:rPr lang="zh-CN" altLang="en-US" dirty="0"/>
              <a:t>在项目计中包含与原型相关的任务。为开发、评估和修改原型安排时间和资源。</a:t>
            </a:r>
          </a:p>
          <a:p>
            <a:pPr marL="342900" indent="-342900">
              <a:lnSpc>
                <a:spcPct val="150000"/>
              </a:lnSpc>
              <a:buFont typeface="Arial" panose="020B0604020202020204" pitchFamily="34" charset="0"/>
              <a:buChar char="•"/>
            </a:pPr>
            <a:r>
              <a:rPr lang="zh-CN" altLang="en-US" dirty="0"/>
              <a:t>在创建原型之前，</a:t>
            </a:r>
            <a:r>
              <a:rPr lang="zh-CN" altLang="en-US" dirty="0">
                <a:solidFill>
                  <a:srgbClr val="FF0000"/>
                </a:solidFill>
              </a:rPr>
              <a:t>注明原型的目的并解释其最终产出</a:t>
            </a:r>
            <a:r>
              <a:rPr lang="en-US" altLang="zh-CN" dirty="0"/>
              <a:t>:</a:t>
            </a:r>
            <a:r>
              <a:rPr lang="zh-CN" altLang="en-US" dirty="0"/>
              <a:t>抛并</a:t>
            </a:r>
            <a:r>
              <a:rPr lang="en-US" altLang="zh-CN" dirty="0"/>
              <a:t>(</a:t>
            </a:r>
            <a:r>
              <a:rPr lang="zh-CN" altLang="en-US" dirty="0"/>
              <a:t>还是归档</a:t>
            </a:r>
            <a:r>
              <a:rPr lang="en-US" altLang="zh-CN" dirty="0"/>
              <a:t>)</a:t>
            </a:r>
            <a:r>
              <a:rPr lang="zh-CN" altLang="en-US" dirty="0"/>
              <a:t>原型，是保留原型所提供的知识，还是在原型基础上继续构建直至成为最终解决方案。保证创建和评估原型的人都明白这些动机</a:t>
            </a:r>
            <a:r>
              <a:rPr lang="zh-CN" altLang="en-US" dirty="0" smtClean="0"/>
              <a:t>。</a:t>
            </a:r>
            <a:endParaRPr lang="en-US" altLang="zh-CN" dirty="0" smtClean="0"/>
          </a:p>
          <a:p>
            <a:pPr marL="342900" indent="-342900">
              <a:lnSpc>
                <a:spcPct val="150000"/>
              </a:lnSpc>
              <a:buFont typeface="Arial" panose="020B0604020202020204" pitchFamily="34" charset="0"/>
              <a:buChar char="•"/>
            </a:pPr>
            <a:r>
              <a:rPr lang="zh-CN" altLang="en-US" dirty="0">
                <a:solidFill>
                  <a:srgbClr val="FF0000"/>
                </a:solidFill>
              </a:rPr>
              <a:t>做好开发多个原型的计划</a:t>
            </a:r>
            <a:r>
              <a:rPr lang="zh-CN" altLang="en-US" dirty="0"/>
              <a:t>。</a:t>
            </a:r>
            <a:r>
              <a:rPr lang="zh-CN" altLang="en-US" dirty="0" smtClean="0"/>
              <a:t>很难一次</a:t>
            </a:r>
            <a:r>
              <a:rPr lang="zh-CN" altLang="en-US" dirty="0"/>
              <a:t>就能得 到正确的原型，这也正是原型的目的所在</a:t>
            </a:r>
            <a:r>
              <a:rPr lang="en-US" altLang="zh-CN" dirty="0"/>
              <a:t>!</a:t>
            </a:r>
          </a:p>
          <a:p>
            <a:pPr marL="342900" indent="-342900">
              <a:lnSpc>
                <a:spcPct val="150000"/>
              </a:lnSpc>
              <a:buFont typeface="Arial" panose="020B0604020202020204" pitchFamily="34" charset="0"/>
              <a:buChar char="•"/>
            </a:pPr>
            <a:r>
              <a:rPr lang="zh-CN" altLang="en-US" dirty="0"/>
              <a:t>创建可抛弃型原型，要</a:t>
            </a:r>
            <a:r>
              <a:rPr lang="zh-CN" altLang="en-US" dirty="0">
                <a:solidFill>
                  <a:srgbClr val="FF0000"/>
                </a:solidFill>
              </a:rPr>
              <a:t>尽可能快、成本低。以最少精力完成回答问题</a:t>
            </a:r>
            <a:r>
              <a:rPr lang="zh-CN" altLang="en-US" dirty="0"/>
              <a:t>或者解决需求中不确定的部分。不要试图把可抛弃型原型做</a:t>
            </a:r>
            <a:r>
              <a:rPr lang="zh-CN" altLang="en-US" dirty="0" smtClean="0"/>
              <a:t>得尽善尽美。</a:t>
            </a:r>
            <a:endParaRPr lang="zh-CN" altLang="en-US" dirty="0"/>
          </a:p>
        </p:txBody>
      </p:sp>
    </p:spTree>
    <p:extLst>
      <p:ext uri="{BB962C8B-B14F-4D97-AF65-F5344CB8AC3E}">
        <p14:creationId xmlns:p14="http://schemas.microsoft.com/office/powerpoint/2010/main" val="3937484484"/>
      </p:ext>
    </p:extLst>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7</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原型的成功因素</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prstClr val="white"/>
                  </a:solidFill>
                </a:endParaRPr>
              </a:p>
            </p:txBody>
          </p:sp>
        </p:grpSp>
      </p:grpSp>
      <p:sp>
        <p:nvSpPr>
          <p:cNvPr id="8" name="矩形 7"/>
          <p:cNvSpPr/>
          <p:nvPr/>
        </p:nvSpPr>
        <p:spPr>
          <a:xfrm>
            <a:off x="386080" y="1845618"/>
            <a:ext cx="11037718" cy="445506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dirty="0"/>
              <a:t>不要在</a:t>
            </a:r>
            <a:r>
              <a:rPr lang="zh-CN" altLang="en-US" dirty="0" smtClean="0"/>
              <a:t>可</a:t>
            </a:r>
            <a:r>
              <a:rPr lang="zh-CN" altLang="en-US" dirty="0"/>
              <a:t>抛弃</a:t>
            </a:r>
            <a:r>
              <a:rPr lang="zh-CN" altLang="en-US" dirty="0" smtClean="0"/>
              <a:t>型</a:t>
            </a:r>
            <a:r>
              <a:rPr lang="zh-CN" altLang="en-US" dirty="0"/>
              <a:t>原型中包含输入数据验证、防护性编码技术处理错误代码或大量的代码文档。这样的原型注定是要抛弃的，所以不必投入过多。</a:t>
            </a:r>
          </a:p>
          <a:p>
            <a:pPr marL="342900" indent="-342900">
              <a:lnSpc>
                <a:spcPct val="150000"/>
              </a:lnSpc>
              <a:buFont typeface="Arial" panose="020B0604020202020204" pitchFamily="34" charset="0"/>
              <a:buChar char="•"/>
            </a:pPr>
            <a:r>
              <a:rPr lang="zh-CN" altLang="en-US" dirty="0">
                <a:solidFill>
                  <a:srgbClr val="FF0000"/>
                </a:solidFill>
              </a:rPr>
              <a:t>不要对已经理解的需求创建原型</a:t>
            </a:r>
            <a:r>
              <a:rPr lang="zh-CN" altLang="en-US" dirty="0"/>
              <a:t>，除非需要探究其他设计方案。</a:t>
            </a:r>
          </a:p>
          <a:p>
            <a:pPr marL="342900" indent="-342900">
              <a:lnSpc>
                <a:spcPct val="150000"/>
              </a:lnSpc>
              <a:buFont typeface="Arial" panose="020B0604020202020204" pitchFamily="34" charset="0"/>
              <a:buChar char="•"/>
            </a:pPr>
            <a:r>
              <a:rPr lang="zh-CN" altLang="en-US" dirty="0"/>
              <a:t>在原型的屏幕显示和报表中，</a:t>
            </a:r>
            <a:r>
              <a:rPr lang="zh-CN" altLang="en-US" dirty="0">
                <a:solidFill>
                  <a:srgbClr val="FF0000"/>
                </a:solidFill>
              </a:rPr>
              <a:t>使用合理的数据</a:t>
            </a:r>
            <a:r>
              <a:rPr lang="zh-CN" altLang="en-US" dirty="0"/>
              <a:t>。评估人员可能被不真实的数据分散注意力，无法注意到原型如何表现真实系统的界面和行为。</a:t>
            </a:r>
          </a:p>
          <a:p>
            <a:pPr marL="342900" indent="-342900">
              <a:lnSpc>
                <a:spcPct val="150000"/>
              </a:lnSpc>
              <a:buFont typeface="Arial" panose="020B0604020202020204" pitchFamily="34" charset="0"/>
              <a:buChar char="•"/>
            </a:pPr>
            <a:r>
              <a:rPr lang="zh-CN" altLang="en-US" dirty="0">
                <a:solidFill>
                  <a:srgbClr val="FF0000"/>
                </a:solidFill>
              </a:rPr>
              <a:t>不要指望原型来替代书面需求</a:t>
            </a:r>
            <a:r>
              <a:rPr lang="zh-CN" altLang="en-US" dirty="0"/>
              <a:t>。原型只表明屏幕后面还有许多功能，而这些功能需要在</a:t>
            </a:r>
            <a:r>
              <a:rPr lang="en-US" altLang="zh-CN" dirty="0"/>
              <a:t>SRS</a:t>
            </a:r>
            <a:r>
              <a:rPr lang="zh-CN" altLang="en-US" dirty="0"/>
              <a:t>中记录下来并使其完整、明确和可跟踪。屏幕图不会详细给出数据字段的定义、验证标准以及不同字段之间的关系</a:t>
            </a:r>
            <a:r>
              <a:rPr lang="en-US" altLang="zh-CN" dirty="0"/>
              <a:t>(</a:t>
            </a:r>
            <a:r>
              <a:rPr lang="zh-CN" altLang="en-US" dirty="0"/>
              <a:t>比如些界面控件只有在用户对其他控件做出某些选择时才可以展示</a:t>
            </a:r>
            <a:r>
              <a:rPr lang="en-US" altLang="zh-CN" dirty="0"/>
              <a:t>)</a:t>
            </a:r>
            <a:r>
              <a:rPr lang="zh-CN" altLang="en-US" dirty="0"/>
              <a:t>，异常处理、业务规则以及其他必要的信息</a:t>
            </a:r>
            <a:r>
              <a:rPr lang="zh-CN" altLang="en-US" dirty="0" smtClean="0"/>
              <a:t>。</a:t>
            </a:r>
            <a:endParaRPr lang="zh-CN" altLang="en-US" dirty="0"/>
          </a:p>
        </p:txBody>
      </p:sp>
    </p:spTree>
    <p:extLst>
      <p:ext uri="{BB962C8B-B14F-4D97-AF65-F5344CB8AC3E}">
        <p14:creationId xmlns:p14="http://schemas.microsoft.com/office/powerpoint/2010/main" val="13619835"/>
      </p:ext>
    </p:extLst>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2606040"/>
        </p:xfrm>
        <a:graphic>
          <a:graphicData uri="http://schemas.openxmlformats.org/drawingml/2006/table">
            <a:tbl>
              <a:tblPr firstRow="1" bandRow="1">
                <a:tableStyleId>{5C22544A-7EE6-4342-B048-85BDC9FD1C3A}</a:tableStyleId>
              </a:tblPr>
              <a:tblGrid>
                <a:gridCol w="2738864"/>
                <a:gridCol w="4245610"/>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p>
                  </a:txBody>
                  <a:tcPr>
                    <a:solidFill>
                      <a:schemeClr val="accent1">
                        <a:lumMod val="40000"/>
                        <a:lumOff val="60000"/>
                      </a:schemeClr>
                    </a:solidFill>
                  </a:tcPr>
                </a:tc>
              </a:tr>
              <a:tr h="894720">
                <a:tc>
                  <a:txBody>
                    <a:bodyPr/>
                    <a:lstStyle/>
                    <a:p>
                      <a:pPr algn="l">
                        <a:buNone/>
                      </a:pPr>
                      <a:r>
                        <a:rPr dirty="0" smtClean="0">
                          <a:solidFill>
                            <a:schemeClr val="tx1"/>
                          </a:solidFill>
                        </a:rPr>
                        <a:t>UML2基础、建模与设计教程</a:t>
                      </a: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92011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045835" y="920115"/>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349" y="2538554"/>
              <a:ext cx="2979913"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引言：什么是界面原型</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157543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1575435"/>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为什么会有界面原型</a:t>
              </a:r>
            </a:p>
          </p:txBody>
        </p:sp>
      </p:grpSp>
      <p:sp>
        <p:nvSpPr>
          <p:cNvPr id="6" name="圆角矩形 5"/>
          <p:cNvSpPr/>
          <p:nvPr/>
        </p:nvSpPr>
        <p:spPr>
          <a:xfrm>
            <a:off x="5172710" y="22580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2258060"/>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界面原型的设计原则</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5172710" y="29311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4</a:t>
            </a:r>
            <a:endParaRPr lang="en-US" sz="32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6054090" y="2931160"/>
            <a:ext cx="3744595" cy="481965"/>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界面原型开发工具</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4" name="圆角矩形 13"/>
          <p:cNvSpPr/>
          <p:nvPr/>
        </p:nvSpPr>
        <p:spPr>
          <a:xfrm>
            <a:off x="5172710" y="35585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5" name="组合 14"/>
          <p:cNvGrpSpPr/>
          <p:nvPr/>
        </p:nvGrpSpPr>
        <p:grpSpPr>
          <a:xfrm>
            <a:off x="6054090" y="3558540"/>
            <a:ext cx="3744595" cy="481965"/>
            <a:chOff x="6315199" y="2492728"/>
            <a:chExt cx="3744416" cy="511504"/>
          </a:xfrm>
        </p:grpSpPr>
        <p:sp>
          <p:nvSpPr>
            <p:cNvPr id="17" name="圆角矩形 1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8" name="矩形 17"/>
            <p:cNvSpPr/>
            <p:nvPr/>
          </p:nvSpPr>
          <p:spPr>
            <a:xfrm>
              <a:off x="6619349" y="2538554"/>
              <a:ext cx="2866888"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界面原型的使用与评估</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9" name="圆角矩形 18"/>
          <p:cNvSpPr/>
          <p:nvPr/>
        </p:nvSpPr>
        <p:spPr>
          <a:xfrm>
            <a:off x="5172710" y="420878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6</a:t>
            </a:r>
            <a:endParaRPr lang="en-US" sz="3200" dirty="0">
              <a:latin typeface="+mj-lt"/>
              <a:ea typeface="Arial Unicode MS" panose="020B0604020202020204" pitchFamily="34" charset="-122"/>
              <a:cs typeface="Arial Unicode MS" panose="020B0604020202020204" pitchFamily="34" charset="-122"/>
            </a:endParaRPr>
          </a:p>
        </p:txBody>
      </p:sp>
      <p:grpSp>
        <p:nvGrpSpPr>
          <p:cNvPr id="20" name="组合 19"/>
          <p:cNvGrpSpPr/>
          <p:nvPr/>
        </p:nvGrpSpPr>
        <p:grpSpPr>
          <a:xfrm>
            <a:off x="6054090" y="4208780"/>
            <a:ext cx="3744595" cy="481965"/>
            <a:chOff x="6315199" y="2492728"/>
            <a:chExt cx="3744416" cy="511504"/>
          </a:xfrm>
        </p:grpSpPr>
        <p:sp>
          <p:nvSpPr>
            <p:cNvPr id="21" name="圆角矩形 2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界面原型的风险</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3" name="圆角矩形 22"/>
          <p:cNvSpPr/>
          <p:nvPr/>
        </p:nvSpPr>
        <p:spPr>
          <a:xfrm>
            <a:off x="5164455" y="494411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4" name="组合 23"/>
          <p:cNvGrpSpPr/>
          <p:nvPr/>
        </p:nvGrpSpPr>
        <p:grpSpPr>
          <a:xfrm>
            <a:off x="6045835" y="4944110"/>
            <a:ext cx="3744595" cy="481965"/>
            <a:chOff x="6315199" y="2492728"/>
            <a:chExt cx="3744416" cy="511504"/>
          </a:xfrm>
        </p:grpSpPr>
        <p:sp>
          <p:nvSpPr>
            <p:cNvPr id="28" name="圆角矩形 2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9" name="矩形 2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界面原型的成功因素</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0" name="圆角矩形 29"/>
          <p:cNvSpPr/>
          <p:nvPr/>
        </p:nvSpPr>
        <p:spPr>
          <a:xfrm>
            <a:off x="5164455" y="560260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8</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1" name="组合 30"/>
          <p:cNvGrpSpPr/>
          <p:nvPr/>
        </p:nvGrpSpPr>
        <p:grpSpPr>
          <a:xfrm>
            <a:off x="6045835" y="5602605"/>
            <a:ext cx="3744595" cy="481965"/>
            <a:chOff x="6315199" y="2492728"/>
            <a:chExt cx="3744416" cy="511504"/>
          </a:xfrm>
        </p:grpSpPr>
        <p:sp>
          <p:nvSpPr>
            <p:cNvPr id="32" name="圆角矩形 3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3" name="矩形 3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4" name="圆角矩形 33"/>
          <p:cNvSpPr/>
          <p:nvPr/>
        </p:nvSpPr>
        <p:spPr>
          <a:xfrm>
            <a:off x="5172710" y="626046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9</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5" name="组合 34"/>
          <p:cNvGrpSpPr/>
          <p:nvPr/>
        </p:nvGrpSpPr>
        <p:grpSpPr>
          <a:xfrm>
            <a:off x="6054090" y="6260465"/>
            <a:ext cx="3744595" cy="481965"/>
            <a:chOff x="6315199" y="2492728"/>
            <a:chExt cx="3744416" cy="511504"/>
          </a:xfrm>
        </p:grpSpPr>
        <p:sp>
          <p:nvSpPr>
            <p:cNvPr id="38" name="圆角矩形 3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0" name="矩形 39"/>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分工与绩效</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par>
                          <p:cTn id="58" fill="hold">
                            <p:stCondLst>
                              <p:cond delay="535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10"/>
                                        </p:tgtEl>
                                        <p:attrNameLst>
                                          <p:attrName>ppt_x</p:attrName>
                                          <p:attrName>ppt_y</p:attrName>
                                        </p:attrNameLst>
                                      </p:cBhvr>
                                      <p:rCtr x="1862" y="-2060"/>
                                    </p:animMotion>
                                  </p:childTnLst>
                                </p:cTn>
                              </p:par>
                            </p:childTnLst>
                          </p:cTn>
                        </p:par>
                        <p:par>
                          <p:cTn id="64" fill="hold">
                            <p:stCondLst>
                              <p:cond delay="6350"/>
                            </p:stCondLst>
                            <p:childTnLst>
                              <p:par>
                                <p:cTn id="65" presetID="26" presetClass="emph" presetSubtype="0" fill="hold" grpId="2" nodeType="afterEffect">
                                  <p:stCondLst>
                                    <p:cond delay="0"/>
                                  </p:stCondLst>
                                  <p:childTnLst>
                                    <p:animEffect transition="out" filter="fade">
                                      <p:cBhvr>
                                        <p:cTn id="66" dur="500" tmFilter="0, 0; .2, .5; .8, .5; 1, 0"/>
                                        <p:tgtEl>
                                          <p:spTgt spid="10"/>
                                        </p:tgtEl>
                                      </p:cBhvr>
                                    </p:animEffect>
                                    <p:animScale>
                                      <p:cBhvr>
                                        <p:cTn id="67" dur="250" autoRev="1" fill="hold"/>
                                        <p:tgtEl>
                                          <p:spTgt spid="10"/>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par>
                          <p:cTn id="71" fill="hold">
                            <p:stCondLst>
                              <p:cond delay="6850"/>
                            </p:stCondLst>
                            <p:childTnLst>
                              <p:par>
                                <p:cTn id="72" presetID="10" presetClass="entr" presetSubtype="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14"/>
                                        </p:tgtEl>
                                        <p:attrNameLst>
                                          <p:attrName>ppt_x</p:attrName>
                                          <p:attrName>ppt_y</p:attrName>
                                        </p:attrNameLst>
                                      </p:cBhvr>
                                      <p:rCtr x="1862" y="-2060"/>
                                    </p:animMotion>
                                  </p:childTnLst>
                                </p:cTn>
                              </p:par>
                            </p:childTnLst>
                          </p:cTn>
                        </p:par>
                        <p:par>
                          <p:cTn id="77" fill="hold">
                            <p:stCondLst>
                              <p:cond delay="7850"/>
                            </p:stCondLst>
                            <p:childTnLst>
                              <p:par>
                                <p:cTn id="78" presetID="26" presetClass="emph" presetSubtype="0" fill="hold" grpId="2" nodeType="afterEffect">
                                  <p:stCondLst>
                                    <p:cond delay="0"/>
                                  </p:stCondLst>
                                  <p:childTnLst>
                                    <p:animEffect transition="out" filter="fade">
                                      <p:cBhvr>
                                        <p:cTn id="79" dur="500" tmFilter="0, 0; .2, .5; .8, .5; 1, 0"/>
                                        <p:tgtEl>
                                          <p:spTgt spid="14"/>
                                        </p:tgtEl>
                                      </p:cBhvr>
                                    </p:animEffect>
                                    <p:animScale>
                                      <p:cBhvr>
                                        <p:cTn id="80" dur="250" autoRev="1" fill="hold"/>
                                        <p:tgtEl>
                                          <p:spTgt spid="14"/>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childTnLst>
                          </p:cTn>
                        </p:par>
                        <p:par>
                          <p:cTn id="84" fill="hold">
                            <p:stCondLst>
                              <p:cond delay="835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19"/>
                                        </p:tgtEl>
                                        <p:attrNameLst>
                                          <p:attrName>ppt_x</p:attrName>
                                          <p:attrName>ppt_y</p:attrName>
                                        </p:attrNameLst>
                                      </p:cBhvr>
                                      <p:rCtr x="1862" y="-2060"/>
                                    </p:animMotion>
                                  </p:childTnLst>
                                </p:cTn>
                              </p:par>
                            </p:childTnLst>
                          </p:cTn>
                        </p:par>
                        <p:par>
                          <p:cTn id="90" fill="hold">
                            <p:stCondLst>
                              <p:cond delay="9350"/>
                            </p:stCondLst>
                            <p:childTnLst>
                              <p:par>
                                <p:cTn id="91" presetID="26" presetClass="emph" presetSubtype="0" fill="hold" grpId="2" nodeType="afterEffect">
                                  <p:stCondLst>
                                    <p:cond delay="0"/>
                                  </p:stCondLst>
                                  <p:childTnLst>
                                    <p:animEffect transition="out" filter="fade">
                                      <p:cBhvr>
                                        <p:cTn id="92" dur="500" tmFilter="0, 0; .2, .5; .8, .5; 1, 0"/>
                                        <p:tgtEl>
                                          <p:spTgt spid="19"/>
                                        </p:tgtEl>
                                      </p:cBhvr>
                                    </p:animEffect>
                                    <p:animScale>
                                      <p:cBhvr>
                                        <p:cTn id="93" dur="250" autoRev="1" fill="hold"/>
                                        <p:tgtEl>
                                          <p:spTgt spid="19"/>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500"/>
                                        <p:tgtEl>
                                          <p:spTgt spid="20"/>
                                        </p:tgtEl>
                                      </p:cBhvr>
                                    </p:animEffect>
                                  </p:childTnLst>
                                </p:cTn>
                              </p:par>
                            </p:childTnLst>
                          </p:cTn>
                        </p:par>
                        <p:par>
                          <p:cTn id="97" fill="hold">
                            <p:stCondLst>
                              <p:cond delay="985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1000"/>
                                        <p:tgtEl>
                                          <p:spTgt spid="23"/>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23"/>
                                        </p:tgtEl>
                                        <p:attrNameLst>
                                          <p:attrName>ppt_x</p:attrName>
                                          <p:attrName>ppt_y</p:attrName>
                                        </p:attrNameLst>
                                      </p:cBhvr>
                                      <p:rCtr x="1862" y="-2060"/>
                                    </p:animMotion>
                                  </p:childTnLst>
                                </p:cTn>
                              </p:par>
                            </p:childTnLst>
                          </p:cTn>
                        </p:par>
                        <p:par>
                          <p:cTn id="103" fill="hold">
                            <p:stCondLst>
                              <p:cond delay="10850"/>
                            </p:stCondLst>
                            <p:childTnLst>
                              <p:par>
                                <p:cTn id="104" presetID="26" presetClass="emph" presetSubtype="0" fill="hold" grpId="2" nodeType="afterEffect">
                                  <p:stCondLst>
                                    <p:cond delay="0"/>
                                  </p:stCondLst>
                                  <p:childTnLst>
                                    <p:animEffect transition="out" filter="fade">
                                      <p:cBhvr>
                                        <p:cTn id="105" dur="500" tmFilter="0, 0; .2, .5; .8, .5; 1, 0"/>
                                        <p:tgtEl>
                                          <p:spTgt spid="23"/>
                                        </p:tgtEl>
                                      </p:cBhvr>
                                    </p:animEffect>
                                    <p:animScale>
                                      <p:cBhvr>
                                        <p:cTn id="106" dur="250" autoRev="1" fill="hold"/>
                                        <p:tgtEl>
                                          <p:spTgt spid="23"/>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135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1000"/>
                                        <p:tgtEl>
                                          <p:spTgt spid="30"/>
                                        </p:tgtEl>
                                      </p:cBhvr>
                                    </p:animEffect>
                                  </p:childTnLst>
                                </p:cTn>
                              </p:par>
                              <p:par>
                                <p:cTn id="114" presetID="56" presetClass="path" presetSubtype="0" accel="50000" decel="50000" fill="hold" grpId="1" nodeType="withEffect">
                                  <p:stCondLst>
                                    <p:cond delay="0"/>
                                  </p:stCondLst>
                                  <p:childTnLst>
                                    <p:animMotion origin="layout" path="M -0.03737 0.04121 L -6.25E-7 -3.33333E-6 " pathEditMode="relative" rAng="0" ptsTypes="AA">
                                      <p:cBhvr>
                                        <p:cTn id="115" dur="700" fill="hold"/>
                                        <p:tgtEl>
                                          <p:spTgt spid="30"/>
                                        </p:tgtEl>
                                        <p:attrNameLst>
                                          <p:attrName>ppt_x</p:attrName>
                                          <p:attrName>ppt_y</p:attrName>
                                        </p:attrNameLst>
                                      </p:cBhvr>
                                      <p:rCtr x="1862" y="-2060"/>
                                    </p:animMotion>
                                  </p:childTnLst>
                                </p:cTn>
                              </p:par>
                            </p:childTnLst>
                          </p:cTn>
                        </p:par>
                        <p:par>
                          <p:cTn id="116" fill="hold">
                            <p:stCondLst>
                              <p:cond delay="12350"/>
                            </p:stCondLst>
                            <p:childTnLst>
                              <p:par>
                                <p:cTn id="117" presetID="26" presetClass="emph" presetSubtype="0" fill="hold" grpId="2" nodeType="afterEffect">
                                  <p:stCondLst>
                                    <p:cond delay="0"/>
                                  </p:stCondLst>
                                  <p:childTnLst>
                                    <p:animEffect transition="out" filter="fade">
                                      <p:cBhvr>
                                        <p:cTn id="118" dur="500" tmFilter="0, 0; .2, .5; .8, .5; 1, 0"/>
                                        <p:tgtEl>
                                          <p:spTgt spid="30"/>
                                        </p:tgtEl>
                                      </p:cBhvr>
                                    </p:animEffect>
                                    <p:animScale>
                                      <p:cBhvr>
                                        <p:cTn id="119" dur="250" autoRev="1" fill="hold"/>
                                        <p:tgtEl>
                                          <p:spTgt spid="30"/>
                                        </p:tgtEl>
                                      </p:cBhvr>
                                      <p:by x="105000" y="105000"/>
                                    </p:animScale>
                                  </p:childTnLst>
                                </p:cTn>
                              </p:par>
                              <p:par>
                                <p:cTn id="120" presetID="22" presetClass="entr" presetSubtype="8" fill="hold" nodeType="withEffect">
                                  <p:stCondLst>
                                    <p:cond delay="500"/>
                                  </p:stCondLst>
                                  <p:childTnLst>
                                    <p:set>
                                      <p:cBhvr>
                                        <p:cTn id="121" dur="1" fill="hold">
                                          <p:stCondLst>
                                            <p:cond delay="0"/>
                                          </p:stCondLst>
                                        </p:cTn>
                                        <p:tgtEl>
                                          <p:spTgt spid="31"/>
                                        </p:tgtEl>
                                        <p:attrNameLst>
                                          <p:attrName>style.visibility</p:attrName>
                                        </p:attrNameLst>
                                      </p:cBhvr>
                                      <p:to>
                                        <p:strVal val="visible"/>
                                      </p:to>
                                    </p:set>
                                    <p:animEffect transition="in" filter="wipe(left)">
                                      <p:cBhvr>
                                        <p:cTn id="122" dur="500"/>
                                        <p:tgtEl>
                                          <p:spTgt spid="31"/>
                                        </p:tgtEl>
                                      </p:cBhvr>
                                    </p:animEffect>
                                  </p:childTnLst>
                                </p:cTn>
                              </p:par>
                            </p:childTnLst>
                          </p:cTn>
                        </p:par>
                        <p:par>
                          <p:cTn id="123" fill="hold">
                            <p:stCondLst>
                              <p:cond delay="12850"/>
                            </p:stCondLst>
                            <p:childTnLst>
                              <p:par>
                                <p:cTn id="124" presetID="10" presetClass="entr" presetSubtype="0" fill="hold" grpId="0"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childTnLst>
                                </p:cTn>
                              </p:par>
                              <p:par>
                                <p:cTn id="127" presetID="56" presetClass="path" presetSubtype="0" accel="50000" decel="50000" fill="hold" grpId="1" nodeType="withEffect">
                                  <p:stCondLst>
                                    <p:cond delay="0"/>
                                  </p:stCondLst>
                                  <p:childTnLst>
                                    <p:animMotion origin="layout" path="M -0.03737 0.04121 L -6.25E-7 -3.33333E-6 " pathEditMode="relative" rAng="0" ptsTypes="AA">
                                      <p:cBhvr>
                                        <p:cTn id="128" dur="700" fill="hold"/>
                                        <p:tgtEl>
                                          <p:spTgt spid="34"/>
                                        </p:tgtEl>
                                        <p:attrNameLst>
                                          <p:attrName>ppt_x</p:attrName>
                                          <p:attrName>ppt_y</p:attrName>
                                        </p:attrNameLst>
                                      </p:cBhvr>
                                      <p:rCtr x="1862" y="-2060"/>
                                    </p:animMotion>
                                  </p:childTnLst>
                                </p:cTn>
                              </p:par>
                            </p:childTnLst>
                          </p:cTn>
                        </p:par>
                        <p:par>
                          <p:cTn id="129" fill="hold">
                            <p:stCondLst>
                              <p:cond delay="13850"/>
                            </p:stCondLst>
                            <p:childTnLst>
                              <p:par>
                                <p:cTn id="130" presetID="26" presetClass="emph" presetSubtype="0" fill="hold" grpId="2" nodeType="afterEffect">
                                  <p:stCondLst>
                                    <p:cond delay="0"/>
                                  </p:stCondLst>
                                  <p:childTnLst>
                                    <p:animEffect transition="out" filter="fade">
                                      <p:cBhvr>
                                        <p:cTn id="131" dur="500" tmFilter="0, 0; .2, .5; .8, .5; 1, 0"/>
                                        <p:tgtEl>
                                          <p:spTgt spid="34"/>
                                        </p:tgtEl>
                                      </p:cBhvr>
                                    </p:animEffect>
                                    <p:animScale>
                                      <p:cBhvr>
                                        <p:cTn id="132" dur="250" autoRev="1" fill="hold"/>
                                        <p:tgtEl>
                                          <p:spTgt spid="34"/>
                                        </p:tgtEl>
                                      </p:cBhvr>
                                      <p:by x="105000" y="105000"/>
                                    </p:animScale>
                                  </p:childTnLst>
                                </p:cTn>
                              </p:par>
                              <p:par>
                                <p:cTn id="133" presetID="22" presetClass="entr" presetSubtype="8" fill="hold" nodeType="withEffect">
                                  <p:stCondLst>
                                    <p:cond delay="500"/>
                                  </p:stCondLst>
                                  <p:childTnLst>
                                    <p:set>
                                      <p:cBhvr>
                                        <p:cTn id="134" dur="1" fill="hold">
                                          <p:stCondLst>
                                            <p:cond delay="0"/>
                                          </p:stCondLst>
                                        </p:cTn>
                                        <p:tgtEl>
                                          <p:spTgt spid="35"/>
                                        </p:tgtEl>
                                        <p:attrNameLst>
                                          <p:attrName>style.visibility</p:attrName>
                                        </p:attrNameLst>
                                      </p:cBhvr>
                                      <p:to>
                                        <p:strVal val="visible"/>
                                      </p:to>
                                    </p:set>
                                    <p:animEffect transition="in" filter="wipe(left)">
                                      <p:cBhvr>
                                        <p:cTn id="1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P spid="10" grpId="0" bldLvl="0" animBg="1"/>
      <p:bldP spid="10" grpId="1" bldLvl="0" animBg="1"/>
      <p:bldP spid="10" grpId="2" bldLvl="0" animBg="1"/>
      <p:bldP spid="14" grpId="0" bldLvl="0" animBg="1"/>
      <p:bldP spid="14" grpId="1" bldLvl="0" animBg="1"/>
      <p:bldP spid="14" grpId="2" bldLvl="0" animBg="1"/>
      <p:bldP spid="19" grpId="0" bldLvl="0" animBg="1"/>
      <p:bldP spid="19" grpId="1" bldLvl="0" animBg="1"/>
      <p:bldP spid="19" grpId="2" bldLvl="0" animBg="1"/>
      <p:bldP spid="23" grpId="0" bldLvl="0" animBg="1"/>
      <p:bldP spid="23" grpId="1" bldLvl="0" animBg="1"/>
      <p:bldP spid="23" grpId="2" bldLvl="0" animBg="1"/>
      <p:bldP spid="30" grpId="0" bldLvl="0" animBg="1"/>
      <p:bldP spid="30" grpId="1" bldLvl="0" animBg="1"/>
      <p:bldP spid="30" grpId="2" bldLvl="0" animBg="1"/>
      <p:bldP spid="34" grpId="0" bldLvl="0" animBg="1"/>
      <p:bldP spid="34" grpId="1" bldLvl="0" animBg="1"/>
      <p:bldP spid="34"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nvGraphicFramePr>
        <p:xfrm>
          <a:off x="3181985" y="459740"/>
          <a:ext cx="7771130" cy="3717290"/>
        </p:xfrm>
        <a:graphic>
          <a:graphicData uri="http://schemas.openxmlformats.org/drawingml/2006/table">
            <a:tbl>
              <a:tblPr firstRow="1" bandRow="1">
                <a:tableStyleId>{5C22544A-7EE6-4342-B048-85BDC9FD1C3A}</a:tableStyleId>
              </a:tblPr>
              <a:tblGrid>
                <a:gridCol w="1895475"/>
                <a:gridCol w="2937510"/>
                <a:gridCol w="2938145"/>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endParaRPr lang="zh-CN" altLang="en-US" sz="2400" b="0" dirty="0" smtClean="0">
                        <a:solidFill>
                          <a:schemeClr val="tx1"/>
                        </a:solidFill>
                      </a:endParaRPr>
                    </a:p>
                  </a:txBody>
                  <a:tcPr>
                    <a:solidFill>
                      <a:schemeClr val="accent1">
                        <a:lumMod val="40000"/>
                        <a:lumOff val="60000"/>
                      </a:schemeClr>
                    </a:solidFill>
                  </a:tcPr>
                </a:tc>
                <a:tc>
                  <a:txBody>
                    <a:bodyPr/>
                    <a:lstStyle/>
                    <a:p>
                      <a:pPr algn="l">
                        <a:buNone/>
                      </a:pPr>
                      <a:r>
                        <a:rPr lang="en-US" altLang="zh-CN" sz="2400" b="0" dirty="0" smtClean="0">
                          <a:solidFill>
                            <a:schemeClr val="tx1"/>
                          </a:solidFill>
                        </a:rPr>
                        <a:t>9.4</a:t>
                      </a:r>
                    </a:p>
                  </a:txBody>
                  <a:tcPr>
                    <a:solidFill>
                      <a:schemeClr val="accent1">
                        <a:lumMod val="40000"/>
                        <a:lumOff val="60000"/>
                      </a:schemeClr>
                    </a:solidFill>
                  </a:tcPr>
                </a:tc>
              </a:tr>
              <a:tr h="716915">
                <a:tc>
                  <a:txBody>
                    <a:bodyPr/>
                    <a:lstStyle/>
                    <a:p>
                      <a:pPr algn="l">
                        <a:buNone/>
                      </a:pPr>
                      <a:r>
                        <a:rPr lang="zh-CN" altLang="en-US" dirty="0" smtClean="0">
                          <a:solidFill>
                            <a:schemeClr val="tx1"/>
                          </a:solidFill>
                        </a:rPr>
                        <a:t>苏雨豪</a:t>
                      </a:r>
                    </a:p>
                  </a:txBody>
                  <a:tcPr/>
                </a:tc>
                <a:tc>
                  <a:txBody>
                    <a:bodyPr/>
                    <a:lstStyle/>
                    <a:p>
                      <a:pPr algn="l">
                        <a:buNone/>
                      </a:pPr>
                      <a:r>
                        <a:rPr lang="en-US" altLang="zh-CN" dirty="0" smtClean="0">
                          <a:solidFill>
                            <a:schemeClr val="tx1"/>
                          </a:solidFill>
                        </a:rPr>
                        <a:t>负责 1.7uml新特性ppt</a:t>
                      </a:r>
                      <a:r>
                        <a:rPr lang="zh-CN" altLang="en-US" dirty="0" smtClean="0">
                          <a:solidFill>
                            <a:schemeClr val="tx1"/>
                          </a:solidFill>
                        </a:rPr>
                        <a:t>制作</a:t>
                      </a:r>
                    </a:p>
                  </a:txBody>
                  <a:tcPr/>
                </a:tc>
                <a:tc>
                  <a:txBody>
                    <a:bodyPr/>
                    <a:lstStyle/>
                    <a:p>
                      <a:pPr algn="l">
                        <a:buNone/>
                      </a:pPr>
                      <a:r>
                        <a:rPr lang="en-US" altLang="zh-CN" dirty="0" smtClean="0">
                          <a:solidFill>
                            <a:schemeClr val="tx1"/>
                          </a:solidFill>
                        </a:rPr>
                        <a:t>9.5</a:t>
                      </a:r>
                    </a:p>
                  </a:txBody>
                  <a:tcPr/>
                </a:tc>
              </a:tr>
              <a:tr h="805815">
                <a:tc>
                  <a:txBody>
                    <a:bodyPr/>
                    <a:lstStyle/>
                    <a:p>
                      <a:pPr algn="l">
                        <a:buNone/>
                      </a:pPr>
                      <a:r>
                        <a:rPr lang="zh-CN" dirty="0" smtClean="0">
                          <a:solidFill>
                            <a:schemeClr val="tx1"/>
                          </a:solidFill>
                        </a:rPr>
                        <a:t>陈子卿</a:t>
                      </a:r>
                    </a:p>
                  </a:txBody>
                  <a:tcPr>
                    <a:solidFill>
                      <a:schemeClr val="accent1">
                        <a:lumMod val="40000"/>
                        <a:lumOff val="60000"/>
                      </a:schemeClr>
                    </a:solidFill>
                  </a:tcPr>
                </a:tc>
                <a:tc>
                  <a:txBody>
                    <a:bodyPr/>
                    <a:lstStyle/>
                    <a:p>
                      <a:pPr algn="l">
                        <a:buNone/>
                      </a:pPr>
                      <a:r>
                        <a:rPr lang="zh-CN" altLang="en-US" dirty="0" smtClean="0">
                          <a:solidFill>
                            <a:schemeClr val="tx1"/>
                          </a:solidFill>
                        </a:rPr>
                        <a:t>负责1.1-1.3的PPT制作，</a:t>
                      </a:r>
                    </a:p>
                    <a:p>
                      <a:pPr algn="l">
                        <a:buNone/>
                      </a:pPr>
                      <a:r>
                        <a:rPr lang="zh-CN" altLang="en-US" dirty="0" smtClean="0">
                          <a:solidFill>
                            <a:schemeClr val="tx1"/>
                          </a:solidFill>
                        </a:rPr>
                        <a:t>1.4 uml结构ppt的制作</a:t>
                      </a:r>
                    </a:p>
                  </a:txBody>
                  <a:tcPr>
                    <a:solidFill>
                      <a:schemeClr val="accent1">
                        <a:lumMod val="40000"/>
                        <a:lumOff val="60000"/>
                      </a:schemeClr>
                    </a:solidFill>
                  </a:tcPr>
                </a:tc>
                <a:tc>
                  <a:txBody>
                    <a:bodyPr/>
                    <a:lstStyle/>
                    <a:p>
                      <a:pPr algn="l">
                        <a:buNone/>
                      </a:pPr>
                      <a:r>
                        <a:rPr lang="en-US" altLang="zh-CN" dirty="0" smtClean="0">
                          <a:solidFill>
                            <a:schemeClr val="tx1"/>
                          </a:solidFill>
                        </a:rPr>
                        <a:t>9.7</a:t>
                      </a:r>
                    </a:p>
                  </a:txBody>
                  <a:tcPr>
                    <a:solidFill>
                      <a:schemeClr val="accent1">
                        <a:lumMod val="40000"/>
                        <a:lumOff val="60000"/>
                      </a:schemeClr>
                    </a:solidFill>
                  </a:tcPr>
                </a:tc>
              </a:tr>
              <a:tr h="733425">
                <a:tc>
                  <a:txBody>
                    <a:bodyPr/>
                    <a:lstStyle/>
                    <a:p>
                      <a:pPr algn="l">
                        <a:buNone/>
                      </a:pPr>
                      <a:r>
                        <a:rPr lang="zh-CN" altLang="en-US" dirty="0" smtClean="0">
                          <a:solidFill>
                            <a:schemeClr val="tx1"/>
                          </a:solidFill>
                        </a:rPr>
                        <a:t>蔡峰</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负责uml视图ppt，</a:t>
                      </a:r>
                      <a:r>
                        <a:rPr lang="en-US" altLang="zh-CN" dirty="0" smtClean="0">
                          <a:solidFill>
                            <a:schemeClr val="tx1"/>
                          </a:solidFill>
                        </a:rPr>
                        <a:t>uml</a:t>
                      </a:r>
                      <a:r>
                        <a:rPr lang="zh-CN" altLang="en-US" dirty="0" smtClean="0">
                          <a:solidFill>
                            <a:schemeClr val="tx1"/>
                          </a:solidFill>
                        </a:rPr>
                        <a:t>系统开发阶段</a:t>
                      </a: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9.4</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tr>
              <a:tr h="732790">
                <a:tc>
                  <a:txBody>
                    <a:bodyPr/>
                    <a:lstStyle/>
                    <a:p>
                      <a:pPr algn="l">
                        <a:buNone/>
                      </a:pPr>
                      <a:r>
                        <a:rPr lang="zh-CN" altLang="en-US" dirty="0" smtClean="0">
                          <a:solidFill>
                            <a:schemeClr val="tx1"/>
                          </a:solidFill>
                        </a:rPr>
                        <a:t>江亮儒</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负责uml的图ppt</a:t>
                      </a:r>
                    </a:p>
                  </a:txBody>
                  <a:tcPr>
                    <a:solidFill>
                      <a:schemeClr val="accent1">
                        <a:lumMod val="40000"/>
                        <a:lumOff val="60000"/>
                      </a:schemeClr>
                    </a:solidFill>
                  </a:tcPr>
                </a:tc>
                <a:tc>
                  <a:txBody>
                    <a:bodyPr/>
                    <a:lstStyle/>
                    <a:p>
                      <a:pPr algn="l">
                        <a:buNone/>
                      </a:pPr>
                      <a:r>
                        <a:rPr lang="en-US" altLang="zh-CN" dirty="0" smtClean="0">
                          <a:solidFill>
                            <a:schemeClr val="tx1"/>
                          </a:solidFill>
                        </a:rPr>
                        <a:t>9.5</a:t>
                      </a: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36548" y="136356"/>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引言：什么是界面原型</a:t>
            </a:r>
          </a:p>
        </p:txBody>
      </p:sp>
      <p:sp>
        <p:nvSpPr>
          <p:cNvPr id="5" name="矩形 4"/>
          <p:cNvSpPr/>
          <p:nvPr/>
        </p:nvSpPr>
        <p:spPr>
          <a:xfrm>
            <a:off x="1315467" y="806138"/>
            <a:ext cx="3993515" cy="583565"/>
          </a:xfrm>
          <a:prstGeom prst="rect">
            <a:avLst/>
          </a:prstGeom>
        </p:spPr>
        <p:txBody>
          <a:bodyPr wrap="none">
            <a:spAutoFit/>
          </a:bodyPr>
          <a:lstStyle/>
          <a:p>
            <a:pPr lvl="1" algn="l"/>
            <a:r>
              <a:rPr lang="zh-CN" sz="3200" b="1" dirty="0">
                <a:sym typeface="+mn-ea"/>
              </a:rPr>
              <a:t>界面原型是什么？</a:t>
            </a:r>
            <a:endParaRPr lang="zh-CN" sz="3200" b="1" dirty="0"/>
          </a:p>
        </p:txBody>
      </p:sp>
      <p:sp>
        <p:nvSpPr>
          <p:cNvPr id="10" name="圆角矩形 9"/>
          <p:cNvSpPr/>
          <p:nvPr/>
        </p:nvSpPr>
        <p:spPr>
          <a:xfrm>
            <a:off x="1090295" y="1390015"/>
            <a:ext cx="10283825" cy="442277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579245" y="1464945"/>
            <a:ext cx="9622155" cy="5262245"/>
          </a:xfrm>
          <a:prstGeom prst="rect">
            <a:avLst/>
          </a:prstGeom>
          <a:noFill/>
        </p:spPr>
        <p:txBody>
          <a:bodyPr wrap="square" rtlCol="0">
            <a:spAutoFit/>
          </a:bodyPr>
          <a:lstStyle/>
          <a:p>
            <a:pPr lvl="0"/>
            <a:r>
              <a:rPr lang="zh-CN" altLang="en-US" sz="2400" dirty="0">
                <a:ln/>
                <a:solidFill>
                  <a:srgbClr val="0070C0"/>
                </a:solidFill>
                <a:effectLst>
                  <a:outerShdw blurRad="38100" dist="19050" dir="2700000" algn="tl" rotWithShape="0">
                    <a:schemeClr val="dk1">
                      <a:alpha val="40000"/>
                    </a:schemeClr>
                  </a:outerShdw>
                </a:effectLst>
              </a:rPr>
              <a:t>界面（即以用户为中心的</a:t>
            </a:r>
            <a:r>
              <a:rPr lang="en-US" altLang="zh-CN" sz="2400" dirty="0">
                <a:ln/>
                <a:solidFill>
                  <a:srgbClr val="0070C0"/>
                </a:solidFill>
                <a:effectLst>
                  <a:outerShdw blurRad="38100" dist="19050" dir="2700000" algn="tl" rotWithShape="0">
                    <a:schemeClr val="dk1">
                      <a:alpha val="40000"/>
                    </a:schemeClr>
                  </a:outerShdw>
                </a:effectLst>
              </a:rPr>
              <a:t>UI</a:t>
            </a:r>
            <a:r>
              <a:rPr lang="zh-CN" altLang="en-US" sz="2400" dirty="0">
                <a:ln/>
                <a:solidFill>
                  <a:srgbClr val="0070C0"/>
                </a:solidFill>
                <a:effectLst>
                  <a:outerShdw blurRad="38100" dist="19050" dir="2700000" algn="tl" rotWithShape="0">
                    <a:schemeClr val="dk1">
                      <a:alpha val="40000"/>
                    </a:schemeClr>
                  </a:outerShdw>
                </a:effectLst>
              </a:rPr>
              <a:t>）</a:t>
            </a:r>
            <a:endParaRPr lang="zh-CN" altLang="en-US" sz="2400" dirty="0">
              <a:ln/>
              <a:solidFill>
                <a:schemeClr val="tx1"/>
              </a:solidFill>
              <a:effectLst>
                <a:outerShdw blurRad="38100" dist="19050" dir="2700000" algn="tl" rotWithShape="0">
                  <a:schemeClr val="dk1">
                    <a:alpha val="40000"/>
                  </a:schemeClr>
                </a:outerShdw>
              </a:effectLst>
            </a:endParaRPr>
          </a:p>
          <a:p>
            <a:pPr lvl="0"/>
            <a:r>
              <a:rPr lang="zh-CN" altLang="en-US" sz="2400" dirty="0">
                <a:ln/>
                <a:solidFill>
                  <a:schemeClr val="tx1"/>
                </a:solidFill>
                <a:effectLst>
                  <a:outerShdw blurRad="38100" dist="19050" dir="2700000" algn="tl" rotWithShape="0">
                    <a:schemeClr val="dk1">
                      <a:alpha val="40000"/>
                    </a:schemeClr>
                  </a:outerShdw>
                </a:effectLst>
              </a:rPr>
              <a:t>UI即 User Interface(用户界面)的简称。UI设计则是指对软件的人机交互、操作逻辑、界面美观的整体设计。好的UI设计不仅是让软件变得有个性有品味，还要让软件的操作变得舒适、简单、自由,充分体现软件的定位和特点。</a:t>
            </a:r>
          </a:p>
          <a:p>
            <a:pPr lvl="0"/>
            <a:r>
              <a:rPr lang="zh-CN" altLang="en-US" sz="2400" dirty="0">
                <a:ln/>
                <a:solidFill>
                  <a:srgbClr val="0070C0"/>
                </a:solidFill>
                <a:effectLst>
                  <a:outerShdw blurRad="38100" dist="19050" dir="2700000" algn="tl" rotWithShape="0">
                    <a:schemeClr val="dk1">
                      <a:alpha val="40000"/>
                    </a:schemeClr>
                  </a:outerShdw>
                </a:effectLst>
              </a:rPr>
              <a:t>原型（prototype）</a:t>
            </a:r>
            <a:endParaRPr lang="zh-CN" altLang="en-US" sz="2400" dirty="0">
              <a:ln/>
              <a:solidFill>
                <a:schemeClr val="tx1"/>
              </a:solidFill>
              <a:effectLst>
                <a:outerShdw blurRad="38100" dist="19050" dir="2700000" algn="tl" rotWithShape="0">
                  <a:schemeClr val="dk1">
                    <a:alpha val="40000"/>
                  </a:schemeClr>
                </a:outerShdw>
              </a:effectLst>
            </a:endParaRPr>
          </a:p>
          <a:p>
            <a:pPr lvl="0"/>
            <a:r>
              <a:rPr lang="en-US" altLang="zh-CN" sz="2400" dirty="0">
                <a:ln/>
                <a:solidFill>
                  <a:schemeClr val="tx1"/>
                </a:solidFill>
                <a:effectLst>
                  <a:outerShdw blurRad="38100" dist="19050" dir="2700000" algn="tl" rotWithShape="0">
                    <a:schemeClr val="dk1">
                      <a:alpha val="40000"/>
                    </a:schemeClr>
                  </a:outerShdw>
                </a:effectLst>
              </a:rPr>
              <a:t>1.</a:t>
            </a:r>
            <a:r>
              <a:rPr lang="zh-CN" altLang="en-US" sz="2400" dirty="0">
                <a:ln/>
                <a:solidFill>
                  <a:schemeClr val="tx1"/>
                </a:solidFill>
                <a:effectLst>
                  <a:outerShdw blurRad="38100" dist="19050" dir="2700000" algn="tl" rotWithShape="0">
                    <a:schemeClr val="dk1">
                      <a:alpha val="40000"/>
                    </a:schemeClr>
                  </a:outerShdw>
                </a:effectLst>
              </a:rPr>
              <a:t>即把系统主要功能和接口通过快速开发制作为“软件样机”（或者静态稿）以可视化的形式展现给用户，及时征求用户意见，从而明确无误地确定用户需求。</a:t>
            </a:r>
          </a:p>
          <a:p>
            <a:pPr lvl="0"/>
            <a:r>
              <a:rPr lang="en-US" altLang="zh-CN" sz="2400" dirty="0">
                <a:ln/>
                <a:solidFill>
                  <a:schemeClr val="tx1"/>
                </a:solidFill>
                <a:effectLst>
                  <a:outerShdw blurRad="38100" dist="19050" dir="2700000" algn="tl" rotWithShape="0">
                    <a:schemeClr val="dk1">
                      <a:alpha val="40000"/>
                    </a:schemeClr>
                  </a:outerShdw>
                </a:effectLst>
              </a:rPr>
              <a:t>2.</a:t>
            </a:r>
            <a:r>
              <a:rPr lang="zh-CN" altLang="en-US" sz="2400" dirty="0">
                <a:ln/>
                <a:solidFill>
                  <a:schemeClr val="tx1"/>
                </a:solidFill>
                <a:effectLst>
                  <a:outerShdw blurRad="38100" dist="19050" dir="2700000" algn="tl" rotWithShape="0">
                    <a:schemeClr val="dk1">
                      <a:alpha val="40000"/>
                    </a:schemeClr>
                  </a:outerShdw>
                </a:effectLst>
              </a:rPr>
              <a:t>原型也可用于征求内部意见，作为分析和设计的接口之一，可方便于沟通。</a:t>
            </a:r>
          </a:p>
          <a:p>
            <a:pPr lvl="0"/>
            <a:endParaRPr lang="zh-CN" altLang="en-US" sz="2400" dirty="0">
              <a:ln/>
              <a:solidFill>
                <a:schemeClr val="tx1"/>
              </a:solidFill>
              <a:effectLst>
                <a:outerShdw blurRad="38100" dist="19050" dir="2700000" algn="tl" rotWithShape="0">
                  <a:schemeClr val="dk1">
                    <a:alpha val="40000"/>
                  </a:schemeClr>
                </a:outerShdw>
              </a:effectLst>
            </a:endParaRPr>
          </a:p>
          <a:p>
            <a:pPr lvl="0"/>
            <a:r>
              <a:rPr lang="zh-CN" altLang="en-US" sz="2400" dirty="0">
                <a:ln/>
                <a:solidFill>
                  <a:schemeClr val="tx1"/>
                </a:solidFill>
                <a:effectLst>
                  <a:outerShdw blurRad="38100" dist="19050" dir="2700000" algn="tl" rotWithShape="0">
                    <a:schemeClr val="dk1">
                      <a:alpha val="40000"/>
                    </a:schemeClr>
                  </a:outerShdw>
                </a:effectLst>
              </a:rPr>
              <a:t>参考资料</a:t>
            </a:r>
            <a:r>
              <a:rPr lang="en-US" altLang="zh-CN" sz="2400" dirty="0">
                <a:ln/>
                <a:solidFill>
                  <a:schemeClr val="tx1"/>
                </a:solidFill>
                <a:effectLst>
                  <a:outerShdw blurRad="38100" dist="19050" dir="2700000" algn="tl" rotWithShape="0">
                    <a:schemeClr val="dk1">
                      <a:alpha val="40000"/>
                    </a:schemeClr>
                  </a:outerShdw>
                </a:effectLst>
              </a:rPr>
              <a:t>:</a:t>
            </a:r>
            <a:r>
              <a:rPr lang="zh-CN" altLang="en-US" sz="2400" dirty="0">
                <a:ln/>
                <a:solidFill>
                  <a:schemeClr val="tx1"/>
                </a:solidFill>
                <a:effectLst>
                  <a:outerShdw blurRad="38100" dist="19050" dir="2700000" algn="tl" rotWithShape="0">
                    <a:schemeClr val="dk1">
                      <a:alpha val="40000"/>
                    </a:schemeClr>
                  </a:outerShdw>
                </a:effectLst>
              </a:rPr>
              <a:t>https://zhidao.baidu.com/question/1509857950518098180.html 于</a:t>
            </a:r>
            <a:r>
              <a:rPr lang="en-US" altLang="zh-CN" sz="2400" dirty="0">
                <a:ln/>
                <a:solidFill>
                  <a:schemeClr val="tx1"/>
                </a:solidFill>
                <a:effectLst>
                  <a:outerShdw blurRad="38100" dist="19050" dir="2700000" algn="tl" rotWithShape="0">
                    <a:schemeClr val="dk1">
                      <a:alpha val="40000"/>
                    </a:schemeClr>
                  </a:outerShdw>
                </a:effectLst>
              </a:rPr>
              <a:t>2018-11-3 9:48</a:t>
            </a:r>
          </a:p>
        </p:txBody>
      </p:sp>
    </p:spTree>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sz="2660" dirty="0">
                <a:solidFill>
                  <a:srgbClr val="183A5D"/>
                </a:solidFill>
                <a:latin typeface="微软雅黑" panose="020B0503020204020204" pitchFamily="34" charset="-122"/>
                <a:ea typeface="微软雅黑" panose="020B0503020204020204" pitchFamily="34" charset="-122"/>
                <a:sym typeface="+mn-ea"/>
              </a:rPr>
              <a:t>引言：什么是界面原型</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1078640" y="2506030"/>
              <a:ext cx="6092825" cy="2999776"/>
            </a:xfrm>
            <a:prstGeom prst="rect">
              <a:avLst/>
            </a:prstGeom>
          </p:spPr>
          <p:txBody>
            <a:bodyPr>
              <a:spAutoFit/>
            </a:bodyPr>
            <a:lstStyle/>
            <a:p>
              <a:r>
                <a:rPr lang="zh-CN" altLang="en-US" sz="2800" dirty="0">
                  <a:solidFill>
                    <a:srgbClr val="000000"/>
                  </a:solidFill>
                  <a:effectLst/>
                  <a:latin typeface="Verdana" panose="020B0604030504040204" pitchFamily="34" charset="0"/>
                  <a:sym typeface="+mn-ea"/>
                </a:rPr>
                <a:t> </a:t>
              </a:r>
              <a:r>
                <a:rPr lang="en-US" altLang="zh-CN" sz="2800" dirty="0">
                  <a:solidFill>
                    <a:srgbClr val="000000"/>
                  </a:solidFill>
                  <a:effectLst/>
                  <a:latin typeface="Verdana" panose="020B0604030504040204" pitchFamily="34" charset="0"/>
                  <a:sym typeface="+mn-ea"/>
                </a:rPr>
                <a:t>	</a:t>
              </a:r>
              <a:r>
                <a:rPr lang="zh-CN" altLang="en-US" sz="2800" dirty="0">
                  <a:solidFill>
                    <a:srgbClr val="000000"/>
                  </a:solidFill>
                  <a:effectLst/>
                  <a:latin typeface="Verdana" panose="020B0604030504040204" pitchFamily="34" charset="0"/>
                  <a:sym typeface="+mn-ea"/>
                </a:rPr>
                <a:t>产品原型可以概括的说是整个产品面市之前的一个框架设计,以</a:t>
              </a:r>
              <a:r>
                <a:rPr lang="zh-CN" altLang="en-US" sz="2800" dirty="0">
                  <a:solidFill>
                    <a:srgbClr val="FF0000"/>
                  </a:solidFill>
                  <a:effectLst/>
                  <a:latin typeface="Verdana" panose="020B0604030504040204" pitchFamily="34" charset="0"/>
                  <a:sym typeface="+mn-ea"/>
                </a:rPr>
                <a:t>网站注册作为例子</a:t>
              </a:r>
              <a:r>
                <a:rPr lang="zh-CN" altLang="en-US" sz="2800" dirty="0">
                  <a:solidFill>
                    <a:srgbClr val="000000"/>
                  </a:solidFill>
                  <a:effectLst/>
                  <a:latin typeface="Verdana" panose="020B0604030504040204" pitchFamily="34" charset="0"/>
                  <a:sym typeface="+mn-ea"/>
                </a:rPr>
                <a:t>,整个前期的</a:t>
              </a:r>
              <a:r>
                <a:rPr lang="zh-CN" altLang="en-US" sz="2800" dirty="0">
                  <a:solidFill>
                    <a:srgbClr val="FF0000"/>
                  </a:solidFill>
                  <a:effectLst/>
                  <a:latin typeface="Verdana" panose="020B0604030504040204" pitchFamily="34" charset="0"/>
                  <a:sym typeface="+mn-ea"/>
                </a:rPr>
                <a:t>交互设计流程图之后</a:t>
              </a:r>
              <a:r>
                <a:rPr lang="zh-CN" altLang="en-US" sz="2800" dirty="0">
                  <a:solidFill>
                    <a:srgbClr val="000000"/>
                  </a:solidFill>
                  <a:effectLst/>
                  <a:latin typeface="Verdana" panose="020B0604030504040204" pitchFamily="34" charset="0"/>
                  <a:sym typeface="+mn-ea"/>
                </a:rPr>
                <a:t>,就是原形开发的设计阶段,简单的来说是将页面的模块、原素、人机交互的形式，利用线框描述的方法，将产品脱离皮肤状态下</a:t>
              </a:r>
              <a:r>
                <a:rPr lang="zh-CN" altLang="en-US" sz="2800" dirty="0">
                  <a:solidFill>
                    <a:srgbClr val="FF0000"/>
                  </a:solidFill>
                  <a:effectLst/>
                  <a:latin typeface="Verdana" panose="020B0604030504040204" pitchFamily="34" charset="0"/>
                  <a:sym typeface="+mn-ea"/>
                </a:rPr>
                <a:t>更加具体更生动的</a:t>
              </a:r>
              <a:r>
                <a:rPr lang="zh-CN" altLang="en-US" sz="2800" dirty="0">
                  <a:solidFill>
                    <a:srgbClr val="000000"/>
                  </a:solidFill>
                  <a:effectLst/>
                  <a:latin typeface="Verdana" panose="020B0604030504040204" pitchFamily="34" charset="0"/>
                  <a:sym typeface="+mn-ea"/>
                </a:rPr>
                <a:t>进行表达.</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pPr>
              <a:defRPr/>
            </a:pPr>
            <a:r>
              <a:rPr lang="zh-CN" sz="2660" dirty="0">
                <a:solidFill>
                  <a:srgbClr val="183A5D"/>
                </a:solidFill>
                <a:latin typeface="微软雅黑" panose="020B0503020204020204" pitchFamily="34" charset="-122"/>
                <a:ea typeface="微软雅黑" panose="020B0503020204020204" pitchFamily="34" charset="-122"/>
                <a:sym typeface="+mn-ea"/>
              </a:rPr>
              <a:t>引言：什么是界面原型</a:t>
            </a:r>
            <a:endParaRPr lang="zh-CN" sz="2660" kern="100" dirty="0" smtClea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5" name="组合 4"/>
          <p:cNvGrpSpPr/>
          <p:nvPr/>
        </p:nvGrpSpPr>
        <p:grpSpPr>
          <a:xfrm>
            <a:off x="142876" y="1261110"/>
            <a:ext cx="10219689" cy="4913631"/>
            <a:chOff x="165515" y="1269554"/>
            <a:chExt cx="7776863" cy="4905420"/>
          </a:xfrm>
        </p:grpSpPr>
        <p:sp>
          <p:nvSpPr>
            <p:cNvPr id="7" name="矩形 6"/>
            <p:cNvSpPr/>
            <p:nvPr/>
          </p:nvSpPr>
          <p:spPr>
            <a:xfrm>
              <a:off x="435632" y="1871796"/>
              <a:ext cx="7445378" cy="4285427"/>
            </a:xfrm>
            <a:prstGeom prst="rect">
              <a:avLst/>
            </a:prstGeom>
          </p:spPr>
          <p:txBody>
            <a:bodyPr wrap="square">
              <a:spAutoFit/>
            </a:bodyPr>
            <a:lstStyle/>
            <a:p>
              <a:pPr fontAlgn="auto">
                <a:lnSpc>
                  <a:spcPct val="150000"/>
                </a:lnSpc>
              </a:pPr>
              <a:r>
                <a:rPr lang="zh-CN" altLang="en-US" sz="2800" b="0" i="0" dirty="0">
                  <a:solidFill>
                    <a:srgbClr val="000000"/>
                  </a:solidFill>
                  <a:effectLst/>
                  <a:latin typeface="Verdana" panose="020B0604030504040204" pitchFamily="34" charset="0"/>
                </a:rPr>
                <a:t>什么是界面原型设计：</a:t>
              </a:r>
            </a:p>
            <a:p>
              <a:pPr fontAlgn="auto">
                <a:lnSpc>
                  <a:spcPct val="150000"/>
                </a:lnSpc>
              </a:pPr>
              <a:r>
                <a:rPr lang="en-US" altLang="zh-CN" sz="2800" b="0" i="0" dirty="0">
                  <a:solidFill>
                    <a:srgbClr val="000000"/>
                  </a:solidFill>
                  <a:effectLst/>
                  <a:latin typeface="Verdana" panose="020B0604030504040204" pitchFamily="34" charset="0"/>
                </a:rPr>
                <a:t>1.</a:t>
              </a:r>
              <a:r>
                <a:rPr lang="zh-CN" altLang="en-US" sz="2800" b="0" i="0" dirty="0">
                  <a:solidFill>
                    <a:srgbClr val="000000"/>
                  </a:solidFill>
                  <a:effectLst/>
                  <a:latin typeface="Verdana" panose="020B0604030504040204" pitchFamily="34" charset="0"/>
                </a:rPr>
                <a:t>交互设计师与PD、PM、网页开发工程师</a:t>
              </a:r>
              <a:r>
                <a:rPr lang="zh-CN" altLang="en-US" sz="2800" b="0" i="0" dirty="0">
                  <a:solidFill>
                    <a:srgbClr val="FF0000"/>
                  </a:solidFill>
                  <a:effectLst/>
                  <a:latin typeface="Verdana" panose="020B0604030504040204" pitchFamily="34" charset="0"/>
                </a:rPr>
                <a:t>沟通的最好工具</a:t>
              </a:r>
              <a:r>
                <a:rPr lang="zh-CN" altLang="en-US" sz="2800" b="0" i="0" dirty="0">
                  <a:solidFill>
                    <a:srgbClr val="000000"/>
                  </a:solidFill>
                  <a:effectLst/>
                  <a:latin typeface="Verdana" panose="020B0604030504040204" pitchFamily="34" charset="0"/>
                </a:rPr>
                <a:t>。</a:t>
              </a:r>
            </a:p>
            <a:p>
              <a:pPr fontAlgn="auto">
                <a:lnSpc>
                  <a:spcPct val="150000"/>
                </a:lnSpc>
              </a:pPr>
              <a:r>
                <a:rPr lang="en-US" altLang="zh-CN" sz="2800" b="0" i="0" dirty="0">
                  <a:solidFill>
                    <a:srgbClr val="000000"/>
                  </a:solidFill>
                  <a:effectLst/>
                  <a:latin typeface="Verdana" panose="020B0604030504040204" pitchFamily="34" charset="0"/>
                </a:rPr>
                <a:t>2.</a:t>
              </a:r>
              <a:r>
                <a:rPr lang="zh-CN" altLang="en-US" sz="2800" b="0" i="0" dirty="0">
                  <a:solidFill>
                    <a:srgbClr val="000000"/>
                  </a:solidFill>
                  <a:effectLst/>
                  <a:latin typeface="Verdana" panose="020B0604030504040204" pitchFamily="34" charset="0"/>
                </a:rPr>
                <a:t>设计在原则上必须是</a:t>
              </a:r>
              <a:r>
                <a:rPr lang="zh-CN" altLang="en-US" sz="2800" b="0" i="0" dirty="0">
                  <a:solidFill>
                    <a:srgbClr val="FF0000"/>
                  </a:solidFill>
                  <a:effectLst/>
                  <a:latin typeface="Verdana" panose="020B0604030504040204" pitchFamily="34" charset="0"/>
                </a:rPr>
                <a:t>交互设计师的产物</a:t>
              </a:r>
              <a:r>
                <a:rPr lang="zh-CN" altLang="en-US" sz="2800" b="0" i="0" dirty="0">
                  <a:solidFill>
                    <a:srgbClr val="000000"/>
                  </a:solidFill>
                  <a:effectLst/>
                  <a:latin typeface="Verdana" panose="020B0604030504040204" pitchFamily="34" charset="0"/>
                </a:rPr>
                <a:t>。</a:t>
              </a:r>
            </a:p>
            <a:p>
              <a:pPr fontAlgn="auto">
                <a:lnSpc>
                  <a:spcPct val="150000"/>
                </a:lnSpc>
              </a:pPr>
              <a:r>
                <a:rPr lang="en-US" altLang="zh-CN" sz="2800" b="0" i="0" dirty="0">
                  <a:solidFill>
                    <a:srgbClr val="000000"/>
                  </a:solidFill>
                  <a:effectLst/>
                  <a:latin typeface="Verdana" panose="020B0604030504040204" pitchFamily="34" charset="0"/>
                </a:rPr>
                <a:t>3.</a:t>
              </a:r>
              <a:r>
                <a:rPr lang="zh-CN" altLang="en-US" sz="2800" b="0" i="0" dirty="0">
                  <a:solidFill>
                    <a:srgbClr val="000000"/>
                  </a:solidFill>
                  <a:effectLst/>
                  <a:latin typeface="Verdana" panose="020B0604030504040204" pitchFamily="34" charset="0"/>
                </a:rPr>
                <a:t>交互设计以</a:t>
              </a:r>
              <a:r>
                <a:rPr lang="zh-CN" altLang="en-US" sz="2800" b="0" i="0" dirty="0">
                  <a:solidFill>
                    <a:srgbClr val="FF0000"/>
                  </a:solidFill>
                  <a:effectLst/>
                  <a:latin typeface="Verdana" panose="020B0604030504040204" pitchFamily="34" charset="0"/>
                </a:rPr>
                <a:t>用户为中心的理念</a:t>
              </a:r>
              <a:r>
                <a:rPr lang="zh-CN" altLang="en-US" sz="2800" b="0" i="0" dirty="0">
                  <a:solidFill>
                    <a:srgbClr val="000000"/>
                  </a:solidFill>
                  <a:effectLst/>
                  <a:latin typeface="Verdana" panose="020B0604030504040204" pitchFamily="34" charset="0"/>
                </a:rPr>
                <a:t>会贯穿整个产品。</a:t>
              </a:r>
            </a:p>
            <a:p>
              <a:pPr fontAlgn="auto">
                <a:lnSpc>
                  <a:spcPct val="150000"/>
                </a:lnSpc>
              </a:pPr>
              <a:r>
                <a:rPr lang="en-US" altLang="zh-CN" sz="2800" b="0" i="0" dirty="0">
                  <a:solidFill>
                    <a:srgbClr val="000000"/>
                  </a:solidFill>
                  <a:effectLst/>
                  <a:latin typeface="Verdana" panose="020B0604030504040204" pitchFamily="34" charset="0"/>
                </a:rPr>
                <a:t>4.</a:t>
              </a:r>
              <a:r>
                <a:rPr lang="zh-CN" altLang="en-US" sz="2800" b="0" i="0" dirty="0">
                  <a:solidFill>
                    <a:srgbClr val="000000"/>
                  </a:solidFill>
                  <a:effectLst/>
                  <a:latin typeface="Verdana" panose="020B0604030504040204" pitchFamily="34" charset="0"/>
                </a:rPr>
                <a:t>利用</a:t>
              </a:r>
              <a:r>
                <a:rPr lang="zh-CN" altLang="en-US" sz="2800" b="0" i="0" dirty="0">
                  <a:solidFill>
                    <a:schemeClr val="tx1"/>
                  </a:solidFill>
                  <a:effectLst/>
                  <a:latin typeface="Verdana" panose="020B0604030504040204" pitchFamily="34" charset="0"/>
                </a:rPr>
                <a:t>交互设计师</a:t>
              </a:r>
              <a:r>
                <a:rPr lang="zh-CN" altLang="en-US" sz="2800" b="0" i="0" dirty="0">
                  <a:solidFill>
                    <a:srgbClr val="FF0000"/>
                  </a:solidFill>
                  <a:effectLst/>
                  <a:latin typeface="Verdana" panose="020B0604030504040204" pitchFamily="34" charset="0"/>
                </a:rPr>
                <a:t>专业的眼光与经验</a:t>
              </a:r>
              <a:r>
                <a:rPr lang="zh-CN" altLang="en-US" sz="2800" b="0" i="0" dirty="0">
                  <a:solidFill>
                    <a:srgbClr val="000000"/>
                  </a:solidFill>
                  <a:effectLst/>
                  <a:latin typeface="Verdana" panose="020B0604030504040204" pitchFamily="34" charset="0"/>
                </a:rPr>
                <a:t>直接导至该</a:t>
              </a:r>
              <a:r>
                <a:rPr lang="zh-CN" altLang="en-US" sz="2800" b="0" i="0" dirty="0">
                  <a:solidFill>
                    <a:srgbClr val="FF0000"/>
                  </a:solidFill>
                  <a:effectLst/>
                  <a:latin typeface="Verdana" panose="020B0604030504040204" pitchFamily="34" charset="0"/>
                </a:rPr>
                <a:t>产品的可用性</a:t>
              </a:r>
              <a:r>
                <a:rPr lang="zh-CN" altLang="en-US" sz="2800" b="0" i="0" dirty="0">
                  <a:solidFill>
                    <a:srgbClr val="000000"/>
                  </a:solidFill>
                  <a:effectLst/>
                  <a:latin typeface="Verdana" panose="020B0604030504040204" pitchFamily="34" charset="0"/>
                </a:rPr>
                <a:t>。</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165515" y="1269554"/>
              <a:ext cx="7776863" cy="4905420"/>
              <a:chOff x="1220026" y="1772435"/>
              <a:chExt cx="7135478" cy="3579140"/>
            </a:xfrm>
          </p:grpSpPr>
          <p:sp>
            <p:nvSpPr>
              <p:cNvPr id="11" name="矩形 10"/>
              <p:cNvSpPr/>
              <p:nvPr/>
            </p:nvSpPr>
            <p:spPr>
              <a:xfrm>
                <a:off x="1220026" y="2111158"/>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引言</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5" cy="4896485"/>
            <a:chOff x="237030" y="1269554"/>
            <a:chExt cx="7776864" cy="4896544"/>
          </a:xfrm>
        </p:grpSpPr>
        <p:sp>
          <p:nvSpPr>
            <p:cNvPr id="5" name="矩形 4"/>
            <p:cNvSpPr/>
            <p:nvPr/>
          </p:nvSpPr>
          <p:spPr>
            <a:xfrm>
              <a:off x="339939" y="1985208"/>
              <a:ext cx="7673955" cy="3646214"/>
            </a:xfrm>
            <a:prstGeom prst="rect">
              <a:avLst/>
            </a:prstGeom>
          </p:spPr>
          <p:txBody>
            <a:bodyPr wrap="square">
              <a:spAutoFit/>
            </a:bodyPr>
            <a:lstStyle/>
            <a:p>
              <a:pPr fontAlgn="auto">
                <a:lnSpc>
                  <a:spcPct val="150000"/>
                </a:lnSpc>
              </a:pPr>
              <a:r>
                <a:rPr lang="zh-CN" sz="2800" dirty="0">
                  <a:solidFill>
                    <a:srgbClr val="000000"/>
                  </a:solidFill>
                  <a:latin typeface="Verdana" panose="020B0604030504040204" pitchFamily="34" charset="0"/>
                </a:rPr>
                <a:t>下列角色使用用户界面原型：</a:t>
              </a:r>
            </a:p>
            <a:p>
              <a:pPr fontAlgn="auto">
                <a:lnSpc>
                  <a:spcPct val="150000"/>
                </a:lnSpc>
              </a:pPr>
              <a:r>
                <a:rPr lang="zh-CN" sz="2800" dirty="0">
                  <a:solidFill>
                    <a:srgbClr val="FF0000"/>
                  </a:solidFill>
                  <a:latin typeface="Verdana" panose="020B0604030504040204" pitchFamily="34" charset="0"/>
                </a:rPr>
                <a:t>用例阐释者</a:t>
              </a:r>
              <a:r>
                <a:rPr lang="zh-CN" sz="2800" dirty="0">
                  <a:solidFill>
                    <a:srgbClr val="000000"/>
                  </a:solidFill>
                  <a:latin typeface="Verdana" panose="020B0604030504040204" pitchFamily="34" charset="0"/>
                </a:rPr>
                <a:t>，用来了解用例的用户界面；</a:t>
              </a:r>
            </a:p>
            <a:p>
              <a:pPr fontAlgn="auto">
                <a:lnSpc>
                  <a:spcPct val="150000"/>
                </a:lnSpc>
              </a:pPr>
              <a:r>
                <a:rPr lang="zh-CN" sz="2800" dirty="0">
                  <a:solidFill>
                    <a:srgbClr val="FF0000"/>
                  </a:solidFill>
                  <a:latin typeface="Verdana" panose="020B0604030504040204" pitchFamily="34" charset="0"/>
                </a:rPr>
                <a:t>系统分析员</a:t>
              </a:r>
              <a:r>
                <a:rPr lang="zh-CN" sz="2800" dirty="0">
                  <a:solidFill>
                    <a:srgbClr val="000000"/>
                  </a:solidFill>
                  <a:latin typeface="Verdana" panose="020B0604030504040204" pitchFamily="34" charset="0"/>
                </a:rPr>
                <a:t>，用来了解用户界面如何影响系统分析；</a:t>
              </a:r>
            </a:p>
            <a:p>
              <a:pPr fontAlgn="auto">
                <a:lnSpc>
                  <a:spcPct val="150000"/>
                </a:lnSpc>
              </a:pPr>
              <a:r>
                <a:rPr lang="zh-CN" sz="2800" dirty="0">
                  <a:solidFill>
                    <a:srgbClr val="FF0000"/>
                  </a:solidFill>
                  <a:latin typeface="Verdana" panose="020B0604030504040204" pitchFamily="34" charset="0"/>
                </a:rPr>
                <a:t>设计员</a:t>
              </a:r>
              <a:r>
                <a:rPr lang="zh-CN" sz="2800" dirty="0">
                  <a:solidFill>
                    <a:srgbClr val="000000"/>
                  </a:solidFill>
                  <a:latin typeface="Verdana" panose="020B0604030504040204" pitchFamily="34" charset="0"/>
                </a:rPr>
                <a:t>，用来了解用户界面如何施加影响及它对系统“内部”的要求；</a:t>
              </a:r>
            </a:p>
            <a:p>
              <a:pPr fontAlgn="auto">
                <a:lnSpc>
                  <a:spcPct val="150000"/>
                </a:lnSpc>
              </a:pPr>
              <a:r>
                <a:rPr lang="zh-CN" sz="2800" dirty="0">
                  <a:solidFill>
                    <a:srgbClr val="FF0000"/>
                  </a:solidFill>
                  <a:latin typeface="Verdana" panose="020B0604030504040204" pitchFamily="34" charset="0"/>
                </a:rPr>
                <a:t>类测试人员</a:t>
              </a:r>
              <a:r>
                <a:rPr lang="zh-CN" sz="2800" dirty="0">
                  <a:solidFill>
                    <a:srgbClr val="000000"/>
                  </a:solidFill>
                  <a:latin typeface="Verdana" panose="020B0604030504040204" pitchFamily="34" charset="0"/>
                </a:rPr>
                <a:t>，用来制定测试计划活动。</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引言</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4915535"/>
            <a:chOff x="237030" y="1269554"/>
            <a:chExt cx="7776864" cy="4915594"/>
          </a:xfrm>
        </p:grpSpPr>
        <p:sp>
          <p:nvSpPr>
            <p:cNvPr id="5" name="矩形 4"/>
            <p:cNvSpPr/>
            <p:nvPr/>
          </p:nvSpPr>
          <p:spPr>
            <a:xfrm>
              <a:off x="546794" y="1923612"/>
              <a:ext cx="6777864" cy="4261536"/>
            </a:xfrm>
            <a:prstGeom prst="rect">
              <a:avLst/>
            </a:prstGeom>
          </p:spPr>
          <p:txBody>
            <a:bodyPr wrap="square">
              <a:spAutoFit/>
            </a:bodyPr>
            <a:lstStyle/>
            <a:p>
              <a:r>
                <a:rPr lang="zh-CN" dirty="0">
                  <a:solidFill>
                    <a:srgbClr val="000000"/>
                  </a:solidFill>
                  <a:latin typeface="Verdana" panose="020B0604030504040204" pitchFamily="34" charset="0"/>
                </a:rPr>
                <a:t>    </a:t>
              </a:r>
              <a:r>
                <a:rPr lang="zh-CN" sz="2800" dirty="0">
                  <a:solidFill>
                    <a:srgbClr val="000000"/>
                  </a:solidFill>
                  <a:latin typeface="Verdana" panose="020B0604030504040204" pitchFamily="34" charset="0"/>
                </a:rPr>
                <a:t> 可建立三种基本原型：</a:t>
              </a:r>
            </a:p>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图纸（在纸上）</a:t>
              </a: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zh-CN" sz="1800" dirty="0">
                  <a:solidFill>
                    <a:srgbClr val="000000"/>
                  </a:solidFill>
                  <a:latin typeface="Verdana" panose="020B0604030504040204" pitchFamily="34" charset="0"/>
                  <a:sym typeface="+mn-ea"/>
                </a:rPr>
                <a:t>参考资料：https://blog.csdn.net/htx_helloworld/article/details/39647517 于</a:t>
              </a:r>
              <a:r>
                <a:rPr lang="en-US" altLang="zh-CN" sz="1800" dirty="0">
                  <a:solidFill>
                    <a:srgbClr val="000000"/>
                  </a:solidFill>
                  <a:latin typeface="Verdana" panose="020B0604030504040204" pitchFamily="34" charset="0"/>
                  <a:sym typeface="+mn-ea"/>
                </a:rPr>
                <a:t>2018-11-3 10:12</a:t>
              </a:r>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6431915" y="1944370"/>
            <a:ext cx="5410835" cy="36042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引言</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4307205" cy="4896485"/>
            <a:chOff x="237030" y="1269554"/>
            <a:chExt cx="7776864" cy="4896544"/>
          </a:xfrm>
        </p:grpSpPr>
        <p:sp>
          <p:nvSpPr>
            <p:cNvPr id="5" name="矩形 4"/>
            <p:cNvSpPr/>
            <p:nvPr/>
          </p:nvSpPr>
          <p:spPr>
            <a:xfrm>
              <a:off x="735742" y="2138245"/>
              <a:ext cx="6777864" cy="2030119"/>
            </a:xfrm>
            <a:prstGeom prst="rect">
              <a:avLst/>
            </a:prstGeom>
          </p:spPr>
          <p:txBody>
            <a:bodyPr wrap="square">
              <a:spAutoFit/>
            </a:bodyPr>
            <a:lstStyle/>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a:t>
              </a:r>
            </a:p>
            <a:p>
              <a:r>
                <a:rPr lang="zh-CN" sz="2800" dirty="0">
                  <a:solidFill>
                    <a:srgbClr val="000000"/>
                  </a:solidFill>
                  <a:latin typeface="Verdana" panose="020B0604030504040204" pitchFamily="34" charset="0"/>
                </a:rPr>
                <a:t>     位图（绘图工具）</a:t>
              </a:r>
            </a:p>
            <a:p>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5" name="图片 14"/>
          <p:cNvPicPr>
            <a:picLocks noChangeAspect="1"/>
          </p:cNvPicPr>
          <p:nvPr/>
        </p:nvPicPr>
        <p:blipFill>
          <a:blip r:embed="rId2"/>
          <a:stretch>
            <a:fillRect/>
          </a:stretch>
        </p:blipFill>
        <p:spPr>
          <a:xfrm>
            <a:off x="4777740" y="1670050"/>
            <a:ext cx="7172960" cy="351853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引言</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1198662" y="-314622"/>
            <a:ext cx="9001760" cy="2138045"/>
          </a:xfrm>
          <a:prstGeom prst="rect">
            <a:avLst/>
          </a:prstGeom>
        </p:spPr>
        <p:txBody>
          <a:bodyPr wrap="square">
            <a:spAutoFit/>
          </a:bodyPr>
          <a:lstStyle/>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可执行文件（交互式）</a:t>
            </a:r>
          </a:p>
          <a:p>
            <a:r>
              <a:rPr lang="zh-CN" sz="2800" dirty="0">
                <a:solidFill>
                  <a:srgbClr val="000000"/>
                </a:solidFill>
                <a:latin typeface="Verdana" panose="020B0604030504040204" pitchFamily="34" charset="0"/>
              </a:rPr>
              <a:t>     很多项目中，您需要按上述顺序使用全部三种原型。</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pic>
        <p:nvPicPr>
          <p:cNvPr id="9" name="图片 8"/>
          <p:cNvPicPr>
            <a:picLocks noChangeAspect="1"/>
          </p:cNvPicPr>
          <p:nvPr/>
        </p:nvPicPr>
        <p:blipFill>
          <a:blip r:embed="rId2"/>
          <a:stretch>
            <a:fillRect/>
          </a:stretch>
        </p:blipFill>
        <p:spPr>
          <a:xfrm>
            <a:off x="1058760" y="1413570"/>
            <a:ext cx="9891395" cy="4824095"/>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1519</Words>
  <Application>Microsoft Office PowerPoint</Application>
  <PresentationFormat>自定义</PresentationFormat>
  <Paragraphs>158</Paragraphs>
  <Slides>21</Slides>
  <Notes>5</Notes>
  <HiddenSlides>0</HiddenSlides>
  <MMClips>1</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yuhao</cp:lastModifiedBy>
  <cp:revision>290</cp:revision>
  <dcterms:created xsi:type="dcterms:W3CDTF">2015-04-23T03:04:00Z</dcterms:created>
  <dcterms:modified xsi:type="dcterms:W3CDTF">2018-11-03T13:56:37Z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2052-10.1.0.7643</vt:lpwstr>
  </property>
</Properties>
</file>