
<file path=[Content_Types].xml><?xml version="1.0" encoding="utf-8"?>
<Types xmlns="http://schemas.openxmlformats.org/package/2006/content-types">
  <Default Extension="png" ContentType="image/png"/>
  <Default Extension="tmp"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70" r:id="rId2"/>
    <p:sldId id="492" r:id="rId3"/>
    <p:sldId id="633" r:id="rId4"/>
    <p:sldId id="634" r:id="rId5"/>
    <p:sldId id="635" r:id="rId6"/>
    <p:sldId id="636" r:id="rId7"/>
    <p:sldId id="637" r:id="rId8"/>
    <p:sldId id="638" r:id="rId9"/>
    <p:sldId id="639" r:id="rId10"/>
    <p:sldId id="629" r:id="rId11"/>
    <p:sldId id="630" r:id="rId12"/>
    <p:sldId id="631" r:id="rId13"/>
    <p:sldId id="632" r:id="rId14"/>
    <p:sldId id="622" r:id="rId15"/>
    <p:sldId id="623" r:id="rId16"/>
    <p:sldId id="624" r:id="rId17"/>
    <p:sldId id="625" r:id="rId18"/>
    <p:sldId id="455" r:id="rId19"/>
    <p:sldId id="532" r:id="rId20"/>
    <p:sldId id="436" r:id="rId2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p15:clr>
            <a:srgbClr val="A4A3A4"/>
          </p15:clr>
        </p15:guide>
        <p15:guide id="2" orient="horz" pos="3884">
          <p15:clr>
            <a:srgbClr val="A4A3A4"/>
          </p15:clr>
        </p15:guide>
        <p15:guide id="3" pos="3838">
          <p15:clr>
            <a:srgbClr val="A4A3A4"/>
          </p15:clr>
        </p15:guide>
        <p15:guide id="4" pos="7208">
          <p15:clr>
            <a:srgbClr val="A4A3A4"/>
          </p15:clr>
        </p15:guide>
        <p15:guide id="5" pos="554">
          <p15:clr>
            <a:srgbClr val="A4A3A4"/>
          </p15:clr>
        </p15:guide>
      </p15:sldGuideLst>
    </p:ext>
    <p:ext uri="{2D200454-40CA-4A62-9FC3-DE9A4176ACB9}">
      <p15:notesGuideLst xmlns:p15="http://schemas.microsoft.com/office/powerpoint/2012/main">
        <p15:guide id="1" orient="horz" pos="2969">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5320" autoAdjust="0"/>
  </p:normalViewPr>
  <p:slideViewPr>
    <p:cSldViewPr>
      <p:cViewPr varScale="1">
        <p:scale>
          <a:sx n="115" d="100"/>
          <a:sy n="115" d="100"/>
        </p:scale>
        <p:origin x="630" y="96"/>
      </p:cViewPr>
      <p:guideLst>
        <p:guide orient="horz" pos="2228"/>
        <p:guide orient="horz" pos="3884"/>
        <p:guide pos="3838"/>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4292652"/>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对象指的是一个单独的、可确认的物体、单元或实体，它可以是具体的也可以是抽象的，在问题领域里有确切定义的角色。一个</a:t>
              </a:r>
              <a:r>
                <a:rPr lang="zh-CN" altLang="en-US" sz="2800" dirty="0">
                  <a:solidFill>
                    <a:srgbClr val="FF0000"/>
                  </a:solidFill>
                  <a:effectLst/>
                  <a:latin typeface="Verdana" panose="020B0604030504040204" pitchFamily="34" charset="0"/>
                  <a:sym typeface="+mn-ea"/>
                </a:rPr>
                <a:t>对象</a:t>
              </a:r>
              <a:r>
                <a:rPr lang="zh-CN" altLang="en-US" sz="2800" dirty="0">
                  <a:solidFill>
                    <a:srgbClr val="000000"/>
                  </a:solidFill>
                  <a:effectLst/>
                  <a:latin typeface="Verdana" panose="020B0604030504040204" pitchFamily="34" charset="0"/>
                  <a:sym typeface="+mn-ea"/>
                </a:rPr>
                <a:t>通常包含以下几部分：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标识</a:t>
              </a:r>
              <a:r>
                <a:rPr lang="zh-CN" altLang="en-US" sz="2800" dirty="0">
                  <a:solidFill>
                    <a:srgbClr val="000000"/>
                  </a:solidFill>
                  <a:effectLst/>
                  <a:latin typeface="Verdana" panose="020B0604030504040204" pitchFamily="34" charset="0"/>
                  <a:sym typeface="+mn-ea"/>
                </a:rPr>
                <a:t>（名字）：为了将一个对象与其他的对象区分开，通常会给对象起一个对象名（标识）。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状态</a:t>
              </a:r>
              <a:r>
                <a:rPr lang="zh-CN" altLang="en-US" sz="2800" dirty="0">
                  <a:solidFill>
                    <a:srgbClr val="000000"/>
                  </a:solidFill>
                  <a:effectLst/>
                  <a:latin typeface="Verdana" panose="020B0604030504040204" pitchFamily="34" charset="0"/>
                  <a:sym typeface="+mn-ea"/>
                </a:rPr>
                <a:t>（属性）：对象的状态包括对象的所有属性和这些属性的当前值。</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行为</a:t>
              </a:r>
              <a:r>
                <a:rPr lang="zh-CN" altLang="en-US" sz="2800" dirty="0">
                  <a:solidFill>
                    <a:srgbClr val="000000"/>
                  </a:solidFill>
                  <a:effectLst/>
                  <a:latin typeface="Verdana" panose="020B0604030504040204" pitchFamily="34" charset="0"/>
                  <a:sym typeface="+mn-ea"/>
                </a:rPr>
                <a:t>（方法，事件）：一个对象根据它的状态改变和消息传送所采取的行动和所作出的反应。</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什么是对象</a:t>
                </a:r>
              </a:p>
            </p:txBody>
          </p:sp>
        </p:grpSp>
      </p:gr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）对象是一个</a:t>
              </a:r>
              <a:r>
                <a:rPr lang="zh-CN" altLang="en-US" sz="2800" dirty="0">
                  <a:solidFill>
                    <a:srgbClr val="FF0000"/>
                  </a:solidFill>
                  <a:effectLst/>
                  <a:latin typeface="Verdana" panose="020B0604030504040204" pitchFamily="34" charset="0"/>
                  <a:sym typeface="+mn-ea"/>
                </a:rPr>
                <a:t>存在于时间和空间</a:t>
              </a:r>
              <a:r>
                <a:rPr lang="zh-CN" altLang="en-US" sz="2800" dirty="0">
                  <a:solidFill>
                    <a:srgbClr val="000000"/>
                  </a:solidFill>
                  <a:effectLst/>
                  <a:latin typeface="Verdana" panose="020B0604030504040204" pitchFamily="34" charset="0"/>
                  <a:sym typeface="+mn-ea"/>
                </a:rPr>
                <a:t>中的具体实体，而类紧代表一个抽象，抽象出对象的</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本质</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）类是共享一个公用结构和一个公共行为对象集合。</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静态</a:t>
              </a:r>
              <a:r>
                <a:rPr lang="zh-CN" altLang="en-US" sz="2800" dirty="0">
                  <a:solidFill>
                    <a:srgbClr val="000000"/>
                  </a:solidFill>
                  <a:effectLst/>
                  <a:latin typeface="Verdana" panose="020B0604030504040204" pitchFamily="34" charset="0"/>
                  <a:sym typeface="+mn-ea"/>
                </a:rPr>
                <a:t>的，对象是</a:t>
              </a:r>
              <a:r>
                <a:rPr lang="zh-CN" altLang="en-US" sz="2800" dirty="0">
                  <a:solidFill>
                    <a:srgbClr val="FF0000"/>
                  </a:solidFill>
                  <a:effectLst/>
                  <a:latin typeface="Verdana" panose="020B0604030504040204" pitchFamily="34" charset="0"/>
                  <a:sym typeface="+mn-ea"/>
                </a:rPr>
                <a:t>动态</a:t>
              </a:r>
              <a:r>
                <a:rPr lang="zh-CN" altLang="en-US" sz="2800" dirty="0">
                  <a:solidFill>
                    <a:srgbClr val="000000"/>
                  </a:solidFill>
                  <a:effectLst/>
                  <a:latin typeface="Verdana" panose="020B0604030504040204" pitchFamily="34" charset="0"/>
                  <a:sym typeface="+mn-ea"/>
                </a:rPr>
                <a:t>的；类是</a:t>
              </a:r>
              <a:r>
                <a:rPr lang="zh-CN" altLang="en-US" sz="2800" dirty="0">
                  <a:solidFill>
                    <a:srgbClr val="FF0000"/>
                  </a:solidFill>
                  <a:effectLst/>
                  <a:latin typeface="Verdana" panose="020B0604030504040204" pitchFamily="34" charset="0"/>
                  <a:sym typeface="+mn-ea"/>
                </a:rPr>
                <a:t>一般化</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个性化</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定义</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实例</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抽象</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具体</a:t>
              </a:r>
              <a:r>
                <a:rPr lang="zh-CN" altLang="en-US" sz="2800" dirty="0">
                  <a:solidFill>
                    <a:srgbClr val="000000"/>
                  </a:solidFill>
                  <a:effectLst/>
                  <a:latin typeface="Verdana" panose="020B0604030504040204" pitchFamily="34" charset="0"/>
                  <a:sym typeface="+mn-ea"/>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对象与类的区别</a:t>
                </a:r>
              </a:p>
            </p:txBody>
          </p:sp>
        </p:grpSp>
      </p:gr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6943369"/>
            <a:chOff x="237030" y="1269554"/>
            <a:chExt cx="7776864" cy="6495277"/>
          </a:xfrm>
        </p:grpSpPr>
        <p:sp>
          <p:nvSpPr>
            <p:cNvPr id="5" name="矩形 4"/>
            <p:cNvSpPr/>
            <p:nvPr/>
          </p:nvSpPr>
          <p:spPr>
            <a:xfrm>
              <a:off x="546794" y="1733745"/>
              <a:ext cx="6777864" cy="6031086"/>
            </a:xfrm>
            <a:prstGeom prst="rect">
              <a:avLst/>
            </a:prstGeom>
          </p:spPr>
          <p:txBody>
            <a:bodyPr wrap="square">
              <a:spAutoFit/>
            </a:bodyPr>
            <a:lstStyle/>
            <a:p>
              <a:r>
                <a:rPr lang="en-US" altLang="zh-CN" sz="2800" dirty="0">
                  <a:solidFill>
                    <a:srgbClr val="000000"/>
                  </a:solidFill>
                  <a:latin typeface="Verdana" panose="020B0604030504040204" pitchFamily="34" charset="0"/>
                  <a:sym typeface="+mn-ea"/>
                </a:rPr>
                <a:t>   对象图(Object Diagram)描述的是参与交互的各个对象在交互过程中</a:t>
              </a:r>
              <a:r>
                <a:rPr lang="en-US" altLang="zh-CN" sz="2800" dirty="0">
                  <a:solidFill>
                    <a:srgbClr val="FF0000"/>
                  </a:solidFill>
                  <a:latin typeface="Verdana" panose="020B0604030504040204" pitchFamily="34" charset="0"/>
                  <a:sym typeface="+mn-ea"/>
                </a:rPr>
                <a:t>某一时刻的状态</a:t>
              </a:r>
              <a:r>
                <a:rPr lang="en-US" altLang="zh-CN" sz="2800" dirty="0">
                  <a:solidFill>
                    <a:srgbClr val="000000"/>
                  </a:solidFill>
                  <a:latin typeface="Verdana" panose="020B0604030504040204" pitchFamily="34" charset="0"/>
                  <a:sym typeface="+mn-ea"/>
                </a:rPr>
                <a:t>。对象图可以被看作是类图在某一时刻的实例。</a:t>
              </a:r>
              <a:r>
                <a:rPr lang="zh-CN" altLang="en-US" sz="2800" dirty="0">
                  <a:solidFill>
                    <a:srgbClr val="000000"/>
                  </a:solidFill>
                  <a:latin typeface="Verdana" panose="020B0604030504040204" pitchFamily="34" charset="0"/>
                  <a:sym typeface="+mn-ea"/>
                </a:rPr>
                <a:t>对象图包括：</a:t>
              </a: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1</a:t>
              </a:r>
              <a:r>
                <a:rPr lang="zh-CN" altLang="en-US" sz="2800" dirty="0">
                  <a:solidFill>
                    <a:srgbClr val="000000"/>
                  </a:solidFill>
                  <a:latin typeface="Verdana" panose="020B0604030504040204" pitchFamily="34" charset="0"/>
                  <a:sym typeface="+mn-ea"/>
                </a:rPr>
                <a:t>）对象名：由于对象是一个类的实例，因此其名称的格式是</a:t>
              </a:r>
              <a:r>
                <a:rPr lang="en-US" altLang="zh-CN" sz="2800" dirty="0">
                  <a:solidFill>
                    <a:srgbClr val="000000"/>
                  </a:solidFill>
                  <a:latin typeface="Verdana" panose="020B0604030504040204" pitchFamily="34" charset="0"/>
                  <a:sym typeface="+mn-ea"/>
                </a:rPr>
                <a:t>“</a:t>
              </a:r>
              <a:r>
                <a:rPr lang="zh-CN" altLang="en-US" sz="2800" dirty="0">
                  <a:solidFill>
                    <a:srgbClr val="000000"/>
                  </a:solidFill>
                  <a:latin typeface="Verdana" panose="020B0604030504040204" pitchFamily="34" charset="0"/>
                  <a:sym typeface="+mn-ea"/>
                </a:rPr>
                <a:t>对象名：类名</a:t>
              </a:r>
              <a:r>
                <a:rPr lang="en-US" altLang="zh-CN" sz="2800" dirty="0">
                  <a:solidFill>
                    <a:srgbClr val="000000"/>
                  </a:solidFill>
                  <a:latin typeface="Verdana" panose="020B0604030504040204" pitchFamily="34" charset="0"/>
                  <a:sym typeface="+mn-ea"/>
                </a:rPr>
                <a:t>”</a:t>
              </a:r>
              <a:endParaRPr lang="zh-CN" altLang="en-US" sz="2800" dirty="0">
                <a:solidFill>
                  <a:srgbClr val="000000"/>
                </a:solidFill>
                <a:latin typeface="Verdana" panose="020B0604030504040204" pitchFamily="34" charset="0"/>
                <a:sym typeface="+mn-ea"/>
              </a:endParaRP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2</a:t>
              </a:r>
              <a:r>
                <a:rPr lang="zh-CN" altLang="en-US" sz="2800" dirty="0">
                  <a:solidFill>
                    <a:srgbClr val="000000"/>
                  </a:solidFill>
                  <a:latin typeface="Verdana" panose="020B0604030504040204" pitchFamily="34" charset="0"/>
                  <a:sym typeface="+mn-ea"/>
                </a:rPr>
                <a:t>）属性：对象是一个具体的事物，所以</a:t>
              </a:r>
              <a:r>
                <a:rPr lang="zh-CN" altLang="en-US" sz="2800" dirty="0">
                  <a:solidFill>
                    <a:srgbClr val="FF0000"/>
                  </a:solidFill>
                  <a:latin typeface="Verdana" panose="020B0604030504040204" pitchFamily="34" charset="0"/>
                  <a:sym typeface="+mn-ea"/>
                </a:rPr>
                <a:t>属性值确定</a:t>
              </a:r>
              <a:r>
                <a:rPr lang="zh-CN" altLang="en-US" sz="2800" dirty="0">
                  <a:solidFill>
                    <a:srgbClr val="000000"/>
                  </a:solidFill>
                  <a:latin typeface="Verdana" panose="020B0604030504040204" pitchFamily="34" charset="0"/>
                  <a:sym typeface="+mn-ea"/>
                </a:rPr>
                <a:t>，会列出其值</a:t>
              </a:r>
              <a:endParaRPr lang="en-US" alt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6" name="图片 15"/>
          <p:cNvPicPr>
            <a:picLocks noChangeAspect="1"/>
          </p:cNvPicPr>
          <p:nvPr/>
        </p:nvPicPr>
        <p:blipFill>
          <a:blip r:embed="rId2"/>
          <a:stretch>
            <a:fillRect/>
          </a:stretch>
        </p:blipFill>
        <p:spPr>
          <a:xfrm>
            <a:off x="7040245" y="2192655"/>
            <a:ext cx="4116070" cy="29667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90805" y="779145"/>
          <a:ext cx="7961630" cy="6090920"/>
        </p:xfrm>
        <a:graphic>
          <a:graphicData uri="http://schemas.openxmlformats.org/drawingml/2006/table">
            <a:tbl>
              <a:tblPr firstRow="1" bandRow="1">
                <a:tableStyleId>{5C22544A-7EE6-4342-B048-85BDC9FD1C3A}</a:tableStyleId>
              </a:tblPr>
              <a:tblGrid>
                <a:gridCol w="3980815">
                  <a:extLst>
                    <a:ext uri="{9D8B030D-6E8A-4147-A177-3AD203B41FA5}">
                      <a16:colId xmlns:a16="http://schemas.microsoft.com/office/drawing/2014/main" val="20000"/>
                    </a:ext>
                  </a:extLst>
                </a:gridCol>
                <a:gridCol w="3980815">
                  <a:extLst>
                    <a:ext uri="{9D8B030D-6E8A-4147-A177-3AD203B41FA5}">
                      <a16:colId xmlns:a16="http://schemas.microsoft.com/office/drawing/2014/main" val="20001"/>
                    </a:ext>
                  </a:extLst>
                </a:gridCol>
              </a:tblGrid>
              <a:tr h="624840">
                <a:tc>
                  <a:txBody>
                    <a:bodyPr/>
                    <a:lstStyle/>
                    <a:p>
                      <a:pPr algn="ctr">
                        <a:buNone/>
                      </a:pPr>
                      <a:r>
                        <a:rPr lang="zh-CN" altLang="en-US"/>
                        <a:t>类图</a:t>
                      </a:r>
                    </a:p>
                  </a:txBody>
                  <a:tcPr/>
                </a:tc>
                <a:tc>
                  <a:txBody>
                    <a:bodyPr/>
                    <a:lstStyle/>
                    <a:p>
                      <a:pPr algn="ctr">
                        <a:buNone/>
                      </a:pPr>
                      <a:r>
                        <a:rPr lang="zh-CN" altLang="en-US"/>
                        <a:t>对象图</a:t>
                      </a:r>
                    </a:p>
                  </a:txBody>
                  <a:tcPr/>
                </a:tc>
                <a:extLst>
                  <a:ext uri="{0D108BD9-81ED-4DB2-BD59-A6C34878D82A}">
                    <a16:rowId xmlns:a16="http://schemas.microsoft.com/office/drawing/2014/main" val="10000"/>
                  </a:ext>
                </a:extLst>
              </a:tr>
              <a:tr h="731520">
                <a:tc>
                  <a:txBody>
                    <a:bodyPr/>
                    <a:lstStyle/>
                    <a:p>
                      <a:pPr algn="ctr">
                        <a:buNone/>
                      </a:pPr>
                      <a:r>
                        <a:rPr lang="zh-CN" altLang="en-US"/>
                        <a:t>类具有3个分栏：名称、属性和操作</a:t>
                      </a:r>
                    </a:p>
                  </a:txBody>
                  <a:tcPr/>
                </a:tc>
                <a:tc>
                  <a:txBody>
                    <a:bodyPr/>
                    <a:lstStyle/>
                    <a:p>
                      <a:pPr algn="ctr">
                        <a:buNone/>
                      </a:pPr>
                      <a:r>
                        <a:rPr lang="zh-CN" altLang="en-US"/>
                        <a:t>对象只有两个分栏：名称和属性</a:t>
                      </a:r>
                    </a:p>
                  </a:txBody>
                  <a:tcPr/>
                </a:tc>
                <a:extLst>
                  <a:ext uri="{0D108BD9-81ED-4DB2-BD59-A6C34878D82A}">
                    <a16:rowId xmlns:a16="http://schemas.microsoft.com/office/drawing/2014/main" val="10001"/>
                  </a:ext>
                </a:extLst>
              </a:tr>
              <a:tr h="1051560">
                <a:tc>
                  <a:txBody>
                    <a:bodyPr/>
                    <a:lstStyle/>
                    <a:p>
                      <a:pPr algn="ctr">
                        <a:buNone/>
                      </a:pPr>
                      <a:r>
                        <a:rPr lang="zh-CN" altLang="en-US"/>
                        <a:t> 在类的名称分栏中只有类名</a:t>
                      </a:r>
                    </a:p>
                  </a:txBody>
                  <a:tcPr/>
                </a:tc>
                <a:tc>
                  <a:txBody>
                    <a:bodyPr/>
                    <a:lstStyle/>
                    <a:p>
                      <a:pPr algn="ctr">
                        <a:buNone/>
                      </a:pPr>
                      <a:r>
                        <a:rPr lang="zh-CN" altLang="en-US"/>
                        <a:t> 对象的名称形式为“对象名：类名”，匿名对象的名称形式为“：类名”</a:t>
                      </a:r>
                    </a:p>
                  </a:txBody>
                  <a:tcPr/>
                </a:tc>
                <a:extLst>
                  <a:ext uri="{0D108BD9-81ED-4DB2-BD59-A6C34878D82A}">
                    <a16:rowId xmlns:a16="http://schemas.microsoft.com/office/drawing/2014/main" val="10002"/>
                  </a:ext>
                </a:extLst>
              </a:tr>
              <a:tr h="939800">
                <a:tc>
                  <a:txBody>
                    <a:bodyPr/>
                    <a:lstStyle/>
                    <a:p>
                      <a:pPr algn="ctr">
                        <a:buNone/>
                      </a:pPr>
                      <a:r>
                        <a:rPr lang="zh-CN" altLang="en-US"/>
                        <a:t>类的属性分栏定义了所有属性的特征</a:t>
                      </a:r>
                    </a:p>
                  </a:txBody>
                  <a:tcPr/>
                </a:tc>
                <a:tc>
                  <a:txBody>
                    <a:bodyPr/>
                    <a:lstStyle/>
                    <a:p>
                      <a:pPr algn="ctr">
                        <a:buNone/>
                      </a:pPr>
                      <a:r>
                        <a:rPr lang="zh-CN" altLang="en-US"/>
                        <a:t>对象则只定义了属性的当前值，以便用于测试用例或例子中</a:t>
                      </a:r>
                    </a:p>
                  </a:txBody>
                  <a:tcPr/>
                </a:tc>
                <a:extLst>
                  <a:ext uri="{0D108BD9-81ED-4DB2-BD59-A6C34878D82A}">
                    <a16:rowId xmlns:a16="http://schemas.microsoft.com/office/drawing/2014/main" val="10003"/>
                  </a:ext>
                </a:extLst>
              </a:tr>
              <a:tr h="1051560">
                <a:tc>
                  <a:txBody>
                    <a:bodyPr/>
                    <a:lstStyle/>
                    <a:p>
                      <a:pPr algn="ctr">
                        <a:buNone/>
                      </a:pPr>
                      <a:r>
                        <a:rPr lang="zh-CN" altLang="en-US"/>
                        <a:t>类中列出了操作</a:t>
                      </a:r>
                    </a:p>
                  </a:txBody>
                  <a:tcPr/>
                </a:tc>
                <a:tc>
                  <a:txBody>
                    <a:bodyPr/>
                    <a:lstStyle/>
                    <a:p>
                      <a:pPr algn="ctr">
                        <a:buNone/>
                      </a:pPr>
                      <a:r>
                        <a:rPr lang="zh-CN" altLang="en-US"/>
                        <a:t> 对象图中不包括操作，因为对于同属于同一个类的对象而言，其操作是相同的</a:t>
                      </a:r>
                    </a:p>
                  </a:txBody>
                  <a:tcPr/>
                </a:tc>
                <a:extLst>
                  <a:ext uri="{0D108BD9-81ED-4DB2-BD59-A6C34878D82A}">
                    <a16:rowId xmlns:a16="http://schemas.microsoft.com/office/drawing/2014/main" val="10004"/>
                  </a:ext>
                </a:extLst>
              </a:tr>
              <a:tr h="1691640">
                <a:tc>
                  <a:txBody>
                    <a:bodyPr/>
                    <a:lstStyle/>
                    <a:p>
                      <a:pPr algn="ctr">
                        <a:buNone/>
                      </a:pPr>
                      <a:r>
                        <a:rPr lang="zh-CN" altLang="en-US"/>
                        <a:t>类使用关联连接，关联使用名称、角色、多重性以及约束等特征定义。类代表的是对对象的分类所以必须说明可以参与关联的对象的数目</a:t>
                      </a:r>
                    </a:p>
                  </a:txBody>
                  <a:tcPr/>
                </a:tc>
                <a:tc>
                  <a:txBody>
                    <a:bodyPr/>
                    <a:lstStyle/>
                    <a:p>
                      <a:pPr algn="ctr">
                        <a:buNone/>
                      </a:pPr>
                      <a:r>
                        <a:rPr lang="zh-CN" altLang="en-US"/>
                        <a:t>对象使用链连接、链拥有名称、角色，但是没有多重性。对象代表的是单独的实体，所有的链都是一对一的，因此不涉及到多重性</a:t>
                      </a:r>
                    </a:p>
                  </a:txBody>
                  <a:tcPr/>
                </a:tc>
                <a:extLst>
                  <a:ext uri="{0D108BD9-81ED-4DB2-BD59-A6C34878D82A}">
                    <a16:rowId xmlns:a16="http://schemas.microsoft.com/office/drawing/2014/main" val="10005"/>
                  </a:ext>
                </a:extLst>
              </a:tr>
            </a:tbl>
          </a:graphicData>
        </a:graphic>
      </p:graphicFrame>
      <p:pic>
        <p:nvPicPr>
          <p:cNvPr id="15" name="图片 14"/>
          <p:cNvPicPr>
            <a:picLocks noChangeAspect="1"/>
          </p:cNvPicPr>
          <p:nvPr/>
        </p:nvPicPr>
        <p:blipFill>
          <a:blip r:embed="rId2"/>
          <a:stretch>
            <a:fillRect/>
          </a:stretch>
        </p:blipFill>
        <p:spPr>
          <a:xfrm>
            <a:off x="8549640" y="4185920"/>
            <a:ext cx="3448685" cy="1844040"/>
          </a:xfrm>
          <a:prstGeom prst="rect">
            <a:avLst/>
          </a:prstGeom>
        </p:spPr>
      </p:pic>
      <p:pic>
        <p:nvPicPr>
          <p:cNvPr id="17" name="图片 16"/>
          <p:cNvPicPr>
            <a:picLocks noChangeAspect="1"/>
          </p:cNvPicPr>
          <p:nvPr/>
        </p:nvPicPr>
        <p:blipFill>
          <a:blip r:embed="rId3"/>
          <a:stretch>
            <a:fillRect/>
          </a:stretch>
        </p:blipFill>
        <p:spPr>
          <a:xfrm>
            <a:off x="8433435" y="1663065"/>
            <a:ext cx="3284220" cy="17094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4" y="1269365"/>
            <a:ext cx="7586544" cy="5055254"/>
            <a:chOff x="237030" y="1269554"/>
            <a:chExt cx="7776864" cy="5055316"/>
          </a:xfrm>
        </p:grpSpPr>
        <p:sp>
          <p:nvSpPr>
            <p:cNvPr id="5" name="矩形 4"/>
            <p:cNvSpPr/>
            <p:nvPr/>
          </p:nvSpPr>
          <p:spPr>
            <a:xfrm>
              <a:off x="318097" y="1923611"/>
              <a:ext cx="7614729" cy="4401259"/>
            </a:xfrm>
            <a:prstGeom prst="rect">
              <a:avLst/>
            </a:prstGeom>
          </p:spPr>
          <p:txBody>
            <a:bodyPr wrap="square">
              <a:spAutoFit/>
            </a:bodyPr>
            <a:lstStyle/>
            <a:p>
              <a:pPr indent="720090"/>
              <a:r>
                <a:rPr lang="zh-CN" altLang="en-US" sz="2400" dirty="0">
                  <a:solidFill>
                    <a:srgbClr val="000000"/>
                  </a:solidFill>
                  <a:latin typeface="Verdana" panose="020B0604030504040204" pitchFamily="34" charset="0"/>
                </a:rPr>
                <a:t>包</a:t>
              </a:r>
              <a:r>
                <a:rPr lang="zh-CN" altLang="en-US" sz="2400" dirty="0" smtClean="0">
                  <a:solidFill>
                    <a:srgbClr val="000000"/>
                  </a:solidFill>
                  <a:latin typeface="Verdana" panose="020B0604030504040204" pitchFamily="34" charset="0"/>
                </a:rPr>
                <a:t>是一种</a:t>
              </a:r>
              <a:r>
                <a:rPr lang="zh-CN" altLang="en-US" sz="2400" dirty="0">
                  <a:solidFill>
                    <a:srgbClr val="000000"/>
                  </a:solidFill>
                  <a:latin typeface="Verdana" panose="020B0604030504040204" pitchFamily="34" charset="0"/>
                </a:rPr>
                <a:t>把元素组织</a:t>
              </a:r>
              <a:r>
                <a:rPr lang="zh-CN" altLang="en-US" sz="2400" dirty="0" smtClean="0">
                  <a:solidFill>
                    <a:srgbClr val="000000"/>
                  </a:solidFill>
                  <a:latin typeface="Verdana" panose="020B0604030504040204" pitchFamily="34" charset="0"/>
                </a:rPr>
                <a:t>到一起</a:t>
              </a:r>
              <a:r>
                <a:rPr lang="zh-CN" altLang="en-US" sz="2400" dirty="0">
                  <a:solidFill>
                    <a:srgbClr val="000000"/>
                  </a:solidFill>
                  <a:latin typeface="Verdana" panose="020B0604030504040204" pitchFamily="34" charset="0"/>
                </a:rPr>
                <a:t>的通用机制，包可以嵌套于</a:t>
              </a:r>
              <a:r>
                <a:rPr lang="zh-CN" altLang="en-US" sz="2400" dirty="0" smtClean="0">
                  <a:solidFill>
                    <a:srgbClr val="000000"/>
                  </a:solidFill>
                  <a:latin typeface="Verdana" panose="020B0604030504040204" pitchFamily="34" charset="0"/>
                </a:rPr>
                <a:t>其他包中</a:t>
              </a:r>
              <a:r>
                <a:rPr lang="zh-CN" altLang="en-US" sz="2400" dirty="0">
                  <a:solidFill>
                    <a:srgbClr val="000000"/>
                  </a:solidFill>
                  <a:latin typeface="Verdana" panose="020B0604030504040204" pitchFamily="34" charset="0"/>
                </a:rPr>
                <a:t>。包图</a:t>
              </a:r>
              <a:r>
                <a:rPr lang="zh-CN" altLang="en-US" sz="2400" dirty="0">
                  <a:solidFill>
                    <a:srgbClr val="FF0000"/>
                  </a:solidFill>
                  <a:latin typeface="Verdana" panose="020B0604030504040204" pitchFamily="34" charset="0"/>
                </a:rPr>
                <a:t>用于描述</a:t>
              </a:r>
              <a:r>
                <a:rPr lang="zh-CN" altLang="en-US" sz="2400" dirty="0" smtClean="0">
                  <a:solidFill>
                    <a:srgbClr val="FF0000"/>
                  </a:solidFill>
                  <a:latin typeface="Verdana" panose="020B0604030504040204" pitchFamily="34" charset="0"/>
                </a:rPr>
                <a:t>包与</a:t>
              </a:r>
              <a:r>
                <a:rPr lang="zh-CN" altLang="en-US" sz="2400" dirty="0">
                  <a:solidFill>
                    <a:srgbClr val="FF0000"/>
                  </a:solidFill>
                  <a:latin typeface="Verdana" panose="020B0604030504040204" pitchFamily="34" charset="0"/>
                </a:rPr>
                <a:t>包之间的</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。包</a:t>
              </a:r>
              <a:r>
                <a:rPr lang="zh-CN" altLang="en-US" sz="2400" dirty="0">
                  <a:solidFill>
                    <a:srgbClr val="000000"/>
                  </a:solidFill>
                  <a:latin typeface="Verdana" panose="020B0604030504040204" pitchFamily="34" charset="0"/>
                </a:rPr>
                <a:t>的图标是个带标签的</a:t>
              </a:r>
              <a:r>
                <a:rPr lang="zh-CN" altLang="en-US" sz="2400" dirty="0" smtClean="0">
                  <a:solidFill>
                    <a:srgbClr val="000000"/>
                  </a:solidFill>
                  <a:latin typeface="Verdana" panose="020B0604030504040204" pitchFamily="34" charset="0"/>
                </a:rPr>
                <a:t>文件夹，包图</a:t>
              </a:r>
              <a:r>
                <a:rPr lang="zh-CN" altLang="en-US" sz="2400" dirty="0" smtClean="0">
                  <a:solidFill>
                    <a:srgbClr val="FF0000"/>
                  </a:solidFill>
                  <a:latin typeface="Verdana" panose="020B0604030504040204" pitchFamily="34" charset="0"/>
                </a:rPr>
                <a:t>描绘模型元素在</a:t>
              </a:r>
              <a:r>
                <a:rPr lang="zh-CN" altLang="en-US" sz="2400" dirty="0">
                  <a:solidFill>
                    <a:srgbClr val="FF0000"/>
                  </a:solidFill>
                  <a:latin typeface="Verdana" panose="020B0604030504040204" pitchFamily="34" charset="0"/>
                </a:rPr>
                <a:t>包内的组织和依赖</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a:t>
              </a:r>
              <a:r>
                <a:rPr lang="zh-CN" altLang="en-US" sz="2400" dirty="0" smtClean="0">
                  <a:solidFill>
                    <a:srgbClr val="FF0000"/>
                  </a:solidFill>
                  <a:latin typeface="Verdana" panose="020B0604030504040204" pitchFamily="34" charset="0"/>
                </a:rPr>
                <a:t>包括</a:t>
              </a:r>
              <a:r>
                <a:rPr lang="zh-CN" altLang="en-US" sz="2400" dirty="0">
                  <a:solidFill>
                    <a:srgbClr val="FF0000"/>
                  </a:solidFill>
                  <a:latin typeface="Verdana" panose="020B0604030504040204" pitchFamily="34" charset="0"/>
                </a:rPr>
                <a:t>包的导人和包扩展</a:t>
              </a:r>
              <a:r>
                <a:rPr lang="zh-CN" altLang="en-US" sz="2400" dirty="0">
                  <a:solidFill>
                    <a:srgbClr val="000000"/>
                  </a:solidFill>
                  <a:latin typeface="Verdana" panose="020B0604030504040204" pitchFamily="34" charset="0"/>
                </a:rPr>
                <a:t>。它们还提供相应命名空间的</a:t>
              </a:r>
              <a:r>
                <a:rPr lang="zh-CN" altLang="en-US" sz="2400" dirty="0" smtClean="0">
                  <a:solidFill>
                    <a:srgbClr val="000000"/>
                  </a:solidFill>
                  <a:latin typeface="Verdana" panose="020B0604030504040204" pitchFamily="34" charset="0"/>
                </a:rPr>
                <a:t>可视化。</a:t>
              </a:r>
              <a:endParaRPr lang="en-US" altLang="zh-CN" sz="2400" dirty="0" smtClean="0">
                <a:solidFill>
                  <a:srgbClr val="000000"/>
                </a:solidFill>
                <a:latin typeface="Verdana" panose="020B0604030504040204" pitchFamily="34" charset="0"/>
              </a:endParaRPr>
            </a:p>
            <a:p>
              <a:pPr indent="720090"/>
              <a:r>
                <a:rPr lang="zh-CN" altLang="en-US" sz="2400" dirty="0" smtClean="0">
                  <a:solidFill>
                    <a:srgbClr val="000000"/>
                  </a:solidFill>
                  <a:latin typeface="Verdana" panose="020B0604030504040204" pitchFamily="34" charset="0"/>
                </a:rPr>
                <a:t>包是一个命名空间，也是一个无素。可以包含在其他命名空间中。包可以拥有其他包或与其他包合并，它的元索可以导入包命名空间中。除了要在项目浏览器中使用包来组织项目的内容外，还可以拖动包到图中</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大多数图类型、标准和扩展</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以描述结构或关系，包括包的导人或合并。</a:t>
              </a:r>
            </a:p>
            <a:p>
              <a:endParaRPr lang="zh-CN" altLang="en-US" sz="16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dirty="0">
                <a:solidFill>
                  <a:schemeClr val="bg1"/>
                </a:solidFill>
              </a:rPr>
              <a:t>包</a:t>
            </a:r>
            <a:r>
              <a:rPr lang="zh-CN" altLang="en-US" dirty="0" smtClean="0">
                <a:solidFill>
                  <a:schemeClr val="bg1"/>
                </a:solidFill>
              </a:rPr>
              <a:t>图概述</a:t>
            </a:r>
            <a:endParaRPr lang="zh-CN" alt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925" y="2203763"/>
            <a:ext cx="3163805" cy="21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769679" y="4609261"/>
            <a:ext cx="2664296" cy="432048"/>
          </a:xfrm>
          <a:prstGeom prst="rect">
            <a:avLst/>
          </a:prstGeom>
          <a:noFill/>
        </p:spPr>
        <p:txBody>
          <a:bodyPr wrap="square" rtlCol="0">
            <a:spAutoFit/>
          </a:bodyPr>
          <a:lstStyle/>
          <a:p>
            <a:pPr algn="ctr"/>
            <a:r>
              <a:rPr lang="zh-CN" altLang="en-US" dirty="0" smtClean="0"/>
              <a:t>包的图标</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269365"/>
            <a:ext cx="6077401" cy="4896484"/>
            <a:chOff x="237030" y="1269554"/>
            <a:chExt cx="7776864" cy="4896544"/>
          </a:xfrm>
        </p:grpSpPr>
        <p:sp>
          <p:nvSpPr>
            <p:cNvPr id="5" name="矩形 4"/>
            <p:cNvSpPr/>
            <p:nvPr/>
          </p:nvSpPr>
          <p:spPr>
            <a:xfrm>
              <a:off x="318097" y="1923611"/>
              <a:ext cx="7614729" cy="3785698"/>
            </a:xfrm>
            <a:prstGeom prst="rect">
              <a:avLst/>
            </a:prstGeom>
          </p:spPr>
          <p:txBody>
            <a:bodyPr wrap="square">
              <a:spAutoFit/>
            </a:bodyPr>
            <a:lstStyle/>
            <a:p>
              <a:r>
                <a:rPr lang="en-US" altLang="zh-CN" sz="2000" dirty="0">
                  <a:solidFill>
                    <a:srgbClr val="000000"/>
                  </a:solidFill>
                  <a:latin typeface="Verdana" panose="020B0604030504040204" pitchFamily="34" charset="0"/>
                </a:rPr>
                <a:t>1.</a:t>
              </a:r>
              <a:r>
                <a:rPr lang="zh-CN" altLang="en-US" sz="2000" dirty="0">
                  <a:solidFill>
                    <a:srgbClr val="000000"/>
                  </a:solidFill>
                  <a:latin typeface="Verdana" panose="020B0604030504040204" pitchFamily="34" charset="0"/>
                </a:rPr>
                <a:t>引人关系</a:t>
              </a:r>
            </a:p>
            <a:p>
              <a:r>
                <a:rPr lang="zh-CN" altLang="en-US" sz="2000" dirty="0" smtClean="0">
                  <a:solidFill>
                    <a:srgbClr val="000000"/>
                  </a:solidFill>
                  <a:latin typeface="Verdana" panose="020B0604030504040204" pitchFamily="34" charset="0"/>
                </a:rPr>
                <a:t>引</a:t>
              </a:r>
              <a:r>
                <a:rPr lang="zh-CN" altLang="en-US" sz="2000" dirty="0">
                  <a:solidFill>
                    <a:srgbClr val="000000"/>
                  </a:solidFill>
                  <a:latin typeface="Verdana" panose="020B0604030504040204" pitchFamily="34" charset="0"/>
                </a:rPr>
                <a:t>人关系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一个包中的类可以被另一个指定包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以及嵌套于其中的那些包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中的类</a:t>
              </a:r>
              <a:r>
                <a:rPr lang="zh-CN" altLang="en-US" sz="2000" dirty="0" smtClean="0">
                  <a:solidFill>
                    <a:srgbClr val="000000"/>
                  </a:solidFill>
                  <a:latin typeface="Verdana" panose="020B0604030504040204" pitchFamily="34" charset="0"/>
                </a:rPr>
                <a:t>引用。引用关系</a:t>
              </a:r>
              <a:r>
                <a:rPr lang="zh-CN" altLang="en-US" sz="2000" dirty="0">
                  <a:solidFill>
                    <a:srgbClr val="000000"/>
                  </a:solidFill>
                  <a:latin typeface="Verdana" panose="020B0604030504040204" pitchFamily="34" charset="0"/>
                </a:rPr>
                <a:t>是依赖关系的一种，需要</a:t>
              </a:r>
              <a:r>
                <a:rPr lang="zh-CN" altLang="en-US" sz="2000" dirty="0" smtClean="0">
                  <a:solidFill>
                    <a:srgbClr val="000000"/>
                  </a:solidFill>
                  <a:latin typeface="Verdana" panose="020B0604030504040204" pitchFamily="34" charset="0"/>
                </a:rPr>
                <a:t>在依赖上增加一个</a:t>
              </a:r>
              <a:r>
                <a:rPr lang="en-US" altLang="zh-CN" sz="2000" dirty="0" smtClean="0">
                  <a:solidFill>
                    <a:srgbClr val="000000"/>
                  </a:solidFill>
                  <a:latin typeface="Verdana" panose="020B0604030504040204" pitchFamily="34" charset="0"/>
                </a:rPr>
                <a:t>&lt;&lt;import&gt;&gt;</a:t>
              </a:r>
              <a:r>
                <a:rPr lang="zh-CN" altLang="en-US" sz="2000" dirty="0" smtClean="0">
                  <a:solidFill>
                    <a:srgbClr val="000000"/>
                  </a:solidFill>
                  <a:latin typeface="Verdana" panose="020B0604030504040204" pitchFamily="34" charset="0"/>
                </a:rPr>
                <a:t>衍型</a:t>
              </a:r>
              <a:r>
                <a:rPr lang="zh-CN" altLang="en-US" sz="2000" dirty="0">
                  <a:solidFill>
                    <a:srgbClr val="000000"/>
                  </a:solidFill>
                  <a:latin typeface="Verdana" panose="020B0604030504040204" pitchFamily="34" charset="0"/>
                </a:rPr>
                <a:t>，包之间</a:t>
              </a:r>
              <a:r>
                <a:rPr lang="zh-CN" altLang="en-US" sz="2000" dirty="0" smtClean="0">
                  <a:solidFill>
                    <a:srgbClr val="000000"/>
                  </a:solidFill>
                  <a:latin typeface="Verdana" panose="020B0604030504040204" pitchFamily="34" charset="0"/>
                </a:rPr>
                <a:t>一般依赖关系都属于引入关系。</a:t>
              </a:r>
              <a:endParaRPr lang="en-US" altLang="zh-CN" sz="2000" dirty="0" smtClean="0">
                <a:solidFill>
                  <a:srgbClr val="000000"/>
                </a:solidFill>
                <a:latin typeface="Verdana" panose="020B0604030504040204" pitchFamily="34" charset="0"/>
              </a:endParaRPr>
            </a:p>
            <a:p>
              <a:endParaRPr lang="zh-CN" altLang="en-US" sz="2000" dirty="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泛化关系</a:t>
              </a:r>
            </a:p>
            <a:p>
              <a:r>
                <a:rPr lang="zh-CN" altLang="en-US" sz="2000" dirty="0" smtClean="0">
                  <a:solidFill>
                    <a:srgbClr val="000000"/>
                  </a:solidFill>
                  <a:latin typeface="Verdana" panose="020B0604030504040204" pitchFamily="34" charset="0"/>
                </a:rPr>
                <a:t>泛化关系</a:t>
              </a:r>
              <a:r>
                <a:rPr lang="zh-CN" altLang="en-US" sz="2000" dirty="0">
                  <a:solidFill>
                    <a:srgbClr val="000000"/>
                  </a:solidFill>
                  <a:latin typeface="Verdana" panose="020B0604030504040204" pitchFamily="34" charset="0"/>
                </a:rPr>
                <a:t>，表示一个</a:t>
              </a:r>
              <a:r>
                <a:rPr lang="zh-CN" altLang="en-US" sz="2000" dirty="0" smtClean="0">
                  <a:solidFill>
                    <a:srgbClr val="000000"/>
                  </a:solidFill>
                  <a:latin typeface="Verdana" panose="020B0604030504040204" pitchFamily="34" charset="0"/>
                </a:rPr>
                <a:t>包继承了另一个</a:t>
              </a:r>
              <a:r>
                <a:rPr lang="zh-CN" altLang="en-US" sz="2000" dirty="0">
                  <a:solidFill>
                    <a:srgbClr val="000000"/>
                  </a:solidFill>
                  <a:latin typeface="Verdana" panose="020B0604030504040204" pitchFamily="34" charset="0"/>
                </a:rPr>
                <a:t>包</a:t>
              </a:r>
              <a:r>
                <a:rPr lang="zh-CN" altLang="en-US" sz="2000" dirty="0" smtClean="0">
                  <a:solidFill>
                    <a:srgbClr val="000000"/>
                  </a:solidFill>
                  <a:latin typeface="Verdana" panose="020B0604030504040204" pitchFamily="34" charset="0"/>
                </a:rPr>
                <a:t>的全部</a:t>
              </a:r>
              <a:r>
                <a:rPr lang="zh-CN" altLang="en-US" sz="2000" dirty="0">
                  <a:solidFill>
                    <a:srgbClr val="000000"/>
                  </a:solidFill>
                  <a:latin typeface="Verdana" panose="020B0604030504040204" pitchFamily="34" charset="0"/>
                </a:rPr>
                <a:t>内容，同时又</a:t>
              </a:r>
              <a:r>
                <a:rPr lang="zh-CN" altLang="en-US" sz="2000" dirty="0" smtClean="0">
                  <a:solidFill>
                    <a:srgbClr val="000000"/>
                  </a:solidFill>
                  <a:latin typeface="Verdana" panose="020B0604030504040204" pitchFamily="34" charset="0"/>
                </a:rPr>
                <a:t>补充了自己</a:t>
              </a:r>
              <a:r>
                <a:rPr lang="zh-CN" altLang="en-US" sz="2000" dirty="0">
                  <a:solidFill>
                    <a:srgbClr val="000000"/>
                  </a:solidFill>
                  <a:latin typeface="Verdana" panose="020B0604030504040204" pitchFamily="34" charset="0"/>
                </a:rPr>
                <a:t>增加的</a:t>
              </a:r>
              <a:r>
                <a:rPr lang="zh-CN" altLang="en-US" sz="2000" dirty="0" smtClean="0">
                  <a:solidFill>
                    <a:srgbClr val="000000"/>
                  </a:solidFill>
                  <a:latin typeface="Verdana" panose="020B0604030504040204" pitchFamily="34" charset="0"/>
                </a:rPr>
                <a:t>内容。</a:t>
              </a:r>
              <a:endParaRPr lang="en-US" altLang="zh-CN" sz="2000" dirty="0" smtClean="0">
                <a:solidFill>
                  <a:srgbClr val="000000"/>
                </a:solidFill>
                <a:latin typeface="Verdana" panose="020B0604030504040204" pitchFamily="34" charset="0"/>
              </a:endParaRPr>
            </a:p>
            <a:p>
              <a:endParaRPr lang="en-US" altLang="zh-CN" sz="2000" dirty="0" smtClean="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3.</a:t>
              </a:r>
              <a:r>
                <a:rPr lang="zh-CN" altLang="en-US" sz="2000" dirty="0">
                  <a:solidFill>
                    <a:srgbClr val="000000"/>
                  </a:solidFill>
                  <a:latin typeface="Verdana" panose="020B0604030504040204" pitchFamily="34" charset="0"/>
                </a:rPr>
                <a:t>嵌套关系</a:t>
              </a:r>
            </a:p>
            <a:p>
              <a:r>
                <a:rPr lang="zh-CN" altLang="en-US" sz="2000" dirty="0">
                  <a:solidFill>
                    <a:srgbClr val="000000"/>
                  </a:solidFill>
                  <a:latin typeface="Verdana" panose="020B0604030504040204" pitchFamily="34" charset="0"/>
                </a:rPr>
                <a:t>嵌套</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一个包中可以包含若干个子包，构成包的嵌套</a:t>
              </a:r>
              <a:r>
                <a:rPr lang="zh-CN" altLang="en-US" sz="2000" dirty="0" smtClean="0">
                  <a:solidFill>
                    <a:srgbClr val="000000"/>
                  </a:solidFill>
                  <a:latin typeface="Verdana" panose="020B0604030504040204" pitchFamily="34" charset="0"/>
                </a:rPr>
                <a:t>层次结构。</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305837" y="1293617"/>
            <a:ext cx="2006137" cy="415498"/>
          </a:xfrm>
          <a:prstGeom prst="rect">
            <a:avLst/>
          </a:prstGeom>
          <a:noFill/>
        </p:spPr>
        <p:txBody>
          <a:bodyPr wrap="square" rtlCol="0">
            <a:spAutoFit/>
          </a:bodyPr>
          <a:lstStyle/>
          <a:p>
            <a:r>
              <a:rPr lang="zh-CN" altLang="en-US" dirty="0" smtClean="0">
                <a:solidFill>
                  <a:schemeClr val="bg1"/>
                </a:solidFill>
              </a:rPr>
              <a:t>包之间的关系</a:t>
            </a:r>
            <a:endParaRPr lang="zh-CN" alt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66" y="1501366"/>
            <a:ext cx="1039544" cy="207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741" y="3945286"/>
            <a:ext cx="3249935" cy="18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452937" y="5958100"/>
            <a:ext cx="3384376" cy="369332"/>
          </a:xfrm>
          <a:prstGeom prst="rect">
            <a:avLst/>
          </a:prstGeom>
          <a:noFill/>
        </p:spPr>
        <p:txBody>
          <a:bodyPr wrap="square" rtlCol="0">
            <a:spAutoFit/>
          </a:bodyPr>
          <a:lstStyle/>
          <a:p>
            <a:pPr algn="ctr"/>
            <a:r>
              <a:rPr lang="zh-CN" altLang="en-US" sz="1800" dirty="0"/>
              <a:t>包</a:t>
            </a:r>
            <a:r>
              <a:rPr lang="zh-CN" altLang="en-US" sz="1800" dirty="0" smtClean="0"/>
              <a:t>的嵌套关系</a:t>
            </a:r>
            <a:endParaRPr lang="en-US" altLang="zh-CN" sz="1800" dirty="0" smtClean="0"/>
          </a:p>
        </p:txBody>
      </p:sp>
      <p:sp>
        <p:nvSpPr>
          <p:cNvPr id="14" name="TextBox 13"/>
          <p:cNvSpPr txBox="1"/>
          <p:nvPr/>
        </p:nvSpPr>
        <p:spPr>
          <a:xfrm>
            <a:off x="8687494" y="2277666"/>
            <a:ext cx="2046182" cy="415498"/>
          </a:xfrm>
          <a:prstGeom prst="rect">
            <a:avLst/>
          </a:prstGeom>
          <a:noFill/>
        </p:spPr>
        <p:txBody>
          <a:bodyPr wrap="square" rtlCol="0">
            <a:spAutoFit/>
          </a:bodyPr>
          <a:lstStyle/>
          <a:p>
            <a:r>
              <a:rPr lang="zh-CN" altLang="en-US" dirty="0" smtClean="0"/>
              <a:t>包的泛化</a:t>
            </a:r>
            <a:r>
              <a:rPr lang="zh-CN" altLang="en-US" sz="1800" dirty="0" smtClean="0"/>
              <a:t>关系</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053530"/>
            <a:ext cx="11405994" cy="5472608"/>
            <a:chOff x="237030" y="1269554"/>
            <a:chExt cx="7776864" cy="4896544"/>
          </a:xfrm>
        </p:grpSpPr>
        <p:sp>
          <p:nvSpPr>
            <p:cNvPr id="5" name="矩形 4"/>
            <p:cNvSpPr/>
            <p:nvPr/>
          </p:nvSpPr>
          <p:spPr>
            <a:xfrm>
              <a:off x="318097" y="1923611"/>
              <a:ext cx="7614729" cy="357993"/>
            </a:xfrm>
            <a:prstGeom prst="rect">
              <a:avLst/>
            </a:prstGeom>
          </p:spPr>
          <p:txBody>
            <a:bodyPr wrap="square">
              <a:spAutoFit/>
            </a:bodyPr>
            <a:lstStyle/>
            <a:p>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838622" y="1105079"/>
            <a:ext cx="2121424" cy="415498"/>
          </a:xfrm>
          <a:prstGeom prst="rect">
            <a:avLst/>
          </a:prstGeom>
          <a:noFill/>
        </p:spPr>
        <p:txBody>
          <a:bodyPr wrap="square" rtlCol="0">
            <a:spAutoFit/>
          </a:bodyPr>
          <a:lstStyle/>
          <a:p>
            <a:r>
              <a:rPr lang="zh-CN" altLang="en-US" dirty="0" smtClean="0">
                <a:solidFill>
                  <a:schemeClr val="bg1"/>
                </a:solidFill>
              </a:rPr>
              <a:t>包图的建模技术</a:t>
            </a:r>
            <a:endParaRPr lang="zh-CN" altLang="en-US" dirty="0">
              <a:solidFill>
                <a:schemeClr val="bg1"/>
              </a:solidFill>
            </a:endParaRPr>
          </a:p>
        </p:txBody>
      </p:sp>
      <p:sp>
        <p:nvSpPr>
          <p:cNvPr id="8" name="矩形 7"/>
          <p:cNvSpPr/>
          <p:nvPr/>
        </p:nvSpPr>
        <p:spPr>
          <a:xfrm>
            <a:off x="1041238" y="1784536"/>
            <a:ext cx="10022520" cy="4524315"/>
          </a:xfrm>
          <a:prstGeom prst="rect">
            <a:avLst/>
          </a:prstGeom>
        </p:spPr>
        <p:txBody>
          <a:bodyPr wrap="square">
            <a:spAutoFit/>
          </a:bodyPr>
          <a:lstStyle/>
          <a:p>
            <a:r>
              <a:rPr lang="en-US" altLang="zh-CN" sz="3200" dirty="0" smtClean="0"/>
              <a:t>(</a:t>
            </a:r>
            <a:r>
              <a:rPr lang="en-US" altLang="zh-CN" sz="3200" dirty="0"/>
              <a:t>1)</a:t>
            </a:r>
            <a:r>
              <a:rPr lang="zh-CN" altLang="en-US" sz="3200" dirty="0"/>
              <a:t>两种组包方式</a:t>
            </a:r>
            <a:r>
              <a:rPr lang="en-US" altLang="zh-CN" sz="3200" dirty="0"/>
              <a:t>:</a:t>
            </a:r>
          </a:p>
          <a:p>
            <a:r>
              <a:rPr lang="en-US" altLang="zh-CN" sz="3200" dirty="0"/>
              <a:t>①</a:t>
            </a:r>
            <a:r>
              <a:rPr lang="zh-CN" altLang="en-US" sz="3200" dirty="0"/>
              <a:t>根据系统分层架构组包</a:t>
            </a:r>
            <a:r>
              <a:rPr lang="en-US" altLang="zh-CN" sz="3200" dirty="0"/>
              <a:t>(</a:t>
            </a:r>
            <a:r>
              <a:rPr lang="zh-CN" altLang="en-US" sz="3200" dirty="0">
                <a:solidFill>
                  <a:srgbClr val="FF0000"/>
                </a:solidFill>
              </a:rPr>
              <a:t>推荐使用</a:t>
            </a:r>
            <a:r>
              <a:rPr lang="en-US" altLang="zh-CN" sz="3200" dirty="0" smtClean="0"/>
              <a:t>);</a:t>
            </a:r>
          </a:p>
          <a:p>
            <a:r>
              <a:rPr lang="en-US" altLang="zh-CN" sz="3200" dirty="0" smtClean="0"/>
              <a:t>②</a:t>
            </a:r>
            <a:r>
              <a:rPr lang="zh-CN" altLang="en-US" sz="3200" dirty="0"/>
              <a:t>根据系统业务功能模块组包。</a:t>
            </a:r>
          </a:p>
          <a:p>
            <a:r>
              <a:rPr lang="en-US" altLang="zh-CN" sz="3200" dirty="0"/>
              <a:t>(2)</a:t>
            </a:r>
            <a:r>
              <a:rPr lang="zh-CN" altLang="en-US" sz="3200" dirty="0"/>
              <a:t>参照类之间的关系确定包之间的关系</a:t>
            </a:r>
            <a:r>
              <a:rPr lang="zh-CN" altLang="en-US" sz="3200" dirty="0" smtClean="0"/>
              <a:t>。</a:t>
            </a:r>
            <a:endParaRPr lang="en-US" altLang="zh-CN" sz="3200" dirty="0" smtClean="0"/>
          </a:p>
          <a:p>
            <a:r>
              <a:rPr lang="en-US" altLang="zh-CN" sz="3200" dirty="0" smtClean="0"/>
              <a:t>(</a:t>
            </a:r>
            <a:r>
              <a:rPr lang="en-US" altLang="zh-CN" sz="3200" dirty="0"/>
              <a:t>3)</a:t>
            </a:r>
            <a:r>
              <a:rPr lang="zh-CN" altLang="en-US" sz="3200" dirty="0"/>
              <a:t>减少包的嵌套层次，一般不超过三层</a:t>
            </a:r>
            <a:r>
              <a:rPr lang="zh-CN" altLang="en-US" sz="3200" dirty="0" smtClean="0"/>
              <a:t>。</a:t>
            </a:r>
            <a:endParaRPr lang="en-US" altLang="zh-CN" sz="3200" dirty="0" smtClean="0"/>
          </a:p>
          <a:p>
            <a:r>
              <a:rPr lang="en-US" altLang="zh-CN" sz="3200" dirty="0" smtClean="0"/>
              <a:t>(4</a:t>
            </a:r>
            <a:r>
              <a:rPr lang="en-US" altLang="zh-CN" sz="3200" dirty="0"/>
              <a:t>)</a:t>
            </a:r>
            <a:r>
              <a:rPr lang="zh-CN" altLang="en-US" sz="3200" dirty="0"/>
              <a:t>每个包的子包控制在</a:t>
            </a:r>
            <a:r>
              <a:rPr lang="en-US" altLang="zh-CN" sz="3200" dirty="0" smtClean="0"/>
              <a:t>7±2</a:t>
            </a:r>
            <a:r>
              <a:rPr lang="zh-CN" altLang="en-US" sz="3200" dirty="0"/>
              <a:t>个。</a:t>
            </a:r>
          </a:p>
          <a:p>
            <a:r>
              <a:rPr lang="en-US" altLang="zh-CN" sz="3200" dirty="0"/>
              <a:t>(5)</a:t>
            </a:r>
            <a:r>
              <a:rPr lang="zh-CN" altLang="en-US" sz="3200" dirty="0"/>
              <a:t>如果几个包有若干相同组成部分，可优先考虑将它们合并</a:t>
            </a:r>
            <a:r>
              <a:rPr lang="zh-CN" altLang="en-US" sz="3200" dirty="0" smtClean="0"/>
              <a:t>。</a:t>
            </a:r>
            <a:endParaRPr lang="en-US" altLang="zh-CN" sz="3200" dirty="0" smtClean="0"/>
          </a:p>
          <a:p>
            <a:r>
              <a:rPr lang="en-US" altLang="zh-CN" sz="3200" dirty="0" smtClean="0"/>
              <a:t>(</a:t>
            </a:r>
            <a:r>
              <a:rPr lang="en-US" altLang="zh-CN" sz="3200" dirty="0"/>
              <a:t>6)</a:t>
            </a:r>
            <a:r>
              <a:rPr lang="zh-CN" altLang="en-US" sz="3200" dirty="0"/>
              <a:t>可通过包图来体现系统的分层架构</a:t>
            </a:r>
            <a:r>
              <a:rPr lang="zh-CN" altLang="en-US" sz="3200" dirty="0" smtClean="0"/>
              <a:t>。</a:t>
            </a:r>
            <a:endParaRPr lang="zh-CN" altLang="en-US" sz="32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462243"/>
            </a:xfrm>
            <a:prstGeom prst="rect">
              <a:avLst/>
            </a:prstGeom>
          </p:spPr>
          <p:txBody>
            <a:bodyPr wrap="square">
              <a:spAutoFit/>
            </a:bodyPr>
            <a:lstStyle/>
            <a:p>
              <a:r>
                <a:rPr lang="zh-CN" altLang="en-US" dirty="0">
                  <a:solidFill>
                    <a:srgbClr val="000000"/>
                  </a:solidFill>
                  <a:latin typeface="Verdana" panose="020B0604030504040204" pitchFamily="34" charset="0"/>
                </a:rPr>
                <a:t>    </a:t>
              </a:r>
            </a:p>
            <a:p>
              <a:r>
                <a:rPr lang="zh-CN" altLang="en-US" dirty="0">
                  <a:solidFill>
                    <a:srgbClr val="000000"/>
                  </a:solidFill>
                  <a:latin typeface="Verdana" panose="020B0604030504040204" pitchFamily="34" charset="0"/>
                </a:rPr>
                <a:t>    </a:t>
              </a:r>
              <a:r>
                <a:rPr lang="en-US" altLang="zh-CN" sz="2800" dirty="0" smtClean="0">
                  <a:solidFill>
                    <a:srgbClr val="000000"/>
                  </a:solidFill>
                  <a:latin typeface="Verdana" panose="020B0604030504040204" pitchFamily="34" charset="0"/>
                </a:rPr>
                <a:t>1.</a:t>
              </a:r>
              <a:r>
                <a:rPr lang="zh-CN" altLang="en-US" sz="2800" dirty="0" smtClean="0">
                  <a:solidFill>
                    <a:srgbClr val="000000"/>
                  </a:solidFill>
                  <a:latin typeface="Verdana" panose="020B0604030504040204" pitchFamily="34" charset="0"/>
                </a:rPr>
                <a:t>包之间的关系有三种，分别是哪三种？</a:t>
              </a:r>
              <a:endParaRPr lang="zh-CN" altLang="en-US" sz="2800" dirty="0">
                <a:solidFill>
                  <a:srgbClr val="000000"/>
                </a:solidFill>
                <a:latin typeface="Verdana" panose="020B0604030504040204" pitchFamily="34" charset="0"/>
              </a:endParaRPr>
            </a:p>
            <a:p>
              <a:endParaRPr lang="zh-CN" altLang="en-US" sz="2800" dirty="0">
                <a:solidFill>
                  <a:srgbClr val="000000"/>
                </a:solidFill>
                <a:latin typeface="Verdana" panose="020B0604030504040204" pitchFamily="34" charset="0"/>
              </a:endParaRPr>
            </a:p>
            <a:p>
              <a:r>
                <a:rPr lang="zh-CN" altLang="en-US" sz="2800"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prstClr val="white"/>
                </a:solidFill>
              </a:rPr>
              <a:t>提问</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811905"/>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1385012"/>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在完成活动图，交互图，用例图</a:t>
              </a:r>
              <a:r>
                <a:rPr kumimoji="0" lang="en-US" altLang="zh-CN"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对系统进行建模之后，需要将这些逻辑设计图转化为实际的事务，如可</a:t>
              </a:r>
              <a:r>
                <a:rPr kumimoji="0" lang="zh-CN" altLang="en-US" sz="2100" b="0" i="0" u="none" strike="noStrike" kern="1200" cap="none" spc="0" normalizeH="0" baseline="0" noProof="0" dirty="0" smtClean="0">
                  <a:ln>
                    <a:noFill/>
                  </a:ln>
                  <a:solidFill>
                    <a:srgbClr val="FF0000"/>
                  </a:solidFill>
                  <a:effectLst/>
                  <a:uLnTx/>
                  <a:uFillTx/>
                  <a:latin typeface="Verdana" panose="020B0604030504040204" pitchFamily="34" charset="0"/>
                  <a:ea typeface="宋体" panose="02010600030101010101" pitchFamily="2" charset="-122"/>
                  <a:cs typeface="+mn-cs"/>
                </a:rPr>
                <a:t>执行文件，源代码，应用程序</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等。在此过程中，有些组件必须重新建立，而有些组件可以进行复用。因此，可以使用构件图来可视化物理组件及他们之间的关系，并描述器构造细节</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构件图概述</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478583" y="3370467"/>
            <a:ext cx="6092825" cy="2677656"/>
          </a:xfrm>
          <a:prstGeom prst="rect">
            <a:avLst/>
          </a:prstGeom>
        </p:spPr>
        <p:txBody>
          <a:bodyPr>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构件图的好处</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）帮助客户理解最终的系统</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结构</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）使开发工作有一个明确的</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目标</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）帮助开发组和其他人员理解</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系统</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）组件复用</a:t>
            </a:r>
          </a:p>
        </p:txBody>
      </p:sp>
    </p:spTree>
    <p:extLst>
      <p:ext uri="{BB962C8B-B14F-4D97-AF65-F5344CB8AC3E}">
        <p14:creationId xmlns:p14="http://schemas.microsoft.com/office/powerpoint/2010/main" val="966467845"/>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461671"/>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构件图由组件，</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接口实现三部分</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组成</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构件图组成元素</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0897191"/>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组件</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569660"/>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组件是系统中遵循一组接口且提供实现的一个物理部件，</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通常描述系统的一个可执行程序，一个库，一个</a:t>
            </a:r>
            <a:r>
              <a:rPr kumimoji="0" lang="en-US" altLang="zh-CN"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Web</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程序等</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，如图中的方框图型都是组件的表示形式</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5" name="图片 14"/>
          <p:cNvPicPr>
            <a:picLocks noChangeAspect="1"/>
          </p:cNvPicPr>
          <p:nvPr/>
        </p:nvPicPr>
        <p:blipFill>
          <a:blip r:embed="rId2"/>
          <a:stretch>
            <a:fillRect/>
          </a:stretch>
        </p:blipFill>
        <p:spPr>
          <a:xfrm>
            <a:off x="6393290" y="1709115"/>
            <a:ext cx="5756456" cy="3185438"/>
          </a:xfrm>
          <a:prstGeom prst="rect">
            <a:avLst/>
          </a:prstGeom>
        </p:spPr>
      </p:pic>
    </p:spTree>
    <p:extLst>
      <p:ext uri="{BB962C8B-B14F-4D97-AF65-F5344CB8AC3E}">
        <p14:creationId xmlns:p14="http://schemas.microsoft.com/office/powerpoint/2010/main" val="2909405775"/>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接口</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801373"/>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是一组用于描述类或组建的一个服务的操作。分为导入接口，和导出接口</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6455246" y="489803"/>
            <a:ext cx="5343525" cy="2428875"/>
          </a:xfrm>
          <a:prstGeom prst="rect">
            <a:avLst/>
          </a:prstGeom>
        </p:spPr>
      </p:pic>
      <p:pic>
        <p:nvPicPr>
          <p:cNvPr id="7" name="图片 6"/>
          <p:cNvPicPr>
            <a:picLocks noChangeAspect="1"/>
          </p:cNvPicPr>
          <p:nvPr/>
        </p:nvPicPr>
        <p:blipFill>
          <a:blip r:embed="rId3"/>
          <a:stretch>
            <a:fillRect/>
          </a:stretch>
        </p:blipFill>
        <p:spPr>
          <a:xfrm>
            <a:off x="6974358" y="2944786"/>
            <a:ext cx="4305300" cy="3495675"/>
          </a:xfrm>
          <a:prstGeom prst="rect">
            <a:avLst/>
          </a:prstGeom>
        </p:spPr>
      </p:pic>
    </p:spTree>
    <p:extLst>
      <p:ext uri="{BB962C8B-B14F-4D97-AF65-F5344CB8AC3E}">
        <p14:creationId xmlns:p14="http://schemas.microsoft.com/office/powerpoint/2010/main" val="3207475108"/>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关系</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200329"/>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关系是事务之间的联系，在面向对象的建模中，最重要的关系是依赖，泛化，关联和实现，但是构件图中使用最多的还是</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实现</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4" name="图片 1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86" y="748786"/>
            <a:ext cx="4658375" cy="1505160"/>
          </a:xfrm>
          <a:prstGeom prst="rect">
            <a:avLst/>
          </a:prstGeom>
        </p:spPr>
      </p:pic>
      <p:pic>
        <p:nvPicPr>
          <p:cNvPr id="7" name="图片 6"/>
          <p:cNvPicPr>
            <a:picLocks noChangeAspect="1"/>
          </p:cNvPicPr>
          <p:nvPr/>
        </p:nvPicPr>
        <p:blipFill>
          <a:blip r:embed="rId3"/>
          <a:stretch>
            <a:fillRect/>
          </a:stretch>
        </p:blipFill>
        <p:spPr>
          <a:xfrm>
            <a:off x="6887294" y="3501802"/>
            <a:ext cx="3105150" cy="2124075"/>
          </a:xfrm>
          <a:prstGeom prst="rect">
            <a:avLst/>
          </a:prstGeom>
        </p:spPr>
      </p:pic>
      <p:sp>
        <p:nvSpPr>
          <p:cNvPr id="8" name="矩形 7"/>
          <p:cNvSpPr/>
          <p:nvPr/>
        </p:nvSpPr>
        <p:spPr>
          <a:xfrm>
            <a:off x="6846596" y="2341231"/>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 name="矩形 14"/>
          <p:cNvSpPr/>
          <p:nvPr/>
        </p:nvSpPr>
        <p:spPr>
          <a:xfrm>
            <a:off x="6887294" y="5704185"/>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实现</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471463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4" y="909515"/>
            <a:ext cx="11546983" cy="5256336"/>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36854" y="981522"/>
            <a:ext cx="1862831"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构件图示例</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2270101" y="1485578"/>
            <a:ext cx="7581900" cy="4391025"/>
          </a:xfrm>
          <a:prstGeom prst="rect">
            <a:avLst/>
          </a:prstGeom>
        </p:spPr>
      </p:pic>
    </p:spTree>
    <p:extLst>
      <p:ext uri="{BB962C8B-B14F-4D97-AF65-F5344CB8AC3E}">
        <p14:creationId xmlns:p14="http://schemas.microsoft.com/office/powerpoint/2010/main" val="1227240811"/>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893135"/>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1</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什么是构件图？</a:t>
              </a:r>
              <a:endPar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sym typeface="+mn-ea"/>
                </a:rPr>
                <a:t>   2</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构件图的组成部分有</a:t>
              </a:r>
              <a:r>
                <a:rPr kumimoji="0" lang="zh-CN" altLang="en-US" sz="28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哪些？</a:t>
              </a: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提问</a:t>
            </a:r>
          </a:p>
        </p:txBody>
      </p:sp>
    </p:spTree>
    <p:extLst>
      <p:ext uri="{BB962C8B-B14F-4D97-AF65-F5344CB8AC3E}">
        <p14:creationId xmlns:p14="http://schemas.microsoft.com/office/powerpoint/2010/main" val="979827558"/>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自定义</PresentationFormat>
  <Paragraphs>161</Paragraphs>
  <Slides>20</Slides>
  <Notes>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+中文标题</vt:lpstr>
      <vt:lpstr>Arial Unicode MS</vt:lpstr>
      <vt:lpstr>宋体</vt:lpstr>
      <vt:lpstr>微软雅黑</vt:lpstr>
      <vt:lpstr>Arial</vt:lpstr>
      <vt:lpstr>Calibri</vt:lpstr>
      <vt:lpstr>Eras Bold ITC</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374</cp:revision>
  <dcterms:created xsi:type="dcterms:W3CDTF">2015-04-23T03:04:00Z</dcterms:created>
  <dcterms:modified xsi:type="dcterms:W3CDTF">2018-12-09T13:18:18Z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