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0" r:id="rId3"/>
    <p:sldId id="418" r:id="rId5"/>
    <p:sldId id="419" r:id="rId6"/>
    <p:sldId id="420" r:id="rId7"/>
    <p:sldId id="411" r:id="rId8"/>
    <p:sldId id="439" r:id="rId9"/>
    <p:sldId id="450" r:id="rId10"/>
    <p:sldId id="437" r:id="rId11"/>
    <p:sldId id="456" r:id="rId12"/>
    <p:sldId id="458" r:id="rId13"/>
    <p:sldId id="457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55" r:id="rId22"/>
    <p:sldId id="451" r:id="rId23"/>
    <p:sldId id="436" r:id="rId2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31601390@stu.zucc.edu.c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0790" y="2637706"/>
            <a:ext cx="7109604" cy="92331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  <a:endParaRPr lang="zh-CN" altLang="zh-CN" sz="2400" b="1" dirty="0"/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  <a:endParaRPr lang="zh-CN" altLang="zh-CN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90750" y="1701602"/>
          <a:ext cx="6868557" cy="410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574"/>
                <a:gridCol w="827449"/>
                <a:gridCol w="1880432"/>
                <a:gridCol w="1140122"/>
                <a:gridCol w="1960980"/>
              </a:tblGrid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积极干系人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提出者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干系人对该项目是否提过有价值的意见或帮助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15858260563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84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15858272997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、希望界面能让我看得懂</a:t>
                      </a:r>
                      <a:r>
                        <a:rPr lang="en-US" sz="1050" kern="100">
                          <a:effectLst/>
                        </a:rPr>
                        <a:t> 2</a:t>
                      </a:r>
                      <a:r>
                        <a:rPr lang="zh-CN" sz="1050" kern="100">
                          <a:effectLst/>
                        </a:rPr>
                        <a:t>、希望了解文件的上传下载的方式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15858266212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1-602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希望学生之间可以通过留言板互相答疑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011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18814851854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yangc@zucc.edu.cn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系主任办公室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TBD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ubilabs@zucc.edu.cn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</a:t>
                      </a:r>
                      <a:r>
                        <a:rPr lang="en-US" sz="1050" kern="100">
                          <a:effectLst/>
                        </a:rPr>
                        <a:t>4-501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希望网站可以提供项目进度监控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问源</a:t>
                      </a:r>
                      <a:r>
                        <a:rPr lang="en-US" sz="1050" kern="100">
                          <a:effectLst/>
                        </a:rPr>
                        <a:t>1-636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希望重视讨论版的内容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797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助教冯一鸣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none" strike="noStrike" kern="100">
                          <a:effectLst/>
                          <a:hlinkClick r:id="rId1"/>
                        </a:rPr>
                        <a:t>31601390@stu.zucc.edu.cn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弘毅</a:t>
                      </a:r>
                      <a:r>
                        <a:rPr lang="en-US" sz="1050" kern="100">
                          <a:effectLst/>
                        </a:rPr>
                        <a:t>1-610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希望可以有答疑模块，或可以问题留言，当然界面还是要简介，各种功能键可以很明确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9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助教陈妍蓝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31501391@stu.zucc.edu.cn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问源</a:t>
                      </a:r>
                      <a:r>
                        <a:rPr lang="en-US" sz="1050" kern="0">
                          <a:effectLst/>
                        </a:rPr>
                        <a:t>1-646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想了解如何更高效的获取项目需求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  <a:endParaRPr lang="zh-CN" altLang="zh-CN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45445" y="1476047"/>
          <a:ext cx="6883740" cy="2658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971"/>
                <a:gridCol w="1150056"/>
                <a:gridCol w="1194034"/>
                <a:gridCol w="1184076"/>
                <a:gridCol w="1131801"/>
                <a:gridCol w="1092802"/>
              </a:tblGrid>
              <a:tr h="332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沟通计划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996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周常会议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每周一的午饭后和周四下午课后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会议纪要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录音文件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日常进度报告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r>
                        <a:rPr lang="zh-CN" sz="1050" kern="100">
                          <a:effectLst/>
                        </a:rPr>
                        <a:t>群报告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每天</a:t>
                      </a:r>
                      <a:r>
                        <a:rPr lang="en-US" sz="1050" kern="100">
                          <a:effectLst/>
                        </a:rPr>
                        <a:t>23:00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646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访谈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座谈开会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根据预约时间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全体组员和用户代表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  <a:endParaRPr lang="zh-CN" altLang="zh-CN" sz="2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11442" y="4725937"/>
          <a:ext cx="6805656" cy="1736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142"/>
                <a:gridCol w="1137011"/>
                <a:gridCol w="1180489"/>
                <a:gridCol w="1170645"/>
                <a:gridCol w="1118963"/>
                <a:gridCol w="1080406"/>
              </a:tblGrid>
              <a:tr h="347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沟通计划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沟通方式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沟通地点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沟通时间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参与人员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产出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面谈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日常沟通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网络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随机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94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紧急会议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站立开会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理四</a:t>
                      </a:r>
                      <a:r>
                        <a:rPr lang="en-US" sz="1050" kern="100">
                          <a:effectLst/>
                        </a:rPr>
                        <a:t>509/223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PM</a:t>
                      </a:r>
                      <a:r>
                        <a:rPr lang="zh-CN" sz="1050" kern="100">
                          <a:effectLst/>
                        </a:rPr>
                        <a:t>下达时间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全体成员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会议纪要</a:t>
                      </a:r>
                      <a:r>
                        <a:rPr lang="en-US" sz="1050" kern="100" dirty="0">
                          <a:effectLst/>
                        </a:rPr>
                        <a:t>/</a:t>
                      </a:r>
                      <a:r>
                        <a:rPr lang="zh-CN" sz="1050" kern="100" dirty="0">
                          <a:effectLst/>
                        </a:rPr>
                        <a:t>录音文件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79639" y="1394385"/>
          <a:ext cx="5163820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45"/>
                <a:gridCol w="41052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风险类别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结构风险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通常包括系统结构的改变和人员配置的改变。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98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工具风险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通常包括工具的变更和出错情况。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39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任务分配风险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通常包括项目经理对任务分配的不平均，以及开发人员没有即使有效的完成自己的任务。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74726" y="909514"/>
            <a:ext cx="320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项目风险类别定义</a:t>
            </a:r>
            <a:endParaRPr lang="zh-CN" altLang="zh-CN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702717" y="3720526"/>
            <a:ext cx="4137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项目风险等级和影响定义</a:t>
            </a:r>
            <a:endParaRPr lang="zh-CN" altLang="zh-CN" sz="2400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45445" y="4293890"/>
          <a:ext cx="5757545" cy="153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20"/>
                <a:gridCol w="810260"/>
                <a:gridCol w="810260"/>
                <a:gridCol w="1193800"/>
                <a:gridCol w="1193800"/>
                <a:gridCol w="1119505"/>
              </a:tblGrid>
              <a:tr h="180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1~3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表示发生的可能性，严重性，不可控性，风险等级的划分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rowSpan="3" hMerge="1">
                  <a:tcPr/>
                </a:tc>
                <a:tc rowSpan="3" hMerge="1">
                  <a:tcPr/>
                </a:tc>
                <a:tc rowSpan="3" hMerge="1">
                  <a:tcPr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3~6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180975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6~10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323850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0710" y="1270403"/>
          <a:ext cx="9023469" cy="8781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966"/>
                <a:gridCol w="1087412"/>
                <a:gridCol w="1087412"/>
                <a:gridCol w="473664"/>
                <a:gridCol w="480884"/>
                <a:gridCol w="480884"/>
                <a:gridCol w="1324242"/>
                <a:gridCol w="1324242"/>
                <a:gridCol w="546591"/>
                <a:gridCol w="566086"/>
                <a:gridCol w="566086"/>
              </a:tblGrid>
              <a:tr h="0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项目管理过程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风险识别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风险评估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潜在的风险事件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风险发生的后果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可能性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严重性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不可控性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风险等级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应对措施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事故发生的对策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发生次数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风险高低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207170">
                <a:tc rowSpan="6"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组员有事情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任务不能按时按质完成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提前改变任务的分配，他人顶上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组员不能按时完成任务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任务不能按时按质完成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其他成员给该成员制定一些培养的计划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96263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组员故意不参加讨论与工作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其他组员任务太重，时间无法保证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 dirty="0">
                          <a:effectLst/>
                        </a:rPr>
                        <a:t>10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第一次先对该组员进行警告，第二次通知老师，第三次</a:t>
                      </a: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zh-CN" sz="1100">
                          <a:effectLst/>
                        </a:rPr>
                        <a:t>出小组。并且影响小组考评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组员能力不平均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有的组员能力不行完不成相关任务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由其他能力较强的组员辅导能力较差的组员。对该组员进行提升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248860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组员对接下的计划和任务定义不够明确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组员不能及时完成任务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由组长沟通班助和老师，真正了解到所要做的事情后再进行任务的分配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组员的时间有不确定性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任务不好分配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开会说明接下来一周的计划与安排，后再安排工作表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rowSpan="7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Git</a:t>
                      </a:r>
                      <a:r>
                        <a:rPr lang="zh-CN" sz="1100">
                          <a:effectLst/>
                        </a:rPr>
                        <a:t>远端仓库崩溃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项目不能正常继续进行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 </a:t>
                      </a:r>
                      <a:r>
                        <a:rPr lang="zh-CN" sz="1100">
                          <a:effectLst/>
                        </a:rPr>
                        <a:t>及时发现，用本地版本去创建新的远端仓库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教学辅助网站开发经验不足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项目进行较为困难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去寻找标杆，以及和老师寻求帮助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项目文件整理不符合课程要求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得分低，老师不满意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配置管理员进行再次修改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项目资金不足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项目无法继续进行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项目开始前期先做好预算工作，并准备好大于预算的</a:t>
                      </a:r>
                      <a:r>
                        <a:rPr lang="en-US" sz="1100">
                          <a:effectLst/>
                        </a:rPr>
                        <a:t>45%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界面不被用户认可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用户减少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与多位不满意的用户进行沟通交流，然后进行总结修改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03656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管理，开发，测试工具是否符合项目要求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无法开发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项目启动阶段就要落实好工具的问题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中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207170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电脑出错，导致文件丢失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开发重新开始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33350"/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学会使用云端，</a:t>
                      </a:r>
                      <a:r>
                        <a:rPr lang="en-US" sz="1100">
                          <a:effectLst/>
                        </a:rPr>
                        <a:t>github</a:t>
                      </a:r>
                      <a:r>
                        <a:rPr lang="zh-CN" sz="1100">
                          <a:effectLst/>
                        </a:rPr>
                        <a:t>等工具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399959">
                <a:tc rowSpan="2"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组员对自己的评分不满意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组员会产生低落情绪，工作积极性降低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提前列出扣分与加分项目，让各个组员明白自己的扣分点和加分点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低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  <a:tr h="403964">
                <a:tc vMerge="1">
                  <a:tcPr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考评项目不是很好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影响最终评分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小组间进行讨论，项目启动阶段制定出大家都满意的打分标准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有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>
                          <a:effectLst/>
                        </a:rPr>
                        <a:t>无</a:t>
                      </a:r>
                      <a:endParaRPr lang="zh-CN" sz="1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9875"/>
                      <a:r>
                        <a:rPr lang="zh-CN" sz="1100" dirty="0">
                          <a:effectLst/>
                        </a:rPr>
                        <a:t>低</a:t>
                      </a:r>
                      <a:endParaRPr lang="zh-CN" sz="1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  <a:endParaRPr lang="zh-CN" altLang="zh-CN" sz="2400" b="1" dirty="0"/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  <a:endParaRPr lang="zh-CN" altLang="zh-CN" sz="2400" dirty="0"/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  <a:endParaRPr lang="zh-CN" altLang="zh-CN" dirty="0"/>
          </a:p>
          <a:p>
            <a:r>
              <a:rPr lang="zh-CN" altLang="zh-CN" dirty="0"/>
              <a:t>当文档的内容有了模块的增加、补充等，子版本号加一。</a:t>
            </a:r>
            <a:endParaRPr lang="zh-CN" altLang="zh-CN" dirty="0"/>
          </a:p>
          <a:p>
            <a:r>
              <a:rPr lang="zh-CN" altLang="zh-CN" dirty="0"/>
              <a:t>当文档的内容有了小修改，如修正了纰漏等，修正版本号加一。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  <a:endParaRPr lang="zh-CN" altLang="zh-CN" sz="2400" b="1" dirty="0"/>
          </a:p>
        </p:txBody>
      </p:sp>
      <p:sp>
        <p:nvSpPr>
          <p:cNvPr id="6" name="矩形 5"/>
          <p:cNvSpPr/>
          <p:nvPr/>
        </p:nvSpPr>
        <p:spPr>
          <a:xfrm>
            <a:off x="2206068" y="1295666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  <a:endParaRPr lang="zh-CN" altLang="zh-CN" sz="2400" b="1" dirty="0"/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jianglr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huangwb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suyh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caif</a:t>
            </a:r>
            <a:endParaRPr lang="zh-CN" altLang="zh-CN" sz="2400" dirty="0"/>
          </a:p>
          <a:p>
            <a:r>
              <a:rPr lang="en-US" altLang="zh-CN" sz="2400" dirty="0"/>
              <a:t>	-</a:t>
            </a:r>
            <a:r>
              <a:rPr lang="en-US" altLang="zh-CN" sz="2400" dirty="0" err="1"/>
              <a:t>chenzq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  <a:endParaRPr lang="zh-CN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  <a:endParaRPr lang="zh-CN" altLang="zh-CN" dirty="0"/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  <a:endParaRPr lang="zh-CN" altLang="zh-CN" dirty="0"/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  <a:endParaRPr lang="zh-CN" altLang="zh-CN" sz="2400" b="1" dirty="0"/>
          </a:p>
          <a:p>
            <a:pPr lvl="0"/>
            <a:r>
              <a:rPr lang="zh-CN" altLang="zh-CN" sz="2400" dirty="0"/>
              <a:t>薪酬：元</a:t>
            </a:r>
            <a:endParaRPr lang="zh-CN" altLang="zh-CN" sz="2400" dirty="0"/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  <a:endParaRPr lang="zh-CN" altLang="zh-CN" sz="2400" dirty="0"/>
          </a:p>
          <a:p>
            <a:pPr lvl="0"/>
            <a:r>
              <a:rPr lang="zh-CN" altLang="zh-CN" sz="2400" dirty="0"/>
              <a:t>工时：时</a:t>
            </a:r>
            <a:endParaRPr lang="zh-CN" altLang="zh-CN" sz="2400" dirty="0"/>
          </a:p>
          <a:p>
            <a:pPr lvl="0"/>
            <a:r>
              <a:rPr lang="zh-CN" altLang="zh-CN" sz="2400" dirty="0"/>
              <a:t>费用：元</a:t>
            </a:r>
            <a:endParaRPr lang="zh-CN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  <a:endParaRPr lang="zh-CN" altLang="zh-CN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  <a:endParaRPr lang="zh-CN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2306260" y="112553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74726" y="154103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/>
                <a:gridCol w="1407795"/>
                <a:gridCol w="1405255"/>
                <a:gridCol w="14014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313506" y="3171869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预算</a:t>
            </a:r>
            <a:endParaRPr lang="zh-CN" altLang="zh-CN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36412" y="2709714"/>
          <a:ext cx="4742633" cy="425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522"/>
                <a:gridCol w="1653105"/>
                <a:gridCol w="1893006"/>
              </a:tblGrid>
              <a:tr h="2958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项目进程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一、初期必要准备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TeamBuilding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-1000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团建建设时使用资金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54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UML</a:t>
                      </a:r>
                      <a:r>
                        <a:rPr lang="zh-CN" sz="1000" kern="100">
                          <a:effectLst/>
                        </a:rPr>
                        <a:t>建模工具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AxureRP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Office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）</a:t>
                      </a:r>
                      <a:r>
                        <a:rPr lang="en-US" sz="1000" kern="100">
                          <a:effectLst/>
                        </a:rPr>
                        <a:t>IBM Rational Software Architect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3295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zh-CN" sz="1000" kern="100">
                          <a:effectLst/>
                        </a:rPr>
                        <a:t>）个人电脑及其</a:t>
                      </a:r>
                      <a:r>
                        <a:rPr lang="en-US" sz="1000" kern="100">
                          <a:effectLst/>
                        </a:rPr>
                        <a:t>windows</a:t>
                      </a:r>
                      <a:r>
                        <a:rPr lang="zh-CN" sz="1000" kern="100">
                          <a:effectLst/>
                        </a:rPr>
                        <a:t>操作系统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学习工作使用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二、初期必要支出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）域名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域名待定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）服务器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-120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阿里云学生服务器约</a:t>
                      </a:r>
                      <a:r>
                        <a:rPr lang="en-US" sz="1000" kern="100">
                          <a:effectLst/>
                        </a:rPr>
                        <a:t>120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三、过程性支出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523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）电费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-1320.82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类比于近两个学年需缴电费费用情况，每个人月需要花费</a:t>
                      </a:r>
                      <a:r>
                        <a:rPr lang="en-US" sz="1000" kern="100">
                          <a:effectLst/>
                        </a:rPr>
                        <a:t>44</a:t>
                      </a:r>
                      <a:r>
                        <a:rPr lang="zh-CN" sz="1000" kern="100">
                          <a:effectLst/>
                        </a:rPr>
                        <a:t>元左右，该项目规模为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人月，故需要</a:t>
                      </a:r>
                      <a:r>
                        <a:rPr lang="en-US" sz="1000" kern="100">
                          <a:effectLst/>
                        </a:rPr>
                        <a:t>1320.82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）宽带费用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内网运行无宽带费用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90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）人力支出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-19701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30.97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小时，一个月工作时间记为</a:t>
                      </a:r>
                      <a:r>
                        <a:rPr lang="en-US" sz="1000" kern="100">
                          <a:effectLst/>
                        </a:rPr>
                        <a:t>22</a:t>
                      </a:r>
                      <a:r>
                        <a:rPr lang="zh-CN" sz="1000" kern="100">
                          <a:effectLst/>
                        </a:rPr>
                        <a:t>工作日 ，项目持续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个月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四、其他款项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/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261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年度总计：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-41613.4</a:t>
                      </a:r>
                      <a:r>
                        <a:rPr lang="zh-CN" sz="1000" kern="100">
                          <a:effectLst/>
                        </a:rPr>
                        <a:t>元</a:t>
                      </a:r>
                      <a:r>
                        <a:rPr lang="en-US" sz="1000" kern="100">
                          <a:effectLst/>
                        </a:rPr>
                        <a:t>/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此为预算表格，实际会有些许偏差　</a:t>
                      </a:r>
                      <a:endParaRPr lang="zh-CN" sz="1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</a:tr>
              <a:tr h="145313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财务负责人：黄为波</a:t>
                      </a:r>
                      <a:endParaRPr lang="zh-CN" sz="1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7772" marR="67772" marT="0" marB="0" anchor="ctr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14886" y="1485578"/>
          <a:ext cx="812694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/>
                <a:gridCol w="2708981"/>
                <a:gridCol w="270898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project,wbs,</a:t>
                      </a:r>
                      <a:r>
                        <a:rPr lang="zh-CN" altLang="en-US" dirty="0"/>
                        <a:t>项目章程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需求工程项目计划书起草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9.6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答辩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的制作，</a:t>
                      </a:r>
                      <a:r>
                        <a:rPr lang="en-US" altLang="zh-CN"/>
                        <a:t>wbs-io</a:t>
                      </a:r>
                      <a:r>
                        <a:rPr lang="zh-CN" altLang="en-US"/>
                        <a:t>的制作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16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9145"/>
                <a:gridCol w="3168015"/>
                <a:gridCol w="1623060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  <a:endParaRPr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3590" y="3886200"/>
            <a:ext cx="14966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590" y="4587240"/>
            <a:ext cx="6716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软件工程专业的师生。</a:t>
            </a:r>
            <a:endParaRPr lang="zh-CN" altLang="en-US" b="1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37266" y="8819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37266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5459" y="1758367"/>
            <a:ext cx="3744416" cy="511504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5444054" y="247814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319357" y="2521954"/>
            <a:ext cx="3744416" cy="511504"/>
            <a:chOff x="6339097" y="4180903"/>
            <a:chExt cx="3744416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59109" y="81388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51363" y="325393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95459" y="930330"/>
            <a:ext cx="3744416" cy="511504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35357" y="3295200"/>
            <a:ext cx="3744416" cy="511504"/>
            <a:chOff x="6339097" y="4180903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453206" y="401261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53206" y="4771419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363498" y="4041322"/>
            <a:ext cx="3744416" cy="511504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63498" y="4740676"/>
            <a:ext cx="3744416" cy="542247"/>
            <a:chOff x="6329397" y="4108895"/>
            <a:chExt cx="3744416" cy="542247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5453369" y="546473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373793" y="5462369"/>
            <a:ext cx="3744416" cy="511504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074" y="4221882"/>
              <a:ext cx="273630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38" grpId="0" bldLvl="0" animBg="1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8" r="42829"/>
          <a:stretch>
            <a:fillRect/>
          </a:stretch>
        </p:blipFill>
        <p:spPr bwMode="auto">
          <a:xfrm>
            <a:off x="237031" y="837506"/>
            <a:ext cx="5714160" cy="439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2" r="43092"/>
          <a:stretch>
            <a:fillRect/>
          </a:stretch>
        </p:blipFill>
        <p:spPr bwMode="auto">
          <a:xfrm>
            <a:off x="6023198" y="255131"/>
            <a:ext cx="5204648" cy="38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42303"/>
          <a:stretch>
            <a:fillRect/>
          </a:stretch>
        </p:blipFill>
        <p:spPr bwMode="auto">
          <a:xfrm>
            <a:off x="6527254" y="3285778"/>
            <a:ext cx="4765027" cy="342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6850" y="1849755"/>
            <a:ext cx="6716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  <a:endParaRPr lang="zh-CN" altLang="zh-CN" sz="2400" dirty="0"/>
          </a:p>
          <a:p>
            <a:pPr lvl="0"/>
            <a:r>
              <a:rPr lang="zh-CN" altLang="zh-CN" sz="2400" dirty="0"/>
              <a:t>阿里云服务器</a:t>
            </a:r>
            <a:endParaRPr lang="zh-CN" altLang="zh-CN" sz="2400" dirty="0"/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/>
              <a:t>办公全家桶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 dirty="0"/>
              <a:t> XP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/>
              <a:t>Bugzilla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/>
                <a:gridCol w="858639"/>
                <a:gridCol w="858639"/>
                <a:gridCol w="858639"/>
                <a:gridCol w="858639"/>
                <a:gridCol w="1000658"/>
                <a:gridCol w="859363"/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  <a:endParaRPr lang="zh-CN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负责会议记录</a:t>
            </a:r>
            <a:endParaRPr lang="zh-CN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1630709" y="4941962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  <a:endParaRPr lang="zh-CN" altLang="zh-CN" sz="1400" dirty="0"/>
          </a:p>
          <a:p>
            <a:r>
              <a:rPr lang="zh-CN" altLang="zh-CN" sz="1400" dirty="0"/>
              <a:t>负责录音</a:t>
            </a:r>
            <a:endParaRPr lang="zh-CN" altLang="zh-CN" sz="1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02718" y="5419408"/>
          <a:ext cx="4968552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207"/>
                <a:gridCol w="654608"/>
                <a:gridCol w="670778"/>
                <a:gridCol w="672575"/>
                <a:gridCol w="715098"/>
                <a:gridCol w="934299"/>
                <a:gridCol w="665987"/>
              </a:tblGrid>
              <a:tr h="122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83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录音记录员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开会时、上课时、审核时、用户访谈师，进行录音，录音链接上传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  <a:endParaRPr lang="zh-CN" altLang="zh-CN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/>
                <a:gridCol w="694055"/>
                <a:gridCol w="711200"/>
                <a:gridCol w="713105"/>
                <a:gridCol w="758190"/>
                <a:gridCol w="990600"/>
                <a:gridCol w="70612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  <a:endParaRPr lang="zh-CN" altLang="zh-CN" sz="1200" dirty="0"/>
          </a:p>
          <a:p>
            <a:r>
              <a:rPr lang="zh-CN" altLang="zh-CN" sz="1200" dirty="0"/>
              <a:t>负责用户访谈</a:t>
            </a:r>
            <a:endParaRPr lang="zh-CN" altLang="zh-CN" sz="12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/>
                <a:gridCol w="726440"/>
                <a:gridCol w="733425"/>
                <a:gridCol w="733425"/>
                <a:gridCol w="748030"/>
                <a:gridCol w="870585"/>
                <a:gridCol w="7302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5012</Words>
  <Application>WPS 演示</Application>
  <PresentationFormat>自定义</PresentationFormat>
  <Paragraphs>1302</Paragraphs>
  <Slides>21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Times New Roman</vt:lpstr>
      <vt:lpstr>Arial Unicode MS</vt:lpstr>
      <vt:lpstr>Calibri</vt:lpstr>
      <vt:lpstr>Times New Roman</vt:lpstr>
      <vt:lpstr>RomanS</vt:lpstr>
      <vt:lpstr>Arial Unicode MS</vt:lpstr>
      <vt:lpstr>Calibri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228</cp:revision>
  <dcterms:created xsi:type="dcterms:W3CDTF">2015-04-23T03:04:00Z</dcterms:created>
  <dcterms:modified xsi:type="dcterms:W3CDTF">2018-09-30T09:33:58Z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