
<file path=[Content_Types].xml><?xml version="1.0" encoding="utf-8"?>
<Types xmlns="http://schemas.openxmlformats.org/package/2006/content-types">
  <Default Extension="jpeg" ContentType="image/jpeg"/>
  <Default Extension="png" ContentType="image/png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6"/>
  </p:handoutMasterIdLst>
  <p:sldIdLst>
    <p:sldId id="370" r:id="rId3"/>
    <p:sldId id="418" r:id="rId5"/>
    <p:sldId id="419" r:id="rId6"/>
    <p:sldId id="420" r:id="rId7"/>
    <p:sldId id="405" r:id="rId8"/>
    <p:sldId id="411" r:id="rId9"/>
    <p:sldId id="439" r:id="rId10"/>
    <p:sldId id="450" r:id="rId11"/>
    <p:sldId id="437" r:id="rId12"/>
    <p:sldId id="410" r:id="rId13"/>
    <p:sldId id="412" r:id="rId14"/>
    <p:sldId id="413" r:id="rId15"/>
    <p:sldId id="364" r:id="rId16"/>
    <p:sldId id="408" r:id="rId17"/>
    <p:sldId id="406" r:id="rId18"/>
    <p:sldId id="409" r:id="rId19"/>
    <p:sldId id="407" r:id="rId20"/>
    <p:sldId id="452" r:id="rId21"/>
    <p:sldId id="453" r:id="rId22"/>
    <p:sldId id="455" r:id="rId23"/>
    <p:sldId id="451" r:id="rId24"/>
    <p:sldId id="436" r:id="rId25"/>
  </p:sldIdLst>
  <p:sldSz cx="12190095" cy="6859270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B1BF"/>
    <a:srgbClr val="00458E"/>
    <a:srgbClr val="8B8B8B"/>
    <a:srgbClr val="B11212"/>
    <a:srgbClr val="F5F5F5"/>
    <a:srgbClr val="022A4F"/>
    <a:srgbClr val="007ADE"/>
    <a:srgbClr val="0885DA"/>
    <a:srgbClr val="297FD5"/>
    <a:srgbClr val="629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11" autoAdjust="0"/>
    <p:restoredTop sz="94660"/>
  </p:normalViewPr>
  <p:slideViewPr>
    <p:cSldViewPr>
      <p:cViewPr>
        <p:scale>
          <a:sx n="96" d="100"/>
          <a:sy n="96" d="100"/>
        </p:scale>
        <p:origin x="-78" y="-72"/>
      </p:cViewPr>
      <p:guideLst>
        <p:guide orient="horz" pos="2160"/>
        <p:guide orient="horz" pos="3839"/>
        <p:guide pos="3839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7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1DA1-5E4C-4157-8D98-35F52756B2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3"/>
          <p:cNvSpPr txBox="1">
            <a:spLocks noChangeArrowheads="1"/>
          </p:cNvSpPr>
          <p:nvPr userDrawn="1"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点击此处添加标题内容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燕尾形 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90550" y="180723"/>
            <a:ext cx="1457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LOGO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19"/>
            <a:ext cx="10361851" cy="1470366"/>
          </a:xfrm>
          <a:prstGeom prst="rect">
            <a:avLst/>
          </a:prstGeom>
        </p:spPr>
        <p:txBody>
          <a:bodyPr lIns="121917" tIns="60958" rIns="121917" bIns="60958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  <a:prstGeom prst="rect">
            <a:avLst/>
          </a:prstGeom>
        </p:spPr>
        <p:txBody>
          <a:bodyPr lIns="121917" tIns="60958" rIns="121917" bIns="60958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slow" advClick="0" advTm="0">
    <p:wipe/>
  </p:transition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367240" y="1559294"/>
            <a:ext cx="3432810" cy="2059940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r>
              <a:rPr lang="zh-CN" altLang="en-US" sz="12800" dirty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问酒</a:t>
            </a:r>
            <a:endParaRPr lang="zh-CN" altLang="en-US" sz="12800" dirty="0">
              <a:solidFill>
                <a:srgbClr val="38B1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5"/>
          <p:cNvSpPr txBox="1"/>
          <p:nvPr/>
        </p:nvSpPr>
        <p:spPr>
          <a:xfrm>
            <a:off x="3783846" y="4778722"/>
            <a:ext cx="2310765" cy="382270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SE2018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G17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649328" y="3692461"/>
            <a:ext cx="8898255" cy="643890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基于安卓端开发的一款关于酒类查询的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5"/>
          <p:cNvSpPr txBox="1"/>
          <p:nvPr/>
        </p:nvSpPr>
        <p:spPr>
          <a:xfrm>
            <a:off x="6358134" y="4778722"/>
            <a:ext cx="1896745" cy="382270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商务.mp3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418122" y="6197364"/>
            <a:ext cx="812694" cy="81298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51300" y="5527040"/>
            <a:ext cx="47478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300" spc="2000">
                <a:solidFill>
                  <a:schemeClr val="tx1"/>
                </a:solidFill>
                <a:uFillTx/>
                <a:latin typeface="+中文标题" charset="0"/>
                <a:ea typeface="+mj-ea"/>
              </a:rPr>
              <a:t>浙江大学城市学院</a:t>
            </a:r>
            <a:endParaRPr lang="zh-CN" altLang="en-US" kern="300" spc="2000">
              <a:solidFill>
                <a:schemeClr val="tx1"/>
              </a:solidFill>
              <a:uFillTx/>
              <a:latin typeface="+中文标题" charset="0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3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65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42" grpId="0" bldLvl="0" animBg="1"/>
      <p:bldP spid="4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5457006" y="1573726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339097" y="1573726"/>
            <a:ext cx="3744416" cy="511504"/>
            <a:chOff x="6339097" y="1573726"/>
            <a:chExt cx="3744416" cy="511504"/>
          </a:xfrm>
        </p:grpSpPr>
        <p:sp>
          <p:nvSpPr>
            <p:cNvPr id="18" name="圆角矩形 17"/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723350" y="1614014"/>
              <a:ext cx="26530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社会需求简介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圆角矩形 19"/>
          <p:cNvSpPr/>
          <p:nvPr/>
        </p:nvSpPr>
        <p:spPr>
          <a:xfrm>
            <a:off x="5457006" y="2410178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315199" y="2410178"/>
            <a:ext cx="3744416" cy="511504"/>
            <a:chOff x="6315199" y="2410178"/>
            <a:chExt cx="3744416" cy="511504"/>
          </a:xfrm>
        </p:grpSpPr>
        <p:sp>
          <p:nvSpPr>
            <p:cNvPr id="22" name="圆角矩形 21"/>
            <p:cNvSpPr/>
            <p:nvPr/>
          </p:nvSpPr>
          <p:spPr>
            <a:xfrm>
              <a:off x="6315199" y="241017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747248" y="2450466"/>
              <a:ext cx="26530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对系统的综合要求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-106934" y="0"/>
            <a:ext cx="3469805" cy="6859587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94519" y="2219567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下箭头 37"/>
          <p:cNvSpPr/>
          <p:nvPr/>
        </p:nvSpPr>
        <p:spPr>
          <a:xfrm rot="16200000">
            <a:off x="4278849" y="1505704"/>
            <a:ext cx="576064" cy="679828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49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29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49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49"/>
                            </p:stCondLst>
                            <p:childTnLst>
                              <p:par>
                                <p:cTn id="39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6" grpId="1" bldLvl="0" animBg="1"/>
      <p:bldP spid="16" grpId="2" bldLvl="0" animBg="1"/>
      <p:bldP spid="20" grpId="0" bldLvl="0" animBg="1"/>
      <p:bldP spid="20" grpId="1" bldLvl="0" animBg="1"/>
      <p:bldP spid="36" grpId="0" bldLvl="0" animBg="1"/>
      <p:bldP spid="37" grpId="0"/>
      <p:bldP spid="38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847725" y="1171575"/>
            <a:ext cx="10242550" cy="491109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26388" y="19160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社会需求与背景简介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10" y="1638300"/>
            <a:ext cx="76409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等线" panose="02010600030101010101" charset="-122"/>
                <a:ea typeface="等线" panose="02010600030101010101" charset="-122"/>
              </a:rPr>
              <a:t>需求：</a:t>
            </a:r>
            <a:endParaRPr lang="zh-CN" altLang="en-US" sz="2400"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US" altLang="zh-CN" sz="2400">
                <a:latin typeface="等线" panose="02010600030101010101" charset="-122"/>
                <a:ea typeface="等线" panose="02010600030101010101" charset="-122"/>
              </a:rPr>
              <a:t>1.</a:t>
            </a:r>
            <a:r>
              <a:rPr lang="zh-CN" altLang="en-US" sz="2400">
                <a:latin typeface="等线" panose="02010600030101010101" charset="-122"/>
                <a:ea typeface="等线" panose="02010600030101010101" charset="-122"/>
              </a:rPr>
              <a:t>人民群众在日常生活中需要了解有关酒的信息</a:t>
            </a:r>
            <a:endParaRPr lang="zh-CN" altLang="en-US" sz="2400"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US" altLang="zh-CN" sz="2400">
                <a:latin typeface="等线" panose="02010600030101010101" charset="-122"/>
                <a:ea typeface="等线" panose="02010600030101010101" charset="-122"/>
              </a:rPr>
              <a:t>2.</a:t>
            </a:r>
            <a:r>
              <a:rPr lang="zh-CN" altLang="en-US" sz="2400">
                <a:latin typeface="等线" panose="02010600030101010101" charset="-122"/>
                <a:ea typeface="等线" panose="02010600030101010101" charset="-122"/>
              </a:rPr>
              <a:t>酒友们想要分享与获取喝不同酒的经验与体会</a:t>
            </a:r>
            <a:endParaRPr lang="zh-CN" altLang="en-US" sz="240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26310" y="3173095"/>
            <a:ext cx="690880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背景：</a:t>
            </a:r>
            <a:endParaRPr lang="zh-CN" altLang="en-US" sz="2400" dirty="0"/>
          </a:p>
          <a:p>
            <a:r>
              <a:rPr sz="2400" dirty="0"/>
              <a:t>1.本项目作为软件工程导论2018春季课程的课程作业。</a:t>
            </a:r>
            <a:endParaRPr sz="2400" dirty="0"/>
          </a:p>
          <a:p>
            <a:r>
              <a:rPr sz="2400" dirty="0"/>
              <a:t>2.目前市面上缺少关于酒的分享与交流专门的平台的APP</a:t>
            </a:r>
            <a:endParaRPr sz="2400" dirty="0"/>
          </a:p>
          <a:p>
            <a:r>
              <a:rPr sz="2400" dirty="0"/>
              <a:t>3.软件工程的日益发展</a:t>
            </a:r>
            <a:endParaRPr sz="2400" dirty="0"/>
          </a:p>
          <a:p>
            <a:r>
              <a:rPr sz="2400" dirty="0"/>
              <a:t>4.酒文化的经久不衰</a:t>
            </a:r>
            <a:endParaRPr sz="2400" dirty="0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26388" y="19160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系统综合要求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1828800" y="1159510"/>
          <a:ext cx="8531860" cy="498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5930"/>
                <a:gridCol w="4265930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类项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具体说明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功能需求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登入注册、通过图像识别来查找该酒的相关信息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性能需求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</a:t>
                      </a:r>
                      <a:r>
                        <a:rPr lang="zh-CN" altLang="en-US"/>
                        <a:t>时间特性要求、灵活性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输入输出要求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标明系统数据输出量与控制精度</a:t>
                      </a:r>
                      <a:endParaRPr lang="zh-CN" altLang="en-US"/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数据管理能力要求（针对软件系统）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对生命周期管理的数据量进行估算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故障处理要求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任何时候需要对数据库进行备份</a:t>
                      </a:r>
                      <a:endParaRPr lang="zh-CN" altLang="en-US"/>
                    </a:p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可补充性需求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在编写代码时需要考虑到后续更新工作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约束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开发工具</a:t>
                      </a:r>
                      <a:r>
                        <a:rPr lang="en-US" altLang="zh-CN" dirty="0"/>
                        <a:t>Android studio </a:t>
                      </a:r>
                      <a:r>
                        <a:rPr lang="zh-CN" altLang="en-US" dirty="0"/>
                        <a:t>Tensorflow</a:t>
                      </a:r>
                      <a:endParaRPr lang="zh-CN" altLang="en-US" dirty="0"/>
                    </a:p>
                    <a:p>
                      <a:pPr>
                        <a:buNone/>
                      </a:pPr>
                      <a:r>
                        <a:rPr lang="zh-CN" altLang="en-US" dirty="0"/>
                        <a:t>开发环境</a:t>
                      </a:r>
                      <a:r>
                        <a:rPr lang="zh-CN" altLang="en-US" dirty="0" smtClean="0"/>
                        <a:t>：</a:t>
                      </a:r>
                      <a:r>
                        <a:rPr lang="en-US" altLang="zh-CN" dirty="0" smtClean="0"/>
                        <a:t>Windows10</a:t>
                      </a:r>
                      <a:endParaRPr lang="zh-CN" altLang="en-US" dirty="0"/>
                    </a:p>
                    <a:p>
                      <a:pPr>
                        <a:buNone/>
                      </a:pPr>
                      <a:r>
                        <a:rPr lang="zh-CN" altLang="en-US" dirty="0"/>
                        <a:t>应用运行环境：</a:t>
                      </a:r>
                      <a:r>
                        <a:rPr lang="en-US" altLang="zh-CN" dirty="0"/>
                        <a:t>Android</a:t>
                      </a:r>
                      <a:endParaRPr lang="en-US" altLang="zh-CN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5457006" y="1573726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339097" y="1573726"/>
            <a:ext cx="3744416" cy="511504"/>
            <a:chOff x="6339097" y="1573726"/>
            <a:chExt cx="3744416" cy="511504"/>
          </a:xfrm>
        </p:grpSpPr>
        <p:sp>
          <p:nvSpPr>
            <p:cNvPr id="18" name="圆角矩形 17"/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723350" y="1614014"/>
              <a:ext cx="26530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项目必要活动和目标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圆角矩形 19"/>
          <p:cNvSpPr/>
          <p:nvPr/>
        </p:nvSpPr>
        <p:spPr>
          <a:xfrm>
            <a:off x="5457006" y="2410178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315199" y="2410178"/>
            <a:ext cx="3744416" cy="511504"/>
            <a:chOff x="6315199" y="2410178"/>
            <a:chExt cx="3744416" cy="511504"/>
          </a:xfrm>
        </p:grpSpPr>
        <p:sp>
          <p:nvSpPr>
            <p:cNvPr id="22" name="圆角矩形 21"/>
            <p:cNvSpPr/>
            <p:nvPr/>
          </p:nvSpPr>
          <p:spPr>
            <a:xfrm>
              <a:off x="6315199" y="241017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747248" y="2450466"/>
              <a:ext cx="26530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项目资源计划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圆角矩形 23"/>
          <p:cNvSpPr/>
          <p:nvPr/>
        </p:nvSpPr>
        <p:spPr>
          <a:xfrm>
            <a:off x="5457006" y="3296031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339097" y="3296031"/>
            <a:ext cx="3744416" cy="511504"/>
            <a:chOff x="6339097" y="3296031"/>
            <a:chExt cx="3744416" cy="511504"/>
          </a:xfrm>
        </p:grpSpPr>
        <p:sp>
          <p:nvSpPr>
            <p:cNvPr id="26" name="圆角矩形 25"/>
            <p:cNvSpPr/>
            <p:nvPr/>
          </p:nvSpPr>
          <p:spPr>
            <a:xfrm>
              <a:off x="6339097" y="3296031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723349" y="3336319"/>
              <a:ext cx="273630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项目风险计划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5457006" y="4180903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6339097" y="4180903"/>
            <a:ext cx="3744416" cy="511504"/>
            <a:chOff x="6339097" y="4180903"/>
            <a:chExt cx="3744416" cy="511504"/>
          </a:xfrm>
        </p:grpSpPr>
        <p:sp>
          <p:nvSpPr>
            <p:cNvPr id="30" name="圆角矩形 29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723349" y="4221882"/>
              <a:ext cx="273630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项目初步实施计划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-106934" y="0"/>
            <a:ext cx="3469805" cy="6859587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94519" y="2219567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</a:t>
            </a:r>
            <a:endParaRPr 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下箭头 37"/>
          <p:cNvSpPr/>
          <p:nvPr/>
        </p:nvSpPr>
        <p:spPr>
          <a:xfrm rot="16200000">
            <a:off x="4278849" y="1505704"/>
            <a:ext cx="576064" cy="679828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49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29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6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7 0.0412 L -6.25E-7 -7.40741E-7 " pathEditMode="relative" rAng="0" ptsTypes="AA">
                                      <p:cBhvr>
                                        <p:cTn id="37" dur="7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45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49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49"/>
                            </p:stCondLst>
                            <p:childTnLst>
                              <p:par>
                                <p:cTn id="55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20" grpId="0" animBg="1"/>
      <p:bldP spid="20" grpId="1" animBg="1"/>
      <p:bldP spid="24" grpId="0" animBg="1"/>
      <p:bldP spid="24" grpId="1" animBg="1"/>
      <p:bldP spid="28" grpId="0" animBg="1"/>
      <p:bldP spid="28" grpId="1" animBg="1"/>
      <p:bldP spid="36" grpId="0" bldLvl="0" animBg="1"/>
      <p:bldP spid="37" grpId="0"/>
      <p:bldP spid="3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26388" y="19160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项目必需活动和目标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1744345" y="1615440"/>
          <a:ext cx="8531860" cy="361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5930"/>
                <a:gridCol w="4265930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必要活动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具体目标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项目前期准备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制定项目初步计划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可行性分析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可行性分析报告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需求分析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需求说明</a:t>
                      </a:r>
                      <a:r>
                        <a:rPr lang="en-US" altLang="zh-CN"/>
                        <a:t>SRS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总体设计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系统说明报告，软件结构实现计划，测试计划，总体设计报告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详细设计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详细设计报告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项目实现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项目实现计划，安装部署计划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项目总结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项目总结报告，系统测试报告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2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26388" y="19160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项目资源计划</a:t>
            </a:r>
            <a:endParaRPr lang="zh-CN" altLang="en-US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1990090" y="1804670"/>
          <a:ext cx="8002905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900"/>
                <a:gridCol w="1313180"/>
                <a:gridCol w="1329055"/>
                <a:gridCol w="1357630"/>
                <a:gridCol w="1316355"/>
                <a:gridCol w="1327785"/>
              </a:tblGrid>
              <a:tr h="41148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周一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周二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周三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周四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周五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上午</a:t>
                      </a:r>
                      <a:r>
                        <a:rPr lang="en-US" altLang="zh-CN"/>
                        <a:t>1-2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蔡</a:t>
                      </a:r>
                      <a:r>
                        <a:rPr lang="zh-CN" altLang="en-US"/>
                        <a:t>，</a:t>
                      </a: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黄</a:t>
                      </a:r>
                      <a:r>
                        <a:rPr lang="zh-CN" altLang="en-US"/>
                        <a:t>，陈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蔡</a:t>
                      </a:r>
                      <a:r>
                        <a:rPr lang="zh-CN" altLang="en-US"/>
                        <a:t>，陈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蔡</a:t>
                      </a:r>
                      <a:r>
                        <a:rPr lang="zh-CN" altLang="en-US"/>
                        <a:t>，</a:t>
                      </a: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黄</a:t>
                      </a:r>
                      <a:r>
                        <a:rPr lang="zh-CN" altLang="en-US"/>
                        <a:t>，陈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上午</a:t>
                      </a:r>
                      <a:r>
                        <a:rPr lang="en-US" altLang="zh-CN"/>
                        <a:t>3-4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蔡</a:t>
                      </a:r>
                      <a:r>
                        <a:rPr lang="zh-CN" altLang="en-US"/>
                        <a:t>，陈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下午</a:t>
                      </a:r>
                      <a:r>
                        <a:rPr lang="en-US" altLang="zh-CN"/>
                        <a:t>1-2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黄</a:t>
                      </a:r>
                      <a:endParaRPr lang="zh-CN" alt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蔡</a:t>
                      </a:r>
                      <a:r>
                        <a:rPr lang="zh-CN" altLang="en-US"/>
                        <a:t>，</a:t>
                      </a: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黄</a:t>
                      </a:r>
                      <a:r>
                        <a:rPr lang="zh-CN" altLang="en-US"/>
                        <a:t>，陈</a:t>
                      </a:r>
                      <a:endParaRPr lang="zh-CN" altLang="en-US"/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下午</a:t>
                      </a:r>
                      <a:r>
                        <a:rPr lang="en-US" altLang="zh-CN"/>
                        <a:t>3-4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蔡</a:t>
                      </a:r>
                      <a:r>
                        <a:rPr lang="zh-CN" altLang="en-US"/>
                        <a:t>，</a:t>
                      </a: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黄</a:t>
                      </a:r>
                      <a:r>
                        <a:rPr lang="zh-CN" altLang="en-US"/>
                        <a:t>，陈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蔡</a:t>
                      </a:r>
                      <a:r>
                        <a:rPr lang="zh-CN" altLang="en-US"/>
                        <a:t>，</a:t>
                      </a: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黄</a:t>
                      </a:r>
                      <a:r>
                        <a:rPr lang="zh-CN" altLang="en-US"/>
                        <a:t>，陈</a:t>
                      </a:r>
                      <a:endParaRPr lang="zh-CN" altLang="en-US"/>
                    </a:p>
                  </a:txBody>
                  <a:tcPr/>
                </a:tc>
              </a:tr>
              <a:tr h="7924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晚上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100">
                          <a:solidFill>
                            <a:srgbClr val="00B050"/>
                          </a:solidFill>
                          <a:sym typeface="+mn-ea"/>
                        </a:rPr>
                        <a:t>蔡</a:t>
                      </a:r>
                      <a:r>
                        <a:rPr lang="zh-CN" altLang="en-US" sz="2100">
                          <a:sym typeface="+mn-ea"/>
                        </a:rPr>
                        <a:t>，</a:t>
                      </a:r>
                      <a:r>
                        <a:rPr lang="zh-CN" altLang="en-US" sz="2100">
                          <a:solidFill>
                            <a:srgbClr val="00B0F0"/>
                          </a:solidFill>
                          <a:sym typeface="+mn-ea"/>
                        </a:rPr>
                        <a:t>黄</a:t>
                      </a:r>
                      <a:r>
                        <a:rPr lang="zh-CN" altLang="en-US" sz="2100">
                          <a:sym typeface="+mn-ea"/>
                        </a:rPr>
                        <a:t>，陈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蔡</a:t>
                      </a:r>
                      <a:r>
                        <a:rPr lang="zh-CN" altLang="en-US"/>
                        <a:t>，</a:t>
                      </a: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黄</a:t>
                      </a:r>
                      <a:r>
                        <a:rPr lang="zh-CN" altLang="en-US"/>
                        <a:t>，陈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蔡</a:t>
                      </a:r>
                      <a:r>
                        <a:rPr lang="zh-CN" altLang="en-US"/>
                        <a:t>，</a:t>
                      </a: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黄</a:t>
                      </a:r>
                      <a:r>
                        <a:rPr lang="zh-CN" altLang="en-US"/>
                        <a:t>，陈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蔡</a:t>
                      </a:r>
                      <a:r>
                        <a:rPr lang="zh-CN" altLang="en-US"/>
                        <a:t>，</a:t>
                      </a: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黄</a:t>
                      </a:r>
                      <a:r>
                        <a:rPr lang="zh-CN" altLang="en-US"/>
                        <a:t>，陈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蔡</a:t>
                      </a:r>
                      <a:r>
                        <a:rPr lang="zh-CN" altLang="en-US"/>
                        <a:t>，</a:t>
                      </a: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黄</a:t>
                      </a:r>
                      <a:r>
                        <a:rPr lang="zh-CN" altLang="en-US"/>
                        <a:t>，陈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990090" y="1197610"/>
            <a:ext cx="393446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项目成员空余时间表：</a:t>
            </a:r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26388" y="19160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风险计划与评估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-1"/>
          <p:cNvGraphicFramePr/>
          <p:nvPr/>
        </p:nvGraphicFramePr>
        <p:xfrm>
          <a:off x="237490" y="693420"/>
          <a:ext cx="11715115" cy="6093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095"/>
                <a:gridCol w="2336800"/>
                <a:gridCol w="1878330"/>
                <a:gridCol w="570865"/>
                <a:gridCol w="711835"/>
                <a:gridCol w="737870"/>
                <a:gridCol w="710565"/>
                <a:gridCol w="1746885"/>
                <a:gridCol w="712470"/>
                <a:gridCol w="710565"/>
                <a:gridCol w="711835"/>
              </a:tblGrid>
              <a:tr h="262890"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项目管理过程</a:t>
                      </a:r>
                      <a:endParaRPr lang="zh-CN" altLang="en-US" sz="1000" b="1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风险识别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风险评估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风险应对措施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 vMerge="1">
                  <a:tcPr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潜在的风险事件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风险发生的后果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可能性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严重性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不可控性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风险等级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应对措施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事故发生的对策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发生次数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风险高低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45">
                <a:tc rowSpan="6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组员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组员有事情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任务不能按时按质完成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220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提前改变任务的分配，他人顶上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低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45">
                <a:tc vMerge="1">
                  <a:tcPr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组员不能按时完成任务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任务不能按时按质完成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200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其他成员给该成员制定一些培养的计划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低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 vMerge="1">
                  <a:tcPr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组员故意不参加讨论与工作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其他组员任务太重，时间无法保证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第一次先对该组员进行警告，第二次通知老师，第三次</a:t>
                      </a: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T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出小组。并且影响小组考评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低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8310">
                <a:tc vMerge="1">
                  <a:tcPr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组员能力不平均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有的组员能力不行完不成相关任务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108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由其他能力较强的组员辅导能力较差的组员。对该组员进行提升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低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9455">
                <a:tc vMerge="1">
                  <a:tcPr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组员对接下的计划和任务定义不够明确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组员不能及时完成任务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196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由组长沟通班助和老师，真正了解到所要做的事情后再进行任务的分配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低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730">
                <a:tc vMerge="1">
                  <a:tcPr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组员的时间有不确定性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任务不好分配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190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开会说明接下来一周的计划与安排，后再安排工作表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低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740">
                <a:tc rowSpan="4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项目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界面不被用户认可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用户减少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100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与多位不满意的用户进行沟通交流，然后进行总结修改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低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740">
                <a:tc vMerge="1">
                  <a:tcPr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搜索与识别功能在使用过程出现问题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用户减少，不满意程度升高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230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提前做好多次程序的测试与检测，如果突然出现问题，及时修改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低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45">
                <a:tc vMerge="1">
                  <a:tcPr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管理，开发，测试工具是否符合项目要求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无法开发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250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项目启动阶段就要落实好工具的问题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中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45">
                <a:tc vMerge="1">
                  <a:tcPr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电脑出错，导致文件丢失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开发重新开始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160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学会使用云端，</a:t>
                      </a: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github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等工具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低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考评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组员对自己的评分不满意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组员会产生低落情绪，工作积极性降低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216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提前列出扣分与加分项目，让各个组员明白自己的扣分点和加分点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低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 vMerge="1">
                  <a:tcPr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考评项目不是很好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影响最终评分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zh-CN" sz="10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180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小组间进行讨论，项目启动阶段制定出大家都满意的打分标准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低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535366" y="136617"/>
            <a:ext cx="4447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注释：参考</a:t>
            </a:r>
            <a:r>
              <a:rPr lang="en-US" altLang="zh-CN" sz="1200" dirty="0" smtClean="0"/>
              <a:t>《</a:t>
            </a:r>
            <a:r>
              <a:rPr lang="zh-CN" altLang="en-US" sz="1200" dirty="0" smtClean="0"/>
              <a:t>风险评估：理论方法与应用</a:t>
            </a:r>
            <a:r>
              <a:rPr lang="en-US" altLang="zh-CN" sz="1200" dirty="0" smtClean="0"/>
              <a:t>》</a:t>
            </a:r>
            <a:endParaRPr lang="en-US" altLang="zh-CN" sz="1200" dirty="0" smtClean="0"/>
          </a:p>
          <a:p>
            <a:r>
              <a:rPr lang="zh-CN" altLang="en-US" sz="1200" dirty="0" smtClean="0"/>
              <a:t>作者</a:t>
            </a:r>
            <a:r>
              <a:rPr lang="en-US" altLang="zh-CN" sz="1200" dirty="0" smtClean="0"/>
              <a:t>:Marvin </a:t>
            </a:r>
            <a:r>
              <a:rPr lang="en-US" altLang="zh-CN" sz="1200" dirty="0" err="1" smtClean="0"/>
              <a:t>Rausand</a:t>
            </a:r>
            <a:r>
              <a:rPr lang="en-US" altLang="zh-CN" sz="1200" dirty="0" smtClean="0"/>
              <a:t>     </a:t>
            </a:r>
            <a:r>
              <a:rPr lang="zh-CN" altLang="en-US" sz="1200" dirty="0" smtClean="0"/>
              <a:t>清华大学出版社</a:t>
            </a:r>
            <a:r>
              <a:rPr lang="en-US" altLang="zh-CN" sz="1200" dirty="0" smtClean="0"/>
              <a:t>2013.06.01</a:t>
            </a:r>
            <a:endParaRPr lang="zh-CN" altLang="en-US" sz="1200" dirty="0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4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26388" y="19160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项目初步实施计划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253855" y="1227455"/>
            <a:ext cx="99123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详情见甘特图</a:t>
            </a:r>
            <a:endParaRPr lang="zh-CN" altLang="en-US" sz="5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340" y="861060"/>
            <a:ext cx="8244840" cy="580961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742" y="189434"/>
            <a:ext cx="8591550" cy="641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223838"/>
            <a:ext cx="10163175" cy="641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-1270" y="-59055"/>
            <a:ext cx="12192000" cy="1125538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AutoShape 3"/>
          <p:cNvSpPr>
            <a:spLocks noChangeArrowheads="1"/>
          </p:cNvSpPr>
          <p:nvPr/>
        </p:nvSpPr>
        <p:spPr bwMode="auto">
          <a:xfrm>
            <a:off x="910630" y="2061642"/>
            <a:ext cx="10422260" cy="4176464"/>
          </a:xfrm>
          <a:prstGeom prst="rect">
            <a:avLst/>
          </a:prstGeom>
          <a:solidFill>
            <a:schemeClr val="accent1"/>
          </a:solidFill>
          <a:ln w="12700" cmpd="sng">
            <a:noFill/>
            <a:miter lim="800000"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1056063" y="1845618"/>
            <a:ext cx="10132018" cy="424847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mpd="sng">
            <a:noFill/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20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91715" y="2228215"/>
            <a:ext cx="6052185" cy="575945"/>
          </a:xfrm>
          <a:prstGeom prst="rect">
            <a:avLst/>
          </a:prstGeom>
          <a:noFill/>
        </p:spPr>
        <p:txBody>
          <a:bodyPr wrap="square" lIns="91472" tIns="45736" rIns="91472" bIns="45736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项目名称：问酒</a:t>
            </a:r>
            <a:endParaRPr lang="zh-CN" altLang="en-US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190186" y="212081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91715" y="3240405"/>
            <a:ext cx="779907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软件用途：</a:t>
            </a:r>
            <a:r>
              <a:rPr lang="zh-CN" alt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供广大群众通过图像识别查询酒的基本信息。</a:t>
            </a:r>
            <a:endParaRPr lang="zh-CN" altLang="en-US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项目目标：为喜欢喝酒以及对酒文化感兴趣的群体通过Android Studio和Tensorflow等工具开发出一个可以通过图像识别来检索酒的信息的APP。</a:t>
            </a:r>
            <a:endParaRPr lang="zh-CN" altLang="en-US" i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49"/>
                            </p:stCondLst>
                            <p:childTnLst>
                              <p:par>
                                <p:cTn id="1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49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16" grpId="0" bldLvl="0" animBg="1" autoUpdateAnimBg="0"/>
      <p:bldP spid="17" grpId="0" bldLvl="0" animBg="1" autoUpdateAnimBg="0"/>
      <p:bldP spid="18" grpId="0"/>
      <p:bldP spid="18" grpId="1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106680" y="0"/>
            <a:ext cx="2938780" cy="6859270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-276651" y="2922512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3934967" y="1629594"/>
          <a:ext cx="6984474" cy="4005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8864"/>
                <a:gridCol w="4245610"/>
              </a:tblGrid>
              <a:tr h="1463744">
                <a:tc>
                  <a:txBody>
                    <a:bodyPr/>
                    <a:lstStyle/>
                    <a:p>
                      <a:pPr marL="0" marR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《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风险评估：理论方法与应用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》</a:t>
                      </a:r>
                      <a:endParaRPr lang="en-US" altLang="zh-CN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作者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:Marvin </a:t>
                      </a:r>
                      <a:r>
                        <a:rPr lang="en-US" altLang="zh-CN" sz="2400" b="0" dirty="0" err="1" smtClean="0">
                          <a:solidFill>
                            <a:schemeClr val="tx1"/>
                          </a:solidFill>
                        </a:rPr>
                        <a:t>Rausand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     </a:t>
                      </a:r>
                      <a:endParaRPr lang="en-US" altLang="zh-CN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清华大学出版社</a:t>
                      </a:r>
                      <a:endParaRPr lang="en-US" altLang="zh-CN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2013.06.01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2700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《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软件工程导论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》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（第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版）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作者：张海藩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    牟永敏</a:t>
                      </a:r>
                      <a:endParaRPr lang="en-US" altLang="zh-CN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清华大学出版社</a:t>
                      </a:r>
                      <a:endParaRPr lang="en-US" altLang="zh-CN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2013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月第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版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712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《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软件开发的过程与管理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》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作者：张湘辉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清华大学出版社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2005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106680" y="0"/>
            <a:ext cx="2938780" cy="6859270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-276651" y="2922512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分工及考评</a:t>
            </a:r>
            <a:endParaRPr 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3181985" y="1708150"/>
          <a:ext cx="8532495" cy="3854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720"/>
                <a:gridCol w="4245610"/>
                <a:gridCol w="2844165"/>
              </a:tblGrid>
              <a:tr h="13131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黄为波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制作甘特图，</a:t>
                      </a: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PPT</a:t>
                      </a: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制作与整合，执笔项目计划报告，数据流图，文档规范文件，</a:t>
                      </a: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WBS</a:t>
                      </a: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结构图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9.6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270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陈子卿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制作风险评估计划表格，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word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文档的规范排版，执笔需求分析报告，项目计划报告的修改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9.5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712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蔡峰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执笔可行性分析报告，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PPT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中可行性分析的制作，需求分析报告的修改，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PPT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的整改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9.4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367240" y="1559294"/>
            <a:ext cx="3432810" cy="2059940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r>
              <a:rPr lang="zh-CN" altLang="en-US" sz="12800" dirty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问酒</a:t>
            </a:r>
            <a:endParaRPr lang="zh-CN" altLang="en-US" sz="12800" dirty="0">
              <a:solidFill>
                <a:srgbClr val="38B1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5"/>
          <p:cNvSpPr txBox="1"/>
          <p:nvPr/>
        </p:nvSpPr>
        <p:spPr>
          <a:xfrm>
            <a:off x="3783846" y="4778722"/>
            <a:ext cx="2310765" cy="382270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SE2018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G17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110906" y="3692461"/>
            <a:ext cx="3975100" cy="643890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汇报结束 感谢观看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5"/>
          <p:cNvSpPr txBox="1"/>
          <p:nvPr/>
        </p:nvSpPr>
        <p:spPr>
          <a:xfrm>
            <a:off x="6358134" y="4778722"/>
            <a:ext cx="1896745" cy="382270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商务.mp3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418122" y="6197364"/>
            <a:ext cx="812694" cy="81298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51300" y="5527040"/>
            <a:ext cx="47478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300" spc="2000">
                <a:solidFill>
                  <a:schemeClr val="tx1"/>
                </a:solidFill>
                <a:uFillTx/>
                <a:latin typeface="+中文标题" charset="0"/>
                <a:ea typeface="+mj-ea"/>
              </a:rPr>
              <a:t>浙江大学城市学院</a:t>
            </a:r>
            <a:endParaRPr lang="zh-CN" altLang="en-US" kern="300" spc="2000">
              <a:solidFill>
                <a:schemeClr val="tx1"/>
              </a:solidFill>
              <a:uFillTx/>
              <a:latin typeface="+中文标题" charset="0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3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65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  <p:bldLst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 bldLvl="0" animBg="1"/>
      <p:bldP spid="38" grpId="0" bldLvl="0" animBg="1"/>
      <p:bldP spid="39" grpId="0" bldLvl="0" animBg="1"/>
      <p:bldP spid="40" grpId="0"/>
      <p:bldP spid="41" grpId="0"/>
      <p:bldP spid="42" grpId="0" bldLvl="0" animBg="1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-1270" y="-59055"/>
            <a:ext cx="12192000" cy="1125538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190186" y="212081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053590" y="2077085"/>
          <a:ext cx="8090535" cy="11684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50315"/>
                <a:gridCol w="2049145"/>
                <a:gridCol w="3168015"/>
                <a:gridCol w="1623060"/>
              </a:tblGrid>
              <a:tr h="504825">
                <a:tc>
                  <a:txBody>
                    <a:bodyPr/>
                    <a:lstStyle/>
                    <a:p>
                      <a:pPr lvl="0" indent="267970" algn="l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姓名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7970" algn="l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联系电话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7970" algn="l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邮箱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7970" algn="l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地址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63575">
                <a:tc>
                  <a:txBody>
                    <a:bodyPr/>
                    <a:lstStyle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杨枨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13357102333</a:t>
                      </a:r>
                      <a:endParaRPr lang="en-US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127000" algn="l">
                        <a:spcAft>
                          <a:spcPts val="0"/>
                        </a:spcAft>
                      </a:pPr>
                      <a:r>
                        <a:rPr lang="en-US" sz="1800" u="none" strike="noStrike" kern="100" dirty="0">
                          <a:solidFill>
                            <a:srgbClr val="0563C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yangc@zucc.edu.cn</a:t>
                      </a:r>
                      <a:endParaRPr lang="en-US" sz="1800" u="none" strike="noStrike" kern="100" dirty="0">
                        <a:solidFill>
                          <a:srgbClr val="0563C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理四504</a:t>
                      </a:r>
                      <a:endParaRPr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053590" y="1530350"/>
            <a:ext cx="360934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项目提出者：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53590" y="3886200"/>
            <a:ext cx="14966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项目用户：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053590" y="4587240"/>
            <a:ext cx="67163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喜欢喝酒以及对酒文化感兴趣的群体。</a:t>
            </a:r>
            <a:endParaRPr lang="zh-CN" altLang="en-US" b="1"/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-1270" y="-59055"/>
            <a:ext cx="12192000" cy="1125538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190186" y="212081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727200" y="2122805"/>
          <a:ext cx="8406765" cy="412115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40941"/>
                <a:gridCol w="951489"/>
                <a:gridCol w="1657434"/>
                <a:gridCol w="1855352"/>
                <a:gridCol w="1327785"/>
                <a:gridCol w="1473764"/>
              </a:tblGrid>
              <a:tr h="100076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姓名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角色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联系电话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邮箱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地址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127000" algn="just"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职务</a:t>
                      </a:r>
                      <a:endParaRPr lang="zh-CN" altLang="en-US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</a:tr>
              <a:tr h="104013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黄为波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组长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15336551730</a:t>
                      </a:r>
                      <a:endParaRPr lang="en-US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31601351@stu.zucc.edu.cn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弘毅</a:t>
                      </a: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1-602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just"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项目经理</a:t>
                      </a:r>
                      <a:endParaRPr lang="zh-CN" altLang="en-US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04013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蔡峰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组员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17367073325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31601344@stu.zucc.edu.cn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弘毅</a:t>
                      </a: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1-524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indent="127000" algn="just"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配置管理员</a:t>
                      </a:r>
                      <a:endParaRPr lang="zh-CN" altLang="en-US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04013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陈子卿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组员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15968119438</a:t>
                      </a:r>
                      <a:endParaRPr lang="en-US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31601347@stu.zucc.edu.cn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弘毅</a:t>
                      </a: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1-601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just"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会议记录员</a:t>
                      </a:r>
                      <a:endParaRPr lang="zh-CN" altLang="en-US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654810" y="1313180"/>
            <a:ext cx="28562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开发团队：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402197" y="4435266"/>
            <a:ext cx="996924" cy="1196510"/>
          </a:xfrm>
          <a:prstGeom prst="roundRect">
            <a:avLst/>
          </a:prstGeom>
          <a:solidFill>
            <a:srgbClr val="38B1BF"/>
          </a:solidFill>
          <a:ln>
            <a:noFill/>
          </a:ln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3" name="Freeform 6"/>
          <p:cNvSpPr/>
          <p:nvPr/>
        </p:nvSpPr>
        <p:spPr bwMode="auto">
          <a:xfrm>
            <a:off x="1541894" y="4542512"/>
            <a:ext cx="761980" cy="958478"/>
          </a:xfrm>
          <a:custGeom>
            <a:avLst/>
            <a:gdLst>
              <a:gd name="T0" fmla="*/ 734716 w 1173"/>
              <a:gd name="T1" fmla="*/ 348495 h 1472"/>
              <a:gd name="T2" fmla="*/ 711330 w 1173"/>
              <a:gd name="T3" fmla="*/ 30615 h 1472"/>
              <a:gd name="T4" fmla="*/ 693141 w 1173"/>
              <a:gd name="T5" fmla="*/ 35175 h 1472"/>
              <a:gd name="T6" fmla="*/ 651565 w 1173"/>
              <a:gd name="T7" fmla="*/ 44295 h 1472"/>
              <a:gd name="T8" fmla="*/ 596997 w 1173"/>
              <a:gd name="T9" fmla="*/ 35175 h 1472"/>
              <a:gd name="T10" fmla="*/ 408609 w 1173"/>
              <a:gd name="T11" fmla="*/ 3257 h 1472"/>
              <a:gd name="T12" fmla="*/ 0 w 1173"/>
              <a:gd name="T13" fmla="*/ 500270 h 1472"/>
              <a:gd name="T14" fmla="*/ 417703 w 1173"/>
              <a:gd name="T15" fmla="*/ 955593 h 1472"/>
              <a:gd name="T16" fmla="*/ 762000 w 1173"/>
              <a:gd name="T17" fmla="*/ 707412 h 1472"/>
              <a:gd name="T18" fmla="*/ 706783 w 1173"/>
              <a:gd name="T19" fmla="*/ 674843 h 1472"/>
              <a:gd name="T20" fmla="*/ 449535 w 1173"/>
              <a:gd name="T21" fmla="*/ 891757 h 1472"/>
              <a:gd name="T22" fmla="*/ 188389 w 1173"/>
              <a:gd name="T23" fmla="*/ 472260 h 1472"/>
              <a:gd name="T24" fmla="*/ 417703 w 1173"/>
              <a:gd name="T25" fmla="*/ 67745 h 1472"/>
              <a:gd name="T26" fmla="*/ 679499 w 1173"/>
              <a:gd name="T27" fmla="*/ 371294 h 1472"/>
              <a:gd name="T28" fmla="*/ 734716 w 1173"/>
              <a:gd name="T29" fmla="*/ 348495 h 14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173" h="1472">
                <a:moveTo>
                  <a:pt x="1131" y="535"/>
                </a:moveTo>
                <a:lnTo>
                  <a:pt x="1095" y="47"/>
                </a:lnTo>
                <a:cubicBezTo>
                  <a:pt x="1090" y="47"/>
                  <a:pt x="1081" y="49"/>
                  <a:pt x="1067" y="54"/>
                </a:cubicBezTo>
                <a:cubicBezTo>
                  <a:pt x="1043" y="64"/>
                  <a:pt x="1022" y="68"/>
                  <a:pt x="1003" y="68"/>
                </a:cubicBezTo>
                <a:cubicBezTo>
                  <a:pt x="975" y="68"/>
                  <a:pt x="947" y="64"/>
                  <a:pt x="919" y="54"/>
                </a:cubicBezTo>
                <a:cubicBezTo>
                  <a:pt x="810" y="17"/>
                  <a:pt x="714" y="0"/>
                  <a:pt x="629" y="5"/>
                </a:cubicBezTo>
                <a:cubicBezTo>
                  <a:pt x="214" y="24"/>
                  <a:pt x="5" y="278"/>
                  <a:pt x="0" y="768"/>
                </a:cubicBezTo>
                <a:cubicBezTo>
                  <a:pt x="5" y="1225"/>
                  <a:pt x="219" y="1458"/>
                  <a:pt x="643" y="1467"/>
                </a:cubicBezTo>
                <a:cubicBezTo>
                  <a:pt x="912" y="1472"/>
                  <a:pt x="1088" y="1345"/>
                  <a:pt x="1173" y="1086"/>
                </a:cubicBezTo>
                <a:lnTo>
                  <a:pt x="1088" y="1036"/>
                </a:lnTo>
                <a:cubicBezTo>
                  <a:pt x="999" y="1258"/>
                  <a:pt x="867" y="1369"/>
                  <a:pt x="692" y="1369"/>
                </a:cubicBezTo>
                <a:cubicBezTo>
                  <a:pt x="424" y="1359"/>
                  <a:pt x="290" y="1145"/>
                  <a:pt x="290" y="725"/>
                </a:cubicBezTo>
                <a:cubicBezTo>
                  <a:pt x="290" y="316"/>
                  <a:pt x="408" y="108"/>
                  <a:pt x="643" y="104"/>
                </a:cubicBezTo>
                <a:cubicBezTo>
                  <a:pt x="827" y="94"/>
                  <a:pt x="961" y="250"/>
                  <a:pt x="1046" y="570"/>
                </a:cubicBezTo>
                <a:lnTo>
                  <a:pt x="1131" y="535"/>
                </a:lnTo>
                <a:close/>
              </a:path>
            </a:pathLst>
          </a:cu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4" name="Freeform 7"/>
          <p:cNvSpPr>
            <a:spLocks noEditPoints="1"/>
          </p:cNvSpPr>
          <p:nvPr/>
        </p:nvSpPr>
        <p:spPr bwMode="auto">
          <a:xfrm>
            <a:off x="2491193" y="5255684"/>
            <a:ext cx="1423949" cy="290400"/>
          </a:xfrm>
          <a:custGeom>
            <a:avLst/>
            <a:gdLst>
              <a:gd name="T0" fmla="*/ 31788 w 2195"/>
              <a:gd name="T1" fmla="*/ 181488 h 445"/>
              <a:gd name="T2" fmla="*/ 163483 w 2195"/>
              <a:gd name="T3" fmla="*/ 180183 h 445"/>
              <a:gd name="T4" fmla="*/ 98609 w 2195"/>
              <a:gd name="T5" fmla="*/ 289206 h 445"/>
              <a:gd name="T6" fmla="*/ 101204 w 2195"/>
              <a:gd name="T7" fmla="*/ 68548 h 445"/>
              <a:gd name="T8" fmla="*/ 98609 w 2195"/>
              <a:gd name="T9" fmla="*/ 289206 h 445"/>
              <a:gd name="T10" fmla="*/ 431413 w 2195"/>
              <a:gd name="T11" fmla="*/ 283331 h 445"/>
              <a:gd name="T12" fmla="*/ 400922 w 2195"/>
              <a:gd name="T13" fmla="*/ 152764 h 445"/>
              <a:gd name="T14" fmla="*/ 289339 w 2195"/>
              <a:gd name="T15" fmla="*/ 154069 h 445"/>
              <a:gd name="T16" fmla="*/ 259496 w 2195"/>
              <a:gd name="T17" fmla="*/ 284636 h 445"/>
              <a:gd name="T18" fmla="*/ 289339 w 2195"/>
              <a:gd name="T19" fmla="*/ 72465 h 445"/>
              <a:gd name="T20" fmla="*/ 358754 w 2195"/>
              <a:gd name="T21" fmla="*/ 66589 h 445"/>
              <a:gd name="T22" fmla="*/ 581921 w 2195"/>
              <a:gd name="T23" fmla="*/ 265704 h 445"/>
              <a:gd name="T24" fmla="*/ 555971 w 2195"/>
              <a:gd name="T25" fmla="*/ 287901 h 445"/>
              <a:gd name="T26" fmla="*/ 512506 w 2195"/>
              <a:gd name="T27" fmla="*/ 98578 h 445"/>
              <a:gd name="T28" fmla="*/ 483312 w 2195"/>
              <a:gd name="T29" fmla="*/ 72465 h 445"/>
              <a:gd name="T30" fmla="*/ 512506 w 2195"/>
              <a:gd name="T31" fmla="*/ 15668 h 445"/>
              <a:gd name="T32" fmla="*/ 542996 w 2195"/>
              <a:gd name="T33" fmla="*/ 72465 h 445"/>
              <a:gd name="T34" fmla="*/ 581921 w 2195"/>
              <a:gd name="T35" fmla="*/ 98578 h 445"/>
              <a:gd name="T36" fmla="*/ 542996 w 2195"/>
              <a:gd name="T37" fmla="*/ 241549 h 445"/>
              <a:gd name="T38" fmla="*/ 581921 w 2195"/>
              <a:gd name="T39" fmla="*/ 265704 h 445"/>
              <a:gd name="T40" fmla="*/ 787572 w 2195"/>
              <a:gd name="T41" fmla="*/ 162556 h 445"/>
              <a:gd name="T42" fmla="*/ 661716 w 2195"/>
              <a:gd name="T43" fmla="*/ 162556 h 445"/>
              <a:gd name="T44" fmla="*/ 819360 w 2195"/>
              <a:gd name="T45" fmla="*/ 226534 h 445"/>
              <a:gd name="T46" fmla="*/ 626684 w 2195"/>
              <a:gd name="T47" fmla="*/ 181488 h 445"/>
              <a:gd name="T48" fmla="*/ 820658 w 2195"/>
              <a:gd name="T49" fmla="*/ 181488 h 445"/>
              <a:gd name="T50" fmla="*/ 660419 w 2195"/>
              <a:gd name="T51" fmla="*/ 188670 h 445"/>
              <a:gd name="T52" fmla="*/ 787572 w 2195"/>
              <a:gd name="T53" fmla="*/ 218047 h 445"/>
              <a:gd name="T54" fmla="*/ 1054853 w 2195"/>
              <a:gd name="T55" fmla="*/ 283331 h 445"/>
              <a:gd name="T56" fmla="*/ 1025011 w 2195"/>
              <a:gd name="T57" fmla="*/ 152764 h 445"/>
              <a:gd name="T58" fmla="*/ 913428 w 2195"/>
              <a:gd name="T59" fmla="*/ 154069 h 445"/>
              <a:gd name="T60" fmla="*/ 882937 w 2195"/>
              <a:gd name="T61" fmla="*/ 284636 h 445"/>
              <a:gd name="T62" fmla="*/ 913428 w 2195"/>
              <a:gd name="T63" fmla="*/ 72465 h 445"/>
              <a:gd name="T64" fmla="*/ 982843 w 2195"/>
              <a:gd name="T65" fmla="*/ 66589 h 445"/>
              <a:gd name="T66" fmla="*/ 1206010 w 2195"/>
              <a:gd name="T67" fmla="*/ 265704 h 445"/>
              <a:gd name="T68" fmla="*/ 1179412 w 2195"/>
              <a:gd name="T69" fmla="*/ 287901 h 445"/>
              <a:gd name="T70" fmla="*/ 1136595 w 2195"/>
              <a:gd name="T71" fmla="*/ 98578 h 445"/>
              <a:gd name="T72" fmla="*/ 1107401 w 2195"/>
              <a:gd name="T73" fmla="*/ 72465 h 445"/>
              <a:gd name="T74" fmla="*/ 1136595 w 2195"/>
              <a:gd name="T75" fmla="*/ 15668 h 445"/>
              <a:gd name="T76" fmla="*/ 1166437 w 2195"/>
              <a:gd name="T77" fmla="*/ 72465 h 445"/>
              <a:gd name="T78" fmla="*/ 1206010 w 2195"/>
              <a:gd name="T79" fmla="*/ 98578 h 445"/>
              <a:gd name="T80" fmla="*/ 1166437 w 2195"/>
              <a:gd name="T81" fmla="*/ 241549 h 445"/>
              <a:gd name="T82" fmla="*/ 1206010 w 2195"/>
              <a:gd name="T83" fmla="*/ 265704 h 445"/>
              <a:gd name="T84" fmla="*/ 1414256 w 2195"/>
              <a:gd name="T85" fmla="*/ 123386 h 445"/>
              <a:gd name="T86" fmla="*/ 1256612 w 2195"/>
              <a:gd name="T87" fmla="*/ 126650 h 445"/>
              <a:gd name="T88" fmla="*/ 1390901 w 2195"/>
              <a:gd name="T89" fmla="*/ 229798 h 445"/>
              <a:gd name="T90" fmla="*/ 1278020 w 2195"/>
              <a:gd name="T91" fmla="*/ 218047 h 445"/>
              <a:gd name="T92" fmla="*/ 1337704 w 2195"/>
              <a:gd name="T93" fmla="*/ 289206 h 445"/>
              <a:gd name="T94" fmla="*/ 1346138 w 2195"/>
              <a:gd name="T95" fmla="*/ 164515 h 445"/>
              <a:gd name="T96" fmla="*/ 1334461 w 2195"/>
              <a:gd name="T97" fmla="*/ 94661 h 44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195" h="445">
                <a:moveTo>
                  <a:pt x="154" y="142"/>
                </a:moveTo>
                <a:cubicBezTo>
                  <a:pt x="86" y="144"/>
                  <a:pt x="51" y="189"/>
                  <a:pt x="49" y="278"/>
                </a:cubicBezTo>
                <a:cubicBezTo>
                  <a:pt x="51" y="361"/>
                  <a:pt x="86" y="405"/>
                  <a:pt x="154" y="407"/>
                </a:cubicBezTo>
                <a:cubicBezTo>
                  <a:pt x="218" y="405"/>
                  <a:pt x="251" y="361"/>
                  <a:pt x="252" y="276"/>
                </a:cubicBezTo>
                <a:cubicBezTo>
                  <a:pt x="248" y="193"/>
                  <a:pt x="215" y="148"/>
                  <a:pt x="154" y="142"/>
                </a:cubicBezTo>
                <a:close/>
                <a:moveTo>
                  <a:pt x="152" y="443"/>
                </a:moveTo>
                <a:cubicBezTo>
                  <a:pt x="55" y="437"/>
                  <a:pt x="5" y="383"/>
                  <a:pt x="0" y="280"/>
                </a:cubicBezTo>
                <a:cubicBezTo>
                  <a:pt x="3" y="166"/>
                  <a:pt x="55" y="107"/>
                  <a:pt x="156" y="105"/>
                </a:cubicBezTo>
                <a:cubicBezTo>
                  <a:pt x="250" y="109"/>
                  <a:pt x="299" y="165"/>
                  <a:pt x="303" y="274"/>
                </a:cubicBezTo>
                <a:cubicBezTo>
                  <a:pt x="302" y="385"/>
                  <a:pt x="251" y="442"/>
                  <a:pt x="152" y="443"/>
                </a:cubicBezTo>
                <a:close/>
                <a:moveTo>
                  <a:pt x="665" y="227"/>
                </a:moveTo>
                <a:lnTo>
                  <a:pt x="665" y="434"/>
                </a:lnTo>
                <a:lnTo>
                  <a:pt x="618" y="434"/>
                </a:lnTo>
                <a:lnTo>
                  <a:pt x="618" y="234"/>
                </a:lnTo>
                <a:cubicBezTo>
                  <a:pt x="616" y="174"/>
                  <a:pt x="591" y="144"/>
                  <a:pt x="542" y="142"/>
                </a:cubicBezTo>
                <a:cubicBezTo>
                  <a:pt x="484" y="150"/>
                  <a:pt x="452" y="181"/>
                  <a:pt x="446" y="236"/>
                </a:cubicBezTo>
                <a:lnTo>
                  <a:pt x="446" y="434"/>
                </a:lnTo>
                <a:lnTo>
                  <a:pt x="400" y="436"/>
                </a:lnTo>
                <a:lnTo>
                  <a:pt x="400" y="111"/>
                </a:lnTo>
                <a:lnTo>
                  <a:pt x="446" y="111"/>
                </a:lnTo>
                <a:lnTo>
                  <a:pt x="446" y="160"/>
                </a:lnTo>
                <a:cubicBezTo>
                  <a:pt x="472" y="123"/>
                  <a:pt x="507" y="104"/>
                  <a:pt x="553" y="102"/>
                </a:cubicBezTo>
                <a:cubicBezTo>
                  <a:pt x="628" y="102"/>
                  <a:pt x="665" y="144"/>
                  <a:pt x="665" y="227"/>
                </a:cubicBezTo>
                <a:close/>
                <a:moveTo>
                  <a:pt x="897" y="407"/>
                </a:moveTo>
                <a:lnTo>
                  <a:pt x="906" y="432"/>
                </a:lnTo>
                <a:cubicBezTo>
                  <a:pt x="891" y="438"/>
                  <a:pt x="875" y="441"/>
                  <a:pt x="857" y="441"/>
                </a:cubicBezTo>
                <a:cubicBezTo>
                  <a:pt x="811" y="442"/>
                  <a:pt x="788" y="419"/>
                  <a:pt x="790" y="370"/>
                </a:cubicBezTo>
                <a:lnTo>
                  <a:pt x="790" y="151"/>
                </a:lnTo>
                <a:lnTo>
                  <a:pt x="745" y="151"/>
                </a:lnTo>
                <a:lnTo>
                  <a:pt x="745" y="111"/>
                </a:lnTo>
                <a:lnTo>
                  <a:pt x="790" y="111"/>
                </a:lnTo>
                <a:lnTo>
                  <a:pt x="790" y="24"/>
                </a:lnTo>
                <a:lnTo>
                  <a:pt x="837" y="0"/>
                </a:lnTo>
                <a:lnTo>
                  <a:pt x="837" y="111"/>
                </a:lnTo>
                <a:lnTo>
                  <a:pt x="897" y="111"/>
                </a:lnTo>
                <a:lnTo>
                  <a:pt x="897" y="151"/>
                </a:lnTo>
                <a:lnTo>
                  <a:pt x="837" y="151"/>
                </a:lnTo>
                <a:lnTo>
                  <a:pt x="837" y="370"/>
                </a:lnTo>
                <a:cubicBezTo>
                  <a:pt x="835" y="398"/>
                  <a:pt x="847" y="411"/>
                  <a:pt x="872" y="410"/>
                </a:cubicBezTo>
                <a:cubicBezTo>
                  <a:pt x="881" y="410"/>
                  <a:pt x="890" y="409"/>
                  <a:pt x="897" y="407"/>
                </a:cubicBezTo>
                <a:close/>
                <a:moveTo>
                  <a:pt x="1020" y="249"/>
                </a:moveTo>
                <a:lnTo>
                  <a:pt x="1214" y="249"/>
                </a:lnTo>
                <a:cubicBezTo>
                  <a:pt x="1211" y="184"/>
                  <a:pt x="1179" y="150"/>
                  <a:pt x="1118" y="147"/>
                </a:cubicBezTo>
                <a:cubicBezTo>
                  <a:pt x="1057" y="153"/>
                  <a:pt x="1024" y="187"/>
                  <a:pt x="1020" y="249"/>
                </a:cubicBezTo>
                <a:close/>
                <a:moveTo>
                  <a:pt x="1214" y="334"/>
                </a:moveTo>
                <a:lnTo>
                  <a:pt x="1263" y="347"/>
                </a:lnTo>
                <a:cubicBezTo>
                  <a:pt x="1245" y="413"/>
                  <a:pt x="1198" y="445"/>
                  <a:pt x="1120" y="443"/>
                </a:cubicBezTo>
                <a:cubicBezTo>
                  <a:pt x="1021" y="439"/>
                  <a:pt x="969" y="384"/>
                  <a:pt x="966" y="278"/>
                </a:cubicBezTo>
                <a:cubicBezTo>
                  <a:pt x="971" y="167"/>
                  <a:pt x="1021" y="109"/>
                  <a:pt x="1118" y="105"/>
                </a:cubicBezTo>
                <a:cubicBezTo>
                  <a:pt x="1213" y="107"/>
                  <a:pt x="1262" y="165"/>
                  <a:pt x="1265" y="278"/>
                </a:cubicBezTo>
                <a:cubicBezTo>
                  <a:pt x="1265" y="284"/>
                  <a:pt x="1265" y="288"/>
                  <a:pt x="1265" y="289"/>
                </a:cubicBezTo>
                <a:lnTo>
                  <a:pt x="1018" y="289"/>
                </a:lnTo>
                <a:cubicBezTo>
                  <a:pt x="1021" y="362"/>
                  <a:pt x="1054" y="401"/>
                  <a:pt x="1118" y="405"/>
                </a:cubicBezTo>
                <a:cubicBezTo>
                  <a:pt x="1169" y="405"/>
                  <a:pt x="1200" y="382"/>
                  <a:pt x="1214" y="334"/>
                </a:cubicBezTo>
                <a:close/>
                <a:moveTo>
                  <a:pt x="1626" y="227"/>
                </a:moveTo>
                <a:lnTo>
                  <a:pt x="1626" y="434"/>
                </a:lnTo>
                <a:lnTo>
                  <a:pt x="1580" y="434"/>
                </a:lnTo>
                <a:lnTo>
                  <a:pt x="1580" y="234"/>
                </a:lnTo>
                <a:cubicBezTo>
                  <a:pt x="1578" y="174"/>
                  <a:pt x="1553" y="144"/>
                  <a:pt x="1504" y="142"/>
                </a:cubicBezTo>
                <a:cubicBezTo>
                  <a:pt x="1446" y="150"/>
                  <a:pt x="1414" y="181"/>
                  <a:pt x="1408" y="236"/>
                </a:cubicBezTo>
                <a:lnTo>
                  <a:pt x="1408" y="434"/>
                </a:lnTo>
                <a:lnTo>
                  <a:pt x="1361" y="436"/>
                </a:lnTo>
                <a:lnTo>
                  <a:pt x="1361" y="111"/>
                </a:lnTo>
                <a:lnTo>
                  <a:pt x="1408" y="111"/>
                </a:lnTo>
                <a:lnTo>
                  <a:pt x="1408" y="160"/>
                </a:lnTo>
                <a:cubicBezTo>
                  <a:pt x="1433" y="123"/>
                  <a:pt x="1469" y="104"/>
                  <a:pt x="1515" y="102"/>
                </a:cubicBezTo>
                <a:cubicBezTo>
                  <a:pt x="1589" y="102"/>
                  <a:pt x="1626" y="144"/>
                  <a:pt x="1626" y="227"/>
                </a:cubicBezTo>
                <a:close/>
                <a:moveTo>
                  <a:pt x="1859" y="407"/>
                </a:moveTo>
                <a:lnTo>
                  <a:pt x="1868" y="432"/>
                </a:lnTo>
                <a:cubicBezTo>
                  <a:pt x="1853" y="438"/>
                  <a:pt x="1836" y="441"/>
                  <a:pt x="1818" y="441"/>
                </a:cubicBezTo>
                <a:cubicBezTo>
                  <a:pt x="1772" y="442"/>
                  <a:pt x="1750" y="419"/>
                  <a:pt x="1752" y="370"/>
                </a:cubicBezTo>
                <a:lnTo>
                  <a:pt x="1752" y="151"/>
                </a:lnTo>
                <a:lnTo>
                  <a:pt x="1707" y="151"/>
                </a:lnTo>
                <a:lnTo>
                  <a:pt x="1707" y="111"/>
                </a:lnTo>
                <a:lnTo>
                  <a:pt x="1752" y="111"/>
                </a:lnTo>
                <a:lnTo>
                  <a:pt x="1752" y="24"/>
                </a:lnTo>
                <a:lnTo>
                  <a:pt x="1798" y="0"/>
                </a:lnTo>
                <a:lnTo>
                  <a:pt x="1798" y="111"/>
                </a:lnTo>
                <a:lnTo>
                  <a:pt x="1859" y="111"/>
                </a:lnTo>
                <a:lnTo>
                  <a:pt x="1859" y="151"/>
                </a:lnTo>
                <a:lnTo>
                  <a:pt x="1798" y="151"/>
                </a:lnTo>
                <a:lnTo>
                  <a:pt x="1798" y="370"/>
                </a:lnTo>
                <a:cubicBezTo>
                  <a:pt x="1797" y="398"/>
                  <a:pt x="1809" y="411"/>
                  <a:pt x="1834" y="410"/>
                </a:cubicBezTo>
                <a:cubicBezTo>
                  <a:pt x="1843" y="410"/>
                  <a:pt x="1851" y="409"/>
                  <a:pt x="1859" y="407"/>
                </a:cubicBezTo>
                <a:close/>
                <a:moveTo>
                  <a:pt x="2131" y="203"/>
                </a:moveTo>
                <a:lnTo>
                  <a:pt x="2180" y="189"/>
                </a:lnTo>
                <a:cubicBezTo>
                  <a:pt x="2167" y="133"/>
                  <a:pt x="2125" y="104"/>
                  <a:pt x="2055" y="102"/>
                </a:cubicBezTo>
                <a:cubicBezTo>
                  <a:pt x="1982" y="105"/>
                  <a:pt x="1943" y="136"/>
                  <a:pt x="1937" y="194"/>
                </a:cubicBezTo>
                <a:cubicBezTo>
                  <a:pt x="1934" y="249"/>
                  <a:pt x="1976" y="281"/>
                  <a:pt x="2062" y="292"/>
                </a:cubicBezTo>
                <a:cubicBezTo>
                  <a:pt x="2118" y="302"/>
                  <a:pt x="2146" y="322"/>
                  <a:pt x="2144" y="352"/>
                </a:cubicBezTo>
                <a:cubicBezTo>
                  <a:pt x="2143" y="387"/>
                  <a:pt x="2115" y="406"/>
                  <a:pt x="2062" y="407"/>
                </a:cubicBezTo>
                <a:cubicBezTo>
                  <a:pt x="2013" y="409"/>
                  <a:pt x="1982" y="384"/>
                  <a:pt x="1970" y="334"/>
                </a:cubicBezTo>
                <a:lnTo>
                  <a:pt x="1924" y="347"/>
                </a:lnTo>
                <a:cubicBezTo>
                  <a:pt x="1941" y="413"/>
                  <a:pt x="1988" y="445"/>
                  <a:pt x="2062" y="443"/>
                </a:cubicBezTo>
                <a:cubicBezTo>
                  <a:pt x="2148" y="442"/>
                  <a:pt x="2192" y="410"/>
                  <a:pt x="2193" y="350"/>
                </a:cubicBezTo>
                <a:cubicBezTo>
                  <a:pt x="2195" y="298"/>
                  <a:pt x="2155" y="265"/>
                  <a:pt x="2075" y="252"/>
                </a:cubicBezTo>
                <a:cubicBezTo>
                  <a:pt x="2014" y="241"/>
                  <a:pt x="1985" y="222"/>
                  <a:pt x="1986" y="194"/>
                </a:cubicBezTo>
                <a:cubicBezTo>
                  <a:pt x="1990" y="162"/>
                  <a:pt x="2014" y="146"/>
                  <a:pt x="2057" y="145"/>
                </a:cubicBezTo>
                <a:cubicBezTo>
                  <a:pt x="2097" y="145"/>
                  <a:pt x="2122" y="164"/>
                  <a:pt x="2131" y="203"/>
                </a:cubicBezTo>
                <a:close/>
              </a:path>
            </a:pathLst>
          </a:cu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5" name="Freeform 8"/>
          <p:cNvSpPr>
            <a:spLocks noEditPoints="1"/>
          </p:cNvSpPr>
          <p:nvPr/>
        </p:nvSpPr>
        <p:spPr bwMode="auto">
          <a:xfrm>
            <a:off x="2576916" y="4522544"/>
            <a:ext cx="1368389" cy="642688"/>
          </a:xfrm>
          <a:custGeom>
            <a:avLst/>
            <a:gdLst>
              <a:gd name="T0" fmla="*/ 495722 w 2109"/>
              <a:gd name="T1" fmla="*/ 0 h 986"/>
              <a:gd name="T2" fmla="*/ 438623 w 2109"/>
              <a:gd name="T3" fmla="*/ 642937 h 986"/>
              <a:gd name="T4" fmla="*/ 54503 w 2109"/>
              <a:gd name="T5" fmla="*/ 588163 h 986"/>
              <a:gd name="T6" fmla="*/ 0 w 2109"/>
              <a:gd name="T7" fmla="*/ 642937 h 986"/>
              <a:gd name="T8" fmla="*/ 54503 w 2109"/>
              <a:gd name="T9" fmla="*/ 52165 h 986"/>
              <a:gd name="T10" fmla="*/ 438623 w 2109"/>
              <a:gd name="T11" fmla="*/ 181926 h 986"/>
              <a:gd name="T12" fmla="*/ 54503 w 2109"/>
              <a:gd name="T13" fmla="*/ 52165 h 986"/>
              <a:gd name="T14" fmla="*/ 54503 w 2109"/>
              <a:gd name="T15" fmla="*/ 541867 h 986"/>
              <a:gd name="T16" fmla="*/ 438623 w 2109"/>
              <a:gd name="T17" fmla="*/ 409497 h 986"/>
              <a:gd name="T18" fmla="*/ 54503 w 2109"/>
              <a:gd name="T19" fmla="*/ 230831 h 986"/>
              <a:gd name="T20" fmla="*/ 438623 w 2109"/>
              <a:gd name="T21" fmla="*/ 363201 h 986"/>
              <a:gd name="T22" fmla="*/ 54503 w 2109"/>
              <a:gd name="T23" fmla="*/ 230831 h 986"/>
              <a:gd name="T24" fmla="*/ 1311326 w 2109"/>
              <a:gd name="T25" fmla="*/ 360592 h 986"/>
              <a:gd name="T26" fmla="*/ 1162091 w 2109"/>
              <a:gd name="T27" fmla="*/ 452534 h 986"/>
              <a:gd name="T28" fmla="*/ 1331441 w 2109"/>
              <a:gd name="T29" fmla="*/ 596640 h 986"/>
              <a:gd name="T30" fmla="*/ 1050488 w 2109"/>
              <a:gd name="T31" fmla="*/ 533390 h 986"/>
              <a:gd name="T32" fmla="*/ 869459 w 2109"/>
              <a:gd name="T33" fmla="*/ 634460 h 986"/>
              <a:gd name="T34" fmla="*/ 946672 w 2109"/>
              <a:gd name="T35" fmla="*/ 579687 h 986"/>
              <a:gd name="T36" fmla="*/ 998580 w 2109"/>
              <a:gd name="T37" fmla="*/ 291473 h 986"/>
              <a:gd name="T38" fmla="*/ 685835 w 2109"/>
              <a:gd name="T39" fmla="*/ 245177 h 986"/>
              <a:gd name="T40" fmla="*/ 1199724 w 2109"/>
              <a:gd name="T41" fmla="*/ 170189 h 986"/>
              <a:gd name="T42" fmla="*/ 772132 w 2109"/>
              <a:gd name="T43" fmla="*/ 123893 h 986"/>
              <a:gd name="T44" fmla="*/ 1199724 w 2109"/>
              <a:gd name="T45" fmla="*/ 48905 h 986"/>
              <a:gd name="T46" fmla="*/ 760452 w 2109"/>
              <a:gd name="T47" fmla="*/ 3260 h 986"/>
              <a:gd name="T48" fmla="*/ 1253579 w 2109"/>
              <a:gd name="T49" fmla="*/ 245177 h 986"/>
              <a:gd name="T50" fmla="*/ 1363234 w 2109"/>
              <a:gd name="T51" fmla="*/ 291473 h 986"/>
              <a:gd name="T52" fmla="*/ 1050488 w 2109"/>
              <a:gd name="T53" fmla="*/ 314296 h 986"/>
              <a:gd name="T54" fmla="*/ 1273693 w 2109"/>
              <a:gd name="T55" fmla="*/ 314296 h 986"/>
              <a:gd name="T56" fmla="*/ 970031 w 2109"/>
              <a:gd name="T57" fmla="*/ 421235 h 986"/>
              <a:gd name="T58" fmla="*/ 697514 w 2109"/>
              <a:gd name="T59" fmla="*/ 579687 h 986"/>
              <a:gd name="T60" fmla="*/ 772132 w 2109"/>
              <a:gd name="T61" fmla="*/ 308427 h 986"/>
              <a:gd name="T62" fmla="*/ 907093 w 2109"/>
              <a:gd name="T63" fmla="*/ 397760 h 986"/>
              <a:gd name="T64" fmla="*/ 789002 w 2109"/>
              <a:gd name="T65" fmla="*/ 383415 h 986"/>
              <a:gd name="T66" fmla="*/ 772132 w 2109"/>
              <a:gd name="T67" fmla="*/ 308427 h 98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109" h="986">
                <a:moveTo>
                  <a:pt x="0" y="0"/>
                </a:moveTo>
                <a:lnTo>
                  <a:pt x="764" y="0"/>
                </a:lnTo>
                <a:lnTo>
                  <a:pt x="764" y="986"/>
                </a:lnTo>
                <a:lnTo>
                  <a:pt x="676" y="986"/>
                </a:lnTo>
                <a:lnTo>
                  <a:pt x="676" y="902"/>
                </a:lnTo>
                <a:lnTo>
                  <a:pt x="84" y="902"/>
                </a:lnTo>
                <a:lnTo>
                  <a:pt x="84" y="986"/>
                </a:lnTo>
                <a:lnTo>
                  <a:pt x="0" y="986"/>
                </a:lnTo>
                <a:lnTo>
                  <a:pt x="0" y="0"/>
                </a:lnTo>
                <a:close/>
                <a:moveTo>
                  <a:pt x="84" y="80"/>
                </a:moveTo>
                <a:lnTo>
                  <a:pt x="84" y="279"/>
                </a:lnTo>
                <a:lnTo>
                  <a:pt x="676" y="279"/>
                </a:lnTo>
                <a:lnTo>
                  <a:pt x="676" y="80"/>
                </a:lnTo>
                <a:lnTo>
                  <a:pt x="84" y="80"/>
                </a:lnTo>
                <a:close/>
                <a:moveTo>
                  <a:pt x="84" y="628"/>
                </a:moveTo>
                <a:lnTo>
                  <a:pt x="84" y="831"/>
                </a:lnTo>
                <a:lnTo>
                  <a:pt x="676" y="831"/>
                </a:lnTo>
                <a:lnTo>
                  <a:pt x="676" y="628"/>
                </a:lnTo>
                <a:lnTo>
                  <a:pt x="84" y="628"/>
                </a:lnTo>
                <a:close/>
                <a:moveTo>
                  <a:pt x="84" y="354"/>
                </a:moveTo>
                <a:lnTo>
                  <a:pt x="84" y="557"/>
                </a:lnTo>
                <a:lnTo>
                  <a:pt x="676" y="557"/>
                </a:lnTo>
                <a:lnTo>
                  <a:pt x="676" y="354"/>
                </a:lnTo>
                <a:lnTo>
                  <a:pt x="84" y="354"/>
                </a:lnTo>
                <a:close/>
                <a:moveTo>
                  <a:pt x="1963" y="482"/>
                </a:moveTo>
                <a:lnTo>
                  <a:pt x="2021" y="553"/>
                </a:lnTo>
                <a:cubicBezTo>
                  <a:pt x="2000" y="568"/>
                  <a:pt x="1958" y="594"/>
                  <a:pt x="1893" y="632"/>
                </a:cubicBezTo>
                <a:cubicBezTo>
                  <a:pt x="1849" y="659"/>
                  <a:pt x="1815" y="679"/>
                  <a:pt x="1791" y="694"/>
                </a:cubicBezTo>
                <a:cubicBezTo>
                  <a:pt x="1859" y="753"/>
                  <a:pt x="1965" y="800"/>
                  <a:pt x="2109" y="836"/>
                </a:cubicBezTo>
                <a:cubicBezTo>
                  <a:pt x="2089" y="856"/>
                  <a:pt x="2070" y="883"/>
                  <a:pt x="2052" y="915"/>
                </a:cubicBezTo>
                <a:cubicBezTo>
                  <a:pt x="1849" y="856"/>
                  <a:pt x="1704" y="756"/>
                  <a:pt x="1619" y="615"/>
                </a:cubicBezTo>
                <a:lnTo>
                  <a:pt x="1619" y="818"/>
                </a:lnTo>
                <a:cubicBezTo>
                  <a:pt x="1624" y="924"/>
                  <a:pt x="1573" y="976"/>
                  <a:pt x="1464" y="973"/>
                </a:cubicBezTo>
                <a:cubicBezTo>
                  <a:pt x="1423" y="973"/>
                  <a:pt x="1381" y="973"/>
                  <a:pt x="1340" y="973"/>
                </a:cubicBezTo>
                <a:cubicBezTo>
                  <a:pt x="1337" y="937"/>
                  <a:pt x="1331" y="908"/>
                  <a:pt x="1322" y="884"/>
                </a:cubicBezTo>
                <a:cubicBezTo>
                  <a:pt x="1358" y="887"/>
                  <a:pt x="1403" y="889"/>
                  <a:pt x="1459" y="889"/>
                </a:cubicBezTo>
                <a:cubicBezTo>
                  <a:pt x="1515" y="892"/>
                  <a:pt x="1542" y="867"/>
                  <a:pt x="1539" y="814"/>
                </a:cubicBezTo>
                <a:lnTo>
                  <a:pt x="1539" y="447"/>
                </a:lnTo>
                <a:lnTo>
                  <a:pt x="1057" y="447"/>
                </a:lnTo>
                <a:lnTo>
                  <a:pt x="1057" y="376"/>
                </a:lnTo>
                <a:lnTo>
                  <a:pt x="1849" y="376"/>
                </a:lnTo>
                <a:lnTo>
                  <a:pt x="1849" y="261"/>
                </a:lnTo>
                <a:lnTo>
                  <a:pt x="1190" y="261"/>
                </a:lnTo>
                <a:lnTo>
                  <a:pt x="1190" y="190"/>
                </a:lnTo>
                <a:lnTo>
                  <a:pt x="1849" y="190"/>
                </a:lnTo>
                <a:lnTo>
                  <a:pt x="1849" y="75"/>
                </a:lnTo>
                <a:lnTo>
                  <a:pt x="1172" y="75"/>
                </a:lnTo>
                <a:lnTo>
                  <a:pt x="1172" y="5"/>
                </a:lnTo>
                <a:lnTo>
                  <a:pt x="1932" y="5"/>
                </a:lnTo>
                <a:lnTo>
                  <a:pt x="1932" y="376"/>
                </a:lnTo>
                <a:lnTo>
                  <a:pt x="2101" y="376"/>
                </a:lnTo>
                <a:lnTo>
                  <a:pt x="2101" y="447"/>
                </a:lnTo>
                <a:lnTo>
                  <a:pt x="1619" y="447"/>
                </a:lnTo>
                <a:lnTo>
                  <a:pt x="1619" y="482"/>
                </a:lnTo>
                <a:cubicBezTo>
                  <a:pt x="1654" y="544"/>
                  <a:pt x="1692" y="597"/>
                  <a:pt x="1733" y="641"/>
                </a:cubicBezTo>
                <a:cubicBezTo>
                  <a:pt x="1822" y="582"/>
                  <a:pt x="1899" y="529"/>
                  <a:pt x="1963" y="482"/>
                </a:cubicBezTo>
                <a:close/>
                <a:moveTo>
                  <a:pt x="1044" y="814"/>
                </a:moveTo>
                <a:cubicBezTo>
                  <a:pt x="1168" y="772"/>
                  <a:pt x="1318" y="716"/>
                  <a:pt x="1495" y="646"/>
                </a:cubicBezTo>
                <a:cubicBezTo>
                  <a:pt x="1501" y="672"/>
                  <a:pt x="1507" y="699"/>
                  <a:pt x="1513" y="725"/>
                </a:cubicBezTo>
                <a:cubicBezTo>
                  <a:pt x="1351" y="784"/>
                  <a:pt x="1205" y="839"/>
                  <a:pt x="1075" y="889"/>
                </a:cubicBezTo>
                <a:lnTo>
                  <a:pt x="1044" y="814"/>
                </a:lnTo>
                <a:close/>
                <a:moveTo>
                  <a:pt x="1190" y="473"/>
                </a:moveTo>
                <a:cubicBezTo>
                  <a:pt x="1202" y="482"/>
                  <a:pt x="1218" y="492"/>
                  <a:pt x="1238" y="504"/>
                </a:cubicBezTo>
                <a:cubicBezTo>
                  <a:pt x="1303" y="545"/>
                  <a:pt x="1356" y="581"/>
                  <a:pt x="1398" y="610"/>
                </a:cubicBezTo>
                <a:lnTo>
                  <a:pt x="1349" y="681"/>
                </a:lnTo>
                <a:cubicBezTo>
                  <a:pt x="1317" y="658"/>
                  <a:pt x="1272" y="627"/>
                  <a:pt x="1216" y="588"/>
                </a:cubicBezTo>
                <a:cubicBezTo>
                  <a:pt x="1184" y="565"/>
                  <a:pt x="1159" y="547"/>
                  <a:pt x="1141" y="535"/>
                </a:cubicBezTo>
                <a:lnTo>
                  <a:pt x="1190" y="473"/>
                </a:lnTo>
                <a:close/>
              </a:path>
            </a:pathLst>
          </a:cu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6" name="Freeform 9"/>
          <p:cNvSpPr>
            <a:spLocks noEditPoints="1"/>
          </p:cNvSpPr>
          <p:nvPr/>
        </p:nvSpPr>
        <p:spPr bwMode="auto">
          <a:xfrm>
            <a:off x="4161199" y="1054540"/>
            <a:ext cx="115885" cy="5038358"/>
          </a:xfrm>
          <a:custGeom>
            <a:avLst/>
            <a:gdLst>
              <a:gd name="T0" fmla="*/ 0 w 153"/>
              <a:gd name="T1" fmla="*/ 0 h 6522"/>
              <a:gd name="T2" fmla="*/ 46203 w 153"/>
              <a:gd name="T3" fmla="*/ 0 h 6522"/>
              <a:gd name="T4" fmla="*/ 46203 w 153"/>
              <a:gd name="T5" fmla="*/ 5040312 h 6522"/>
              <a:gd name="T6" fmla="*/ 0 w 153"/>
              <a:gd name="T7" fmla="*/ 5040312 h 6522"/>
              <a:gd name="T8" fmla="*/ 0 w 153"/>
              <a:gd name="T9" fmla="*/ 0 h 6522"/>
              <a:gd name="T10" fmla="*/ 99224 w 153"/>
              <a:gd name="T11" fmla="*/ 0 h 6522"/>
              <a:gd name="T12" fmla="*/ 115887 w 153"/>
              <a:gd name="T13" fmla="*/ 0 h 6522"/>
              <a:gd name="T14" fmla="*/ 115887 w 153"/>
              <a:gd name="T15" fmla="*/ 5040312 h 6522"/>
              <a:gd name="T16" fmla="*/ 99224 w 153"/>
              <a:gd name="T17" fmla="*/ 5040312 h 6522"/>
              <a:gd name="T18" fmla="*/ 99224 w 153"/>
              <a:gd name="T19" fmla="*/ 0 h 652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3" h="6522">
                <a:moveTo>
                  <a:pt x="0" y="0"/>
                </a:moveTo>
                <a:lnTo>
                  <a:pt x="61" y="0"/>
                </a:lnTo>
                <a:lnTo>
                  <a:pt x="61" y="6522"/>
                </a:lnTo>
                <a:lnTo>
                  <a:pt x="0" y="6522"/>
                </a:lnTo>
                <a:lnTo>
                  <a:pt x="0" y="0"/>
                </a:lnTo>
                <a:close/>
                <a:moveTo>
                  <a:pt x="131" y="0"/>
                </a:moveTo>
                <a:lnTo>
                  <a:pt x="153" y="0"/>
                </a:lnTo>
                <a:lnTo>
                  <a:pt x="153" y="6522"/>
                </a:lnTo>
                <a:lnTo>
                  <a:pt x="131" y="6522"/>
                </a:lnTo>
                <a:lnTo>
                  <a:pt x="131" y="0"/>
                </a:lnTo>
                <a:close/>
              </a:path>
            </a:pathLst>
          </a:custGeom>
          <a:solidFill>
            <a:srgbClr val="297FD5"/>
          </a:solidFill>
          <a:ln>
            <a:noFill/>
          </a:ln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7" name="Freeform 10"/>
          <p:cNvSpPr/>
          <p:nvPr/>
        </p:nvSpPr>
        <p:spPr bwMode="auto">
          <a:xfrm>
            <a:off x="4602514" y="1214816"/>
            <a:ext cx="6016220" cy="681435"/>
          </a:xfrm>
          <a:custGeom>
            <a:avLst/>
            <a:gdLst>
              <a:gd name="T0" fmla="*/ 64938 w 6425"/>
              <a:gd name="T1" fmla="*/ 0 h 911"/>
              <a:gd name="T2" fmla="*/ 4420639 w 6425"/>
              <a:gd name="T3" fmla="*/ 0 h 911"/>
              <a:gd name="T4" fmla="*/ 4486275 w 6425"/>
              <a:gd name="T5" fmla="*/ 65148 h 911"/>
              <a:gd name="T6" fmla="*/ 4486275 w 6425"/>
              <a:gd name="T7" fmla="*/ 573027 h 911"/>
              <a:gd name="T8" fmla="*/ 4420639 w 6425"/>
              <a:gd name="T9" fmla="*/ 638175 h 911"/>
              <a:gd name="T10" fmla="*/ 64938 w 6425"/>
              <a:gd name="T11" fmla="*/ 638175 h 911"/>
              <a:gd name="T12" fmla="*/ 0 w 6425"/>
              <a:gd name="T13" fmla="*/ 573027 h 911"/>
              <a:gd name="T14" fmla="*/ 0 w 6425"/>
              <a:gd name="T15" fmla="*/ 65148 h 911"/>
              <a:gd name="T16" fmla="*/ 64938 w 6425"/>
              <a:gd name="T17" fmla="*/ 0 h 9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25" h="911">
                <a:moveTo>
                  <a:pt x="93" y="0"/>
                </a:moveTo>
                <a:lnTo>
                  <a:pt x="6331" y="0"/>
                </a:lnTo>
                <a:cubicBezTo>
                  <a:pt x="6383" y="0"/>
                  <a:pt x="6425" y="42"/>
                  <a:pt x="6425" y="93"/>
                </a:cubicBezTo>
                <a:lnTo>
                  <a:pt x="6425" y="818"/>
                </a:lnTo>
                <a:cubicBezTo>
                  <a:pt x="6425" y="869"/>
                  <a:pt x="6383" y="911"/>
                  <a:pt x="6331" y="911"/>
                </a:cubicBezTo>
                <a:lnTo>
                  <a:pt x="93" y="911"/>
                </a:lnTo>
                <a:cubicBezTo>
                  <a:pt x="42" y="911"/>
                  <a:pt x="0" y="869"/>
                  <a:pt x="0" y="818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close/>
              </a:path>
            </a:pathLst>
          </a:custGeom>
          <a:solidFill>
            <a:srgbClr val="38B1BF"/>
          </a:solidFill>
          <a:ln>
            <a:noFill/>
          </a:ln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grpSp>
        <p:nvGrpSpPr>
          <p:cNvPr id="8" name="组合 58"/>
          <p:cNvGrpSpPr/>
          <p:nvPr/>
        </p:nvGrpSpPr>
        <p:grpSpPr bwMode="auto">
          <a:xfrm>
            <a:off x="4705697" y="1270356"/>
            <a:ext cx="503225" cy="528432"/>
            <a:chOff x="0" y="0"/>
            <a:chExt cx="588963" cy="618440"/>
          </a:xfrm>
          <a:solidFill>
            <a:srgbClr val="38B1BF"/>
          </a:solidFill>
        </p:grpSpPr>
        <p:sp>
          <p:nvSpPr>
            <p:cNvPr id="9" name="Oval 16"/>
            <p:cNvSpPr>
              <a:spLocks noChangeArrowheads="1"/>
            </p:cNvSpPr>
            <p:nvPr/>
          </p:nvSpPr>
          <p:spPr bwMode="auto">
            <a:xfrm>
              <a:off x="0" y="27890"/>
              <a:ext cx="588963" cy="590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00" kern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sp>
          <p:nvSpPr>
            <p:cNvPr id="10" name="TextBox 60"/>
            <p:cNvSpPr txBox="1">
              <a:spLocks noChangeArrowheads="1"/>
            </p:cNvSpPr>
            <p:nvPr/>
          </p:nvSpPr>
          <p:spPr bwMode="auto">
            <a:xfrm>
              <a:off x="59482" y="0"/>
              <a:ext cx="425104" cy="61087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kern="0">
                  <a:solidFill>
                    <a:schemeClr val="tx2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  <a:endParaRPr lang="zh-CN" altLang="en-US" sz="2800" b="1" kern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1" name="Freeform 10_8"/>
          <p:cNvSpPr/>
          <p:nvPr/>
        </p:nvSpPr>
        <p:spPr bwMode="auto">
          <a:xfrm>
            <a:off x="4602514" y="2648589"/>
            <a:ext cx="6016220" cy="681435"/>
          </a:xfrm>
          <a:custGeom>
            <a:avLst/>
            <a:gdLst>
              <a:gd name="T0" fmla="*/ 64938 w 6425"/>
              <a:gd name="T1" fmla="*/ 0 h 911"/>
              <a:gd name="T2" fmla="*/ 4420639 w 6425"/>
              <a:gd name="T3" fmla="*/ 0 h 911"/>
              <a:gd name="T4" fmla="*/ 4486275 w 6425"/>
              <a:gd name="T5" fmla="*/ 65148 h 911"/>
              <a:gd name="T6" fmla="*/ 4486275 w 6425"/>
              <a:gd name="T7" fmla="*/ 573027 h 911"/>
              <a:gd name="T8" fmla="*/ 4420639 w 6425"/>
              <a:gd name="T9" fmla="*/ 638175 h 911"/>
              <a:gd name="T10" fmla="*/ 64938 w 6425"/>
              <a:gd name="T11" fmla="*/ 638175 h 911"/>
              <a:gd name="T12" fmla="*/ 0 w 6425"/>
              <a:gd name="T13" fmla="*/ 573027 h 911"/>
              <a:gd name="T14" fmla="*/ 0 w 6425"/>
              <a:gd name="T15" fmla="*/ 65148 h 911"/>
              <a:gd name="T16" fmla="*/ 64938 w 6425"/>
              <a:gd name="T17" fmla="*/ 0 h 9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25" h="911">
                <a:moveTo>
                  <a:pt x="93" y="0"/>
                </a:moveTo>
                <a:lnTo>
                  <a:pt x="6331" y="0"/>
                </a:lnTo>
                <a:cubicBezTo>
                  <a:pt x="6383" y="0"/>
                  <a:pt x="6425" y="42"/>
                  <a:pt x="6425" y="93"/>
                </a:cubicBezTo>
                <a:lnTo>
                  <a:pt x="6425" y="818"/>
                </a:lnTo>
                <a:cubicBezTo>
                  <a:pt x="6425" y="869"/>
                  <a:pt x="6383" y="911"/>
                  <a:pt x="6331" y="911"/>
                </a:cubicBezTo>
                <a:lnTo>
                  <a:pt x="93" y="911"/>
                </a:lnTo>
                <a:cubicBezTo>
                  <a:pt x="42" y="911"/>
                  <a:pt x="0" y="869"/>
                  <a:pt x="0" y="818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close/>
              </a:path>
            </a:pathLst>
          </a:custGeom>
          <a:solidFill>
            <a:srgbClr val="38B1BF"/>
          </a:solidFill>
          <a:ln>
            <a:noFill/>
          </a:ln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grpSp>
        <p:nvGrpSpPr>
          <p:cNvPr id="12" name="组合 62"/>
          <p:cNvGrpSpPr/>
          <p:nvPr/>
        </p:nvGrpSpPr>
        <p:grpSpPr bwMode="auto">
          <a:xfrm>
            <a:off x="4705697" y="2690793"/>
            <a:ext cx="503225" cy="528433"/>
            <a:chOff x="0" y="0"/>
            <a:chExt cx="588963" cy="618440"/>
          </a:xfrm>
          <a:solidFill>
            <a:srgbClr val="38B1BF"/>
          </a:solidFill>
        </p:grpSpPr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0" y="27890"/>
              <a:ext cx="588963" cy="590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00" kern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sp>
          <p:nvSpPr>
            <p:cNvPr id="14" name="TextBox 64"/>
            <p:cNvSpPr txBox="1">
              <a:spLocks noChangeArrowheads="1"/>
            </p:cNvSpPr>
            <p:nvPr/>
          </p:nvSpPr>
          <p:spPr bwMode="auto">
            <a:xfrm>
              <a:off x="59482" y="0"/>
              <a:ext cx="425104" cy="61087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kern="0">
                  <a:solidFill>
                    <a:schemeClr val="tx2"/>
                  </a:solidFill>
                  <a:latin typeface="+mn-lt"/>
                  <a:ea typeface="+mn-ea"/>
                  <a:cs typeface="+mn-ea"/>
                  <a:sym typeface="+mn-lt"/>
                </a:rPr>
                <a:t>2</a:t>
              </a:r>
              <a:endParaRPr lang="zh-CN" altLang="en-US" sz="2800" b="1" kern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5" name="Freeform 10_10"/>
          <p:cNvSpPr/>
          <p:nvPr/>
        </p:nvSpPr>
        <p:spPr bwMode="auto">
          <a:xfrm>
            <a:off x="4602514" y="4140472"/>
            <a:ext cx="6016220" cy="681435"/>
          </a:xfrm>
          <a:custGeom>
            <a:avLst/>
            <a:gdLst>
              <a:gd name="T0" fmla="*/ 64938 w 6425"/>
              <a:gd name="T1" fmla="*/ 0 h 911"/>
              <a:gd name="T2" fmla="*/ 4420639 w 6425"/>
              <a:gd name="T3" fmla="*/ 0 h 911"/>
              <a:gd name="T4" fmla="*/ 4486275 w 6425"/>
              <a:gd name="T5" fmla="*/ 65148 h 911"/>
              <a:gd name="T6" fmla="*/ 4486275 w 6425"/>
              <a:gd name="T7" fmla="*/ 573027 h 911"/>
              <a:gd name="T8" fmla="*/ 4420639 w 6425"/>
              <a:gd name="T9" fmla="*/ 638175 h 911"/>
              <a:gd name="T10" fmla="*/ 64938 w 6425"/>
              <a:gd name="T11" fmla="*/ 638175 h 911"/>
              <a:gd name="T12" fmla="*/ 0 w 6425"/>
              <a:gd name="T13" fmla="*/ 573027 h 911"/>
              <a:gd name="T14" fmla="*/ 0 w 6425"/>
              <a:gd name="T15" fmla="*/ 65148 h 911"/>
              <a:gd name="T16" fmla="*/ 64938 w 6425"/>
              <a:gd name="T17" fmla="*/ 0 h 9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25" h="911">
                <a:moveTo>
                  <a:pt x="93" y="0"/>
                </a:moveTo>
                <a:lnTo>
                  <a:pt x="6331" y="0"/>
                </a:lnTo>
                <a:cubicBezTo>
                  <a:pt x="6383" y="0"/>
                  <a:pt x="6425" y="42"/>
                  <a:pt x="6425" y="93"/>
                </a:cubicBezTo>
                <a:lnTo>
                  <a:pt x="6425" y="818"/>
                </a:lnTo>
                <a:cubicBezTo>
                  <a:pt x="6425" y="869"/>
                  <a:pt x="6383" y="911"/>
                  <a:pt x="6331" y="911"/>
                </a:cubicBezTo>
                <a:lnTo>
                  <a:pt x="93" y="911"/>
                </a:lnTo>
                <a:cubicBezTo>
                  <a:pt x="42" y="911"/>
                  <a:pt x="0" y="869"/>
                  <a:pt x="0" y="818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close/>
              </a:path>
            </a:pathLst>
          </a:custGeom>
          <a:solidFill>
            <a:srgbClr val="38B1BF"/>
          </a:solidFill>
          <a:ln>
            <a:noFill/>
          </a:ln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grpSp>
        <p:nvGrpSpPr>
          <p:cNvPr id="16" name="组合 71"/>
          <p:cNvGrpSpPr/>
          <p:nvPr/>
        </p:nvGrpSpPr>
        <p:grpSpPr bwMode="auto">
          <a:xfrm>
            <a:off x="4705697" y="4239193"/>
            <a:ext cx="503225" cy="524941"/>
            <a:chOff x="0" y="2236"/>
            <a:chExt cx="588963" cy="616204"/>
          </a:xfrm>
          <a:solidFill>
            <a:srgbClr val="38B1BF"/>
          </a:solidFill>
        </p:grpSpPr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0" y="27890"/>
              <a:ext cx="588963" cy="590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00" kern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sp>
          <p:nvSpPr>
            <p:cNvPr id="18" name="TextBox 78"/>
            <p:cNvSpPr txBox="1">
              <a:spLocks noChangeArrowheads="1"/>
            </p:cNvSpPr>
            <p:nvPr/>
          </p:nvSpPr>
          <p:spPr bwMode="auto">
            <a:xfrm>
              <a:off x="81778" y="2236"/>
              <a:ext cx="425104" cy="6127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kern="0">
                  <a:solidFill>
                    <a:schemeClr val="tx2"/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  <a:endParaRPr lang="zh-CN" altLang="en-US" sz="2800" b="1" kern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7" name="TextBox 91"/>
          <p:cNvSpPr txBox="1">
            <a:spLocks noChangeArrowheads="1"/>
          </p:cNvSpPr>
          <p:nvPr/>
        </p:nvSpPr>
        <p:spPr bwMode="auto">
          <a:xfrm>
            <a:off x="5193047" y="1274475"/>
            <a:ext cx="4645830" cy="561975"/>
          </a:xfrm>
          <a:prstGeom prst="rect">
            <a:avLst/>
          </a:pr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3" tIns="45706" rIns="91413" bIns="4570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65" kern="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可行性分析</a:t>
            </a:r>
            <a:endParaRPr lang="zh-CN" altLang="en-US" sz="3065" kern="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TextBox 92"/>
          <p:cNvSpPr txBox="1">
            <a:spLocks noChangeArrowheads="1"/>
          </p:cNvSpPr>
          <p:nvPr/>
        </p:nvSpPr>
        <p:spPr bwMode="auto">
          <a:xfrm>
            <a:off x="5193048" y="2708250"/>
            <a:ext cx="3463835" cy="561975"/>
          </a:xfrm>
          <a:prstGeom prst="rect">
            <a:avLst/>
          </a:pr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6" rIns="91413" bIns="4570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65" kern="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需求分析</a:t>
            </a:r>
            <a:endParaRPr lang="zh-CN" altLang="en-US" sz="3065" kern="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TextBox 93"/>
          <p:cNvSpPr txBox="1">
            <a:spLocks noChangeArrowheads="1"/>
          </p:cNvSpPr>
          <p:nvPr/>
        </p:nvSpPr>
        <p:spPr bwMode="auto">
          <a:xfrm>
            <a:off x="5193047" y="4199511"/>
            <a:ext cx="3905148" cy="561975"/>
          </a:xfrm>
          <a:prstGeom prst="rect">
            <a:avLst/>
          </a:pr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6" rIns="91413" bIns="4570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65" kern="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项目计划</a:t>
            </a:r>
            <a:endParaRPr lang="zh-CN" altLang="en-US" sz="3065" kern="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Freeform 10_10"/>
          <p:cNvSpPr/>
          <p:nvPr/>
        </p:nvSpPr>
        <p:spPr bwMode="auto">
          <a:xfrm>
            <a:off x="4602514" y="5546362"/>
            <a:ext cx="6016220" cy="681435"/>
          </a:xfrm>
          <a:custGeom>
            <a:avLst/>
            <a:gdLst>
              <a:gd name="T0" fmla="*/ 64938 w 6425"/>
              <a:gd name="T1" fmla="*/ 0 h 911"/>
              <a:gd name="T2" fmla="*/ 4420639 w 6425"/>
              <a:gd name="T3" fmla="*/ 0 h 911"/>
              <a:gd name="T4" fmla="*/ 4486275 w 6425"/>
              <a:gd name="T5" fmla="*/ 65148 h 911"/>
              <a:gd name="T6" fmla="*/ 4486275 w 6425"/>
              <a:gd name="T7" fmla="*/ 573027 h 911"/>
              <a:gd name="T8" fmla="*/ 4420639 w 6425"/>
              <a:gd name="T9" fmla="*/ 638175 h 911"/>
              <a:gd name="T10" fmla="*/ 64938 w 6425"/>
              <a:gd name="T11" fmla="*/ 638175 h 911"/>
              <a:gd name="T12" fmla="*/ 0 w 6425"/>
              <a:gd name="T13" fmla="*/ 573027 h 911"/>
              <a:gd name="T14" fmla="*/ 0 w 6425"/>
              <a:gd name="T15" fmla="*/ 65148 h 911"/>
              <a:gd name="T16" fmla="*/ 64938 w 6425"/>
              <a:gd name="T17" fmla="*/ 0 h 9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25" h="911">
                <a:moveTo>
                  <a:pt x="93" y="0"/>
                </a:moveTo>
                <a:lnTo>
                  <a:pt x="6331" y="0"/>
                </a:lnTo>
                <a:cubicBezTo>
                  <a:pt x="6383" y="0"/>
                  <a:pt x="6425" y="42"/>
                  <a:pt x="6425" y="93"/>
                </a:cubicBezTo>
                <a:lnTo>
                  <a:pt x="6425" y="818"/>
                </a:lnTo>
                <a:cubicBezTo>
                  <a:pt x="6425" y="869"/>
                  <a:pt x="6383" y="911"/>
                  <a:pt x="6331" y="911"/>
                </a:cubicBezTo>
                <a:lnTo>
                  <a:pt x="93" y="911"/>
                </a:lnTo>
                <a:cubicBezTo>
                  <a:pt x="42" y="911"/>
                  <a:pt x="0" y="869"/>
                  <a:pt x="0" y="818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close/>
              </a:path>
            </a:pathLst>
          </a:custGeom>
          <a:solidFill>
            <a:srgbClr val="38B1BF"/>
          </a:solidFill>
          <a:ln>
            <a:noFill/>
          </a:ln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grpSp>
        <p:nvGrpSpPr>
          <p:cNvPr id="21" name="组合 71"/>
          <p:cNvGrpSpPr/>
          <p:nvPr/>
        </p:nvGrpSpPr>
        <p:grpSpPr bwMode="auto">
          <a:xfrm>
            <a:off x="4705697" y="5645083"/>
            <a:ext cx="503225" cy="524941"/>
            <a:chOff x="0" y="2236"/>
            <a:chExt cx="588963" cy="616204"/>
          </a:xfrm>
          <a:solidFill>
            <a:srgbClr val="38B1BF"/>
          </a:solidFill>
        </p:grpSpPr>
        <p:sp>
          <p:nvSpPr>
            <p:cNvPr id="22" name="Oval 16"/>
            <p:cNvSpPr>
              <a:spLocks noChangeArrowheads="1"/>
            </p:cNvSpPr>
            <p:nvPr/>
          </p:nvSpPr>
          <p:spPr bwMode="auto">
            <a:xfrm>
              <a:off x="0" y="27890"/>
              <a:ext cx="588963" cy="590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00" kern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sp>
          <p:nvSpPr>
            <p:cNvPr id="23" name="TextBox 78"/>
            <p:cNvSpPr txBox="1">
              <a:spLocks noChangeArrowheads="1"/>
            </p:cNvSpPr>
            <p:nvPr/>
          </p:nvSpPr>
          <p:spPr bwMode="auto">
            <a:xfrm>
              <a:off x="81778" y="2236"/>
              <a:ext cx="425104" cy="6127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kern="0">
                  <a:solidFill>
                    <a:schemeClr val="tx2"/>
                  </a:solidFill>
                  <a:latin typeface="+mn-lt"/>
                  <a:ea typeface="+mn-ea"/>
                  <a:cs typeface="+mn-ea"/>
                  <a:sym typeface="+mn-lt"/>
                </a:rPr>
                <a:t>4</a:t>
              </a:r>
              <a:endParaRPr lang="en-US" altLang="zh-CN" sz="2800" b="1" kern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4" name="TextBox 93"/>
          <p:cNvSpPr txBox="1">
            <a:spLocks noChangeArrowheads="1"/>
          </p:cNvSpPr>
          <p:nvPr/>
        </p:nvSpPr>
        <p:spPr bwMode="auto">
          <a:xfrm>
            <a:off x="5193047" y="5605401"/>
            <a:ext cx="3905148" cy="561975"/>
          </a:xfrm>
          <a:prstGeom prst="rect">
            <a:avLst/>
          </a:pr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6" rIns="91413" bIns="4570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65" kern="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分工及考评</a:t>
            </a:r>
            <a:endParaRPr lang="zh-CN" altLang="en-US" sz="3065" kern="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8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  <p:bldP spid="2" grpId="1" bldLvl="0" animBg="1"/>
      <p:bldP spid="3" grpId="0" bldLvl="0" animBg="1"/>
      <p:bldP spid="3" grpId="1" bldLvl="0" animBg="1"/>
      <p:bldP spid="4" grpId="0" bldLvl="0" animBg="1"/>
      <p:bldP spid="4" grpId="1" bldLvl="0" animBg="1"/>
      <p:bldP spid="5" grpId="0" bldLvl="0" animBg="1"/>
      <p:bldP spid="5" grpId="1" bldLvl="0" animBg="1"/>
      <p:bldP spid="6" grpId="0" bldLvl="0" animBg="1"/>
      <p:bldP spid="7" grpId="0" bldLvl="0" animBg="1"/>
      <p:bldP spid="11" grpId="0" bldLvl="0" animBg="1"/>
      <p:bldP spid="15" grpId="0" bldLvl="0" animBg="1"/>
      <p:bldP spid="27" grpId="0" bldLvl="0" animBg="1" autoUpdateAnimBg="0"/>
      <p:bldP spid="28" grpId="0" bldLvl="0" animBg="1" autoUpdateAnimBg="0"/>
      <p:bldP spid="29" grpId="0" bldLvl="0" animBg="1" autoUpdateAnimBg="0"/>
      <p:bldP spid="20" grpId="0" bldLvl="0" animBg="1"/>
      <p:bldP spid="24" grpId="0" bldLvl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5457006" y="1573726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314967" y="1573726"/>
            <a:ext cx="3744416" cy="511504"/>
            <a:chOff x="6339097" y="1573726"/>
            <a:chExt cx="3744416" cy="511504"/>
          </a:xfrm>
        </p:grpSpPr>
        <p:sp>
          <p:nvSpPr>
            <p:cNvPr id="18" name="圆角矩形 17"/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723350" y="1614014"/>
              <a:ext cx="26530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技术可行性</a:t>
              </a:r>
              <a:endParaRPr lang="zh-CN" altLang="en-US" sz="20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圆角矩形 19"/>
          <p:cNvSpPr/>
          <p:nvPr/>
        </p:nvSpPr>
        <p:spPr>
          <a:xfrm>
            <a:off x="5457006" y="2450183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315199" y="2450183"/>
            <a:ext cx="3744416" cy="511504"/>
            <a:chOff x="6315199" y="2492728"/>
            <a:chExt cx="3744416" cy="511504"/>
          </a:xfrm>
        </p:grpSpPr>
        <p:sp>
          <p:nvSpPr>
            <p:cNvPr id="22" name="圆角矩形 21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681843" y="2493011"/>
              <a:ext cx="26530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经济可行性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5457006" y="3366198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en-US" altLang="zh-CN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6339097" y="3366198"/>
            <a:ext cx="3744416" cy="511504"/>
            <a:chOff x="6339097" y="4180903"/>
            <a:chExt cx="3744416" cy="511504"/>
          </a:xfrm>
        </p:grpSpPr>
        <p:sp>
          <p:nvSpPr>
            <p:cNvPr id="30" name="圆角矩形 29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682074" y="4221882"/>
              <a:ext cx="273630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法律可行性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-106934" y="0"/>
            <a:ext cx="3469805" cy="6859587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94519" y="2219567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  <a:endParaRPr 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下箭头 37"/>
          <p:cNvSpPr/>
          <p:nvPr/>
        </p:nvSpPr>
        <p:spPr>
          <a:xfrm rot="16200000">
            <a:off x="4278849" y="1505704"/>
            <a:ext cx="576064" cy="679828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9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29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37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149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649"/>
                            </p:stCondLst>
                            <p:childTnLst>
                              <p:par>
                                <p:cTn id="47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6" grpId="1" bldLvl="0" animBg="1"/>
      <p:bldP spid="16" grpId="2" bldLvl="0" animBg="1"/>
      <p:bldP spid="20" grpId="0" bldLvl="0" animBg="1"/>
      <p:bldP spid="20" grpId="1" bldLvl="0" animBg="1"/>
      <p:bldP spid="28" grpId="0" bldLvl="0" animBg="1"/>
      <p:bldP spid="28" grpId="1" bldLvl="0" animBg="1"/>
      <p:bldP spid="36" grpId="0" bldLvl="0" animBg="1"/>
      <p:bldP spid="37" grpId="0"/>
      <p:bldP spid="38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技术可行性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3090" y="3158490"/>
            <a:ext cx="8464550" cy="33254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42795" y="3074035"/>
            <a:ext cx="325374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数据流图：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042795" y="1481455"/>
            <a:ext cx="8039735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</a:t>
            </a:r>
            <a:r>
              <a:rPr lang="zh-CN" altLang="en-US"/>
              <a:t>将tensoflow图像识别模块（开源）移植到</a:t>
            </a:r>
            <a:r>
              <a:rPr lang="en-US" altLang="zh-CN"/>
              <a:t>Android</a:t>
            </a:r>
            <a:r>
              <a:rPr lang="zh-CN" altLang="en-US"/>
              <a:t>手机，关键技术在于数据库匹配，就目前图像识别领域发展，这个技术难点可以攻破，且软件整体架构属于常见的</a:t>
            </a:r>
            <a:r>
              <a:rPr lang="en-US" altLang="zh-CN"/>
              <a:t>C/S</a:t>
            </a:r>
            <a:r>
              <a:rPr lang="zh-CN" altLang="en-US"/>
              <a:t>架构，因此项目技术可行。</a:t>
            </a:r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经济可行性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36850" y="1849755"/>
            <a:ext cx="671639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由于本软件项目是课程项目，主要目的是为了让组内成员学习软件工程知识，以及对课程作业的完成。  另外，用于开发软件所需要支出的非用由小组成员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AA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，完全承担得起。  在不考虑成本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效益 比的情况下，该项目从经济方面来说可行。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法律可行性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67635" y="2357120"/>
            <a:ext cx="67163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所用软件均为开源或者正版软件的试用版，所以本项目在法律因素上并不存在侵犯版权等行为。并且本项目可能并不会涉及到盈利部分，所以出现法律问题的可能性较小。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2584</Words>
  <Application>WPS 演示</Application>
  <PresentationFormat>自定义</PresentationFormat>
  <Paragraphs>684</Paragraphs>
  <Slides>22</Slides>
  <Notes>11</Notes>
  <HiddenSlides>0</HiddenSlides>
  <MMClips>2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Tahoma</vt:lpstr>
      <vt:lpstr>Eras Bold ITC</vt:lpstr>
      <vt:lpstr>+中文标题</vt:lpstr>
      <vt:lpstr>Times New Roman</vt:lpstr>
      <vt:lpstr>Arial Unicode MS</vt:lpstr>
      <vt:lpstr>Calibri</vt:lpstr>
      <vt:lpstr>RomanS</vt:lpstr>
      <vt:lpstr>Arial Unicode MS</vt:lpstr>
      <vt:lpstr>等线</vt:lpstr>
      <vt:lpstr>Kozuka Gothic Pro 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creator>哎呀小小草</dc:creator>
  <cp:keywords>https:/800sucai.taobao.com</cp:keywords>
  <dc:description>https://800sucai.taobao.com</dc:description>
  <dc:subject>哎呀小小草</dc:subject>
  <cp:category>https://800sucai.taobao.com</cp:category>
  <cp:lastModifiedBy>hasee</cp:lastModifiedBy>
  <cp:revision>220</cp:revision>
  <dcterms:created xsi:type="dcterms:W3CDTF">2015-04-23T03:04:00Z</dcterms:created>
  <dcterms:modified xsi:type="dcterms:W3CDTF">2018-03-30T09:42:55Z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