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370" r:id="rId3"/>
    <p:sldId id="485" r:id="rId5"/>
    <p:sldId id="405" r:id="rId6"/>
    <p:sldId id="439" r:id="rId7"/>
    <p:sldId id="450" r:id="rId8"/>
    <p:sldId id="512" r:id="rId9"/>
    <p:sldId id="437" r:id="rId10"/>
    <p:sldId id="463" r:id="rId11"/>
    <p:sldId id="456" r:id="rId12"/>
    <p:sldId id="457" r:id="rId13"/>
    <p:sldId id="458" r:id="rId14"/>
    <p:sldId id="459" r:id="rId15"/>
    <p:sldId id="460" r:id="rId16"/>
    <p:sldId id="461" r:id="rId17"/>
    <p:sldId id="488" r:id="rId18"/>
    <p:sldId id="486" r:id="rId19"/>
    <p:sldId id="412" r:id="rId20"/>
    <p:sldId id="487" r:id="rId21"/>
    <p:sldId id="464" r:id="rId22"/>
    <p:sldId id="465" r:id="rId23"/>
    <p:sldId id="489" r:id="rId24"/>
    <p:sldId id="408" r:id="rId25"/>
    <p:sldId id="466" r:id="rId26"/>
    <p:sldId id="467" r:id="rId27"/>
    <p:sldId id="407" r:id="rId28"/>
    <p:sldId id="481" r:id="rId29"/>
    <p:sldId id="455" r:id="rId30"/>
    <p:sldId id="451" r:id="rId31"/>
    <p:sldId id="436" r:id="rId32"/>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B1BF"/>
    <a:srgbClr val="00458E"/>
    <a:srgbClr val="8B8B8B"/>
    <a:srgbClr val="B11212"/>
    <a:srgbClr val="F5F5F5"/>
    <a:srgbClr val="022A4F"/>
    <a:srgbClr val="007ADE"/>
    <a:srgbClr val="0885DA"/>
    <a:srgbClr val="297FD5"/>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06" autoAdjust="0"/>
    <p:restoredTop sz="94660"/>
  </p:normalViewPr>
  <p:slideViewPr>
    <p:cSldViewPr>
      <p:cViewPr>
        <p:scale>
          <a:sx n="95" d="100"/>
          <a:sy n="95" d="100"/>
        </p:scale>
        <p:origin x="15" y="356"/>
      </p:cViewPr>
      <p:guideLst>
        <p:guide orient="horz" pos="2160"/>
        <p:guide orient="horz" pos="3839"/>
        <p:guide pos="3839"/>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611DA1-5E4C-4157-8D98-35F52756B2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2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0" y="909514"/>
            <a:ext cx="1220073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Box 43"/>
          <p:cNvSpPr txBox="1">
            <a:spLocks noChangeArrowheads="1"/>
          </p:cNvSpPr>
          <p:nvPr userDrawn="1"/>
        </p:nvSpPr>
        <p:spPr bwMode="auto">
          <a:xfrm>
            <a:off x="2590428" y="189434"/>
            <a:ext cx="4080842"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微软雅黑" panose="020B0503020204020204" pitchFamily="34" charset="-122"/>
              </a:defRPr>
            </a:lvl1pPr>
            <a:lvl2pPr marL="742950" indent="-285750">
              <a:defRPr>
                <a:solidFill>
                  <a:schemeClr val="tx1"/>
                </a:solidFill>
                <a:latin typeface="Tahoma" panose="020B0604030504040204" pitchFamily="34" charset="0"/>
                <a:ea typeface="微软雅黑" panose="020B0503020204020204" pitchFamily="34" charset="-122"/>
              </a:defRPr>
            </a:lvl2pPr>
            <a:lvl3pPr marL="1143000" indent="-228600">
              <a:defRPr>
                <a:solidFill>
                  <a:schemeClr val="tx1"/>
                </a:solidFill>
                <a:latin typeface="Tahoma" panose="020B0604030504040204" pitchFamily="34" charset="0"/>
                <a:ea typeface="微软雅黑" panose="020B0503020204020204" pitchFamily="34" charset="-122"/>
              </a:defRPr>
            </a:lvl3pPr>
            <a:lvl4pPr marL="1600200" indent="-228600">
              <a:defRPr>
                <a:solidFill>
                  <a:schemeClr val="tx1"/>
                </a:solidFill>
                <a:latin typeface="Tahoma" panose="020B0604030504040204" pitchFamily="34" charset="0"/>
                <a:ea typeface="微软雅黑" panose="020B0503020204020204" pitchFamily="34" charset="-122"/>
              </a:defRPr>
            </a:lvl4pPr>
            <a:lvl5pPr marL="2057400" indent="-228600">
              <a:defRPr>
                <a:solidFill>
                  <a:schemeClr val="tx1"/>
                </a:solidFill>
                <a:latin typeface="Tahoma" panose="020B060403050404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Tahoma" panose="020B0604030504040204" pitchFamily="34" charset="0"/>
                <a:ea typeface="微软雅黑" panose="020B0503020204020204" pitchFamily="34" charset="-122"/>
              </a:defRPr>
            </a:lvl9pPr>
          </a:lstStyle>
          <a:p>
            <a:r>
              <a:rPr lang="zh-CN" altLang="en-US" sz="2800" b="1" dirty="0">
                <a:solidFill>
                  <a:schemeClr val="tx1">
                    <a:lumMod val="75000"/>
                    <a:lumOff val="25000"/>
                  </a:schemeClr>
                </a:solidFill>
                <a:latin typeface="微软雅黑" panose="020B0503020204020204" pitchFamily="34" charset="-122"/>
              </a:rPr>
              <a:t>点击此处添加标题内容</a:t>
            </a:r>
            <a:endParaRPr lang="en-US" altLang="zh-CN" sz="2800" b="1" dirty="0">
              <a:solidFill>
                <a:schemeClr val="tx1">
                  <a:lumMod val="75000"/>
                  <a:lumOff val="25000"/>
                </a:schemeClr>
              </a:solidFill>
              <a:latin typeface="微软雅黑" panose="020B0503020204020204" pitchFamily="34" charset="-122"/>
            </a:endParaRPr>
          </a:p>
        </p:txBody>
      </p:sp>
      <p:sp>
        <p:nvSpPr>
          <p:cNvPr id="7" name="燕尾形 6"/>
          <p:cNvSpPr/>
          <p:nvPr userDrawn="1"/>
        </p:nvSpPr>
        <p:spPr>
          <a:xfrm>
            <a:off x="1586327" y="1"/>
            <a:ext cx="860084" cy="90951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extBox 7"/>
          <p:cNvSpPr txBox="1"/>
          <p:nvPr userDrawn="1"/>
        </p:nvSpPr>
        <p:spPr>
          <a:xfrm>
            <a:off x="190550" y="180723"/>
            <a:ext cx="1457450" cy="584775"/>
          </a:xfrm>
          <a:prstGeom prst="rect">
            <a:avLst/>
          </a:prstGeom>
          <a:noFill/>
        </p:spPr>
        <p:txBody>
          <a:bodyPr wrap="none" rtlCol="0">
            <a:spAutoFit/>
          </a:bodyPr>
          <a:lstStyle/>
          <a:p>
            <a:r>
              <a:rPr lang="en-US" altLang="zh-CN" sz="3200" dirty="0">
                <a:solidFill>
                  <a:schemeClr val="tx2"/>
                </a:solidFill>
                <a:latin typeface="Eras Bold ITC" panose="020B0907030504020204" pitchFamily="34" charset="0"/>
                <a:ea typeface="微软雅黑" panose="020B0503020204020204" pitchFamily="34" charset="-122"/>
              </a:rPr>
              <a:t>LOGO</a:t>
            </a:r>
            <a:endParaRPr lang="zh-CN" altLang="en-US" sz="3200" dirty="0">
              <a:solidFill>
                <a:schemeClr val="tx2"/>
              </a:solidFill>
              <a:latin typeface="Eras Bold ITC" panose="020B0907030504020204" pitchFamily="34" charset="0"/>
              <a:ea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1_两栏内容">
    <p:bg>
      <p:bgPr>
        <a:solidFill>
          <a:srgbClr val="F5F5F5"/>
        </a:solidFill>
        <a:effectLst/>
      </p:bgPr>
    </p:bg>
    <p:spTree>
      <p:nvGrpSpPr>
        <p:cNvPr id="1" name=""/>
        <p:cNvGrpSpPr/>
        <p:nvPr/>
      </p:nvGrpSpPr>
      <p:grpSpPr>
        <a:xfrm>
          <a:off x="0" y="0"/>
          <a:ext cx="0" cy="0"/>
          <a:chOff x="0" y="0"/>
          <a:chExt cx="0" cy="0"/>
        </a:xfrm>
      </p:grpSpPr>
    </p:spTree>
  </p:cSld>
  <p:clrMapOvr>
    <a:masterClrMapping/>
  </p:clrMapOvr>
  <p:transition spd="slow" advClick="0"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919"/>
            <a:ext cx="10361851" cy="1470366"/>
          </a:xfrm>
          <a:prstGeom prst="rect">
            <a:avLst/>
          </a:prstGeom>
        </p:spPr>
        <p:txBody>
          <a:bodyPr lIns="121917" tIns="60958" rIns="121917" bIns="60958"/>
          <a:lstStyle/>
          <a:p>
            <a:r>
              <a:rPr lang="zh-CN" altLang="en-US"/>
              <a:t>单击此处编辑母版标题样式</a:t>
            </a:r>
            <a:endParaRPr lang="zh-CN" altLang="en-US"/>
          </a:p>
        </p:txBody>
      </p:sp>
      <p:sp>
        <p:nvSpPr>
          <p:cNvPr id="3" name="副标题 2"/>
          <p:cNvSpPr>
            <a:spLocks noGrp="1"/>
          </p:cNvSpPr>
          <p:nvPr>
            <p:ph type="subTitle" idx="1"/>
          </p:nvPr>
        </p:nvSpPr>
        <p:spPr>
          <a:xfrm>
            <a:off x="1828562" y="3887100"/>
            <a:ext cx="8533289" cy="1753006"/>
          </a:xfrm>
          <a:prstGeom prst="rect">
            <a:avLst/>
          </a:prstGeom>
        </p:spPr>
        <p:txBody>
          <a:bodyPr lIns="121917" tIns="60958" rIns="121917" bIns="60958"/>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6" name="灯片编号占位符 5"/>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2"/>
            <a:ext cx="2844430" cy="365210"/>
          </a:xfrm>
          <a:prstGeom prst="rect">
            <a:avLst/>
          </a:prstGeom>
        </p:spPr>
        <p:txBody>
          <a:bodyPr lIns="121917" tIns="60958" rIns="121917" bIns="60958"/>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058" y="6357822"/>
            <a:ext cx="3860297" cy="365210"/>
          </a:xfrm>
          <a:prstGeom prst="rect">
            <a:avLst/>
          </a:prstGeom>
        </p:spPr>
        <p:txBody>
          <a:bodyPr lIns="121917" tIns="60958" rIns="121917" bIns="60958"/>
          <a:lstStyle/>
          <a:p>
            <a:endParaRPr lang="zh-CN" altLang="en-US"/>
          </a:p>
        </p:txBody>
      </p:sp>
      <p:sp>
        <p:nvSpPr>
          <p:cNvPr id="4" name="灯片编号占位符 3"/>
          <p:cNvSpPr>
            <a:spLocks noGrp="1"/>
          </p:cNvSpPr>
          <p:nvPr>
            <p:ph type="sldNum" sz="quarter" idx="12"/>
          </p:nvPr>
        </p:nvSpPr>
        <p:spPr>
          <a:xfrm>
            <a:off x="8736463" y="6357822"/>
            <a:ext cx="2844430" cy="365210"/>
          </a:xfrm>
          <a:prstGeom prst="rect">
            <a:avLst/>
          </a:prstGeom>
        </p:spPr>
        <p:txBody>
          <a:bodyPr lIns="121917" tIns="60958" rIns="121917" bIns="60958"/>
          <a:lstStyle/>
          <a:p>
            <a:fld id="{0C913308-F349-4B6D-A68A-DD1791B4A57B}" type="slidenum">
              <a:rPr lang="zh-CN" altLang="en-US" smtClean="0"/>
            </a:fld>
            <a:endParaRPr lang="zh-CN" altLang="en-US"/>
          </a:p>
        </p:txBody>
      </p:sp>
    </p:spTree>
  </p:cSld>
  <p:clrMapOvr>
    <a:masterClrMapping/>
  </p:clrMapOvr>
  <p:transition spd="slow" advClick="0"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slow" advClick="0" advTm="0">
    <p:wipe/>
  </p:transition>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16.emf"/><Relationship Id="rId2" Type="http://schemas.openxmlformats.org/officeDocument/2006/relationships/oleObject" Target="../embeddings/oleObject4.bin"/><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png"/><Relationship Id="rId2" Type="http://schemas.microsoft.com/office/2007/relationships/media" Target="../media/media1.mp3"/><Relationship Id="rId1" Type="http://schemas.openxmlformats.org/officeDocument/2006/relationships/audio" Target="../media/media1.mp3"/></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4367240" y="1559294"/>
            <a:ext cx="3432810" cy="2059940"/>
          </a:xfrm>
          <a:prstGeom prst="rect">
            <a:avLst/>
          </a:prstGeom>
          <a:noFill/>
        </p:spPr>
        <p:txBody>
          <a:bodyPr wrap="none" lIns="91423" tIns="45712" rIns="91423" bIns="45712" rtlCol="0">
            <a:spAutoFit/>
          </a:bodyPr>
          <a:lstStyle/>
          <a:p>
            <a:r>
              <a:rPr lang="zh-CN" altLang="en-US" sz="12800" dirty="0">
                <a:solidFill>
                  <a:srgbClr val="38B1BF"/>
                </a:solidFill>
                <a:latin typeface="微软雅黑" panose="020B0503020204020204" pitchFamily="34" charset="-122"/>
                <a:ea typeface="微软雅黑" panose="020B0503020204020204" pitchFamily="34" charset="-122"/>
              </a:rPr>
              <a:t>问酒</a:t>
            </a:r>
            <a:endParaRPr lang="zh-CN" altLang="en-US" sz="128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3846" y="4778722"/>
            <a:ext cx="2310765" cy="382270"/>
          </a:xfrm>
          <a:prstGeom prst="rect">
            <a:avLst/>
          </a:prstGeom>
          <a:noFill/>
        </p:spPr>
        <p:txBody>
          <a:bodyPr wrap="none" lIns="91423" tIns="45712" rIns="91423" bIns="45712" rtlCol="0">
            <a:spAutoFit/>
          </a:bodyPr>
          <a:lstStyle/>
          <a:p>
            <a:pPr algn="ct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SE2018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春</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3490233" y="3692461"/>
            <a:ext cx="5216458" cy="646315"/>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en-US" altLang="en-US" sz="3600" b="1" dirty="0">
                <a:solidFill>
                  <a:schemeClr val="tx1">
                    <a:lumMod val="75000"/>
                    <a:lumOff val="25000"/>
                  </a:schemeClr>
                </a:solidFill>
                <a:latin typeface="微软雅黑" panose="020B0503020204020204" pitchFamily="34" charset="-122"/>
                <a:ea typeface="微软雅黑" panose="020B0503020204020204" pitchFamily="34" charset="-122"/>
              </a:rPr>
              <a:t>软件需求规格说明书SRS</a:t>
            </a:r>
            <a:endParaRPr lang="en-US"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420704" y="4778722"/>
            <a:ext cx="1771605" cy="384705"/>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en-US" sz="1900"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16" presetClass="entr" presetSubtype="37"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1000"/>
                                        <p:tgtEl>
                                          <p:spTgt spid="42"/>
                                        </p:tgtEl>
                                      </p:cBhvr>
                                    </p:animEffect>
                                  </p:childTnLst>
                                </p:cTn>
                              </p:par>
                            </p:childTnLst>
                          </p:cTn>
                        </p:par>
                        <p:par>
                          <p:cTn id="51" fill="hold">
                            <p:stCondLst>
                              <p:cond delay="2500"/>
                            </p:stCondLst>
                            <p:childTnLst>
                              <p:par>
                                <p:cTn id="52" presetID="22" presetClass="entr" presetSubtype="8"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3000"/>
                            </p:stCondLst>
                            <p:childTnLst>
                              <p:par>
                                <p:cTn id="56" presetID="1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ppt_y</p:attrName>
                                        </p:attrNameLst>
                                      </p:cBhvr>
                                      <p:tavLst>
                                        <p:tav tm="0">
                                          <p:val>
                                            <p:strVal val="#ppt_y+#ppt_h*1.125000"/>
                                          </p:val>
                                        </p:tav>
                                        <p:tav tm="100000">
                                          <p:val>
                                            <p:strVal val="#ppt_y"/>
                                          </p:val>
                                        </p:tav>
                                      </p:tavLst>
                                    </p:anim>
                                    <p:animEffect transition="in" filter="wipe(up)">
                                      <p:cBhvr>
                                        <p:cTn id="59" dur="500"/>
                                        <p:tgtEl>
                                          <p:spTgt spid="41"/>
                                        </p:tgtEl>
                                      </p:cBhvr>
                                    </p:animEffect>
                                  </p:childTnLst>
                                </p:cTn>
                              </p:par>
                            </p:childTnLst>
                          </p:cTn>
                        </p:par>
                        <p:par>
                          <p:cTn id="60" fill="hold">
                            <p:stCondLst>
                              <p:cond delay="35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5" repeatCount="indefinite" fill="hold" display="0">
                  <p:stCondLst>
                    <p:cond delay="indefinite"/>
                  </p:stCondLst>
                  <p:endCondLst>
                    <p:cond evt="onStopAudio" delay="0">
                      <p:tgtEl>
                        <p:sldTgt/>
                      </p:tgtEl>
                    </p:cond>
                  </p:endCondLst>
                </p:cTn>
                <p:tgtEl>
                  <p:spTgt spid="46"/>
                </p:tgtEl>
              </p:cMediaNode>
            </p:audio>
          </p:childTnLst>
        </p:cTn>
      </p:par>
    </p:tnLst>
    <p:bldLst>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bldLvl="0"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037539" y="5734050"/>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详见界面原型—识别结果</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52874" y="0"/>
            <a:ext cx="3884665" cy="6859588"/>
          </a:xfrm>
          <a:prstGeom prst="rect">
            <a:avLst/>
          </a:prstGeom>
        </p:spPr>
      </p:pic>
    </p:spTree>
  </p:cSld>
  <p:clrMapOvr>
    <a:masterClrMapping/>
  </p:clrMapOvr>
  <p:transition spd="slow" advClick="0"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318609" y="5806058"/>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详见界面原型—识别失败</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36793" y="1170"/>
            <a:ext cx="2516827" cy="6858417"/>
          </a:xfrm>
          <a:prstGeom prst="rect">
            <a:avLst/>
          </a:prstGeom>
        </p:spPr>
      </p:pic>
    </p:spTree>
  </p:cSld>
  <p:clrMapOvr>
    <a:masterClrMapping/>
  </p:clrMapOvr>
  <p:transition spd="slow" advClick="0"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46934" y="-14122"/>
            <a:ext cx="6664792" cy="6859588"/>
          </a:xfrm>
          <a:prstGeom prst="rect">
            <a:avLst/>
          </a:prstGeom>
        </p:spPr>
      </p:pic>
      <p:sp>
        <p:nvSpPr>
          <p:cNvPr id="8" name="文本框 7"/>
          <p:cNvSpPr txBox="1"/>
          <p:nvPr/>
        </p:nvSpPr>
        <p:spPr>
          <a:xfrm>
            <a:off x="7285367" y="5950074"/>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详见界面原型—酒页面1</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16417" y="0"/>
            <a:ext cx="4557579" cy="6859588"/>
          </a:xfrm>
          <a:prstGeom prst="rect">
            <a:avLst/>
          </a:prstGeom>
        </p:spPr>
      </p:pic>
      <p:sp>
        <p:nvSpPr>
          <p:cNvPr id="8" name="文本框 7"/>
          <p:cNvSpPr txBox="1"/>
          <p:nvPr/>
        </p:nvSpPr>
        <p:spPr>
          <a:xfrm>
            <a:off x="7318609" y="5950074"/>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详见界面原型—酒页面2</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770327" y="5878066"/>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详见界面原型—酒页面尾部</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08365" y="0"/>
            <a:ext cx="3373683" cy="6859588"/>
          </a:xfrm>
          <a:prstGeom prst="rect">
            <a:avLst/>
          </a:prstGeom>
        </p:spPr>
      </p:pic>
    </p:spTree>
  </p:cSld>
  <p:clrMapOvr>
    <a:masterClrMapping/>
  </p:clrMapOvr>
  <p:transition spd="slow" advClick="0"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016240" y="4140835"/>
            <a:ext cx="2084705" cy="91186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a:t>
            </a:r>
            <a:r>
              <a:rPr lang="zh-CN" sz="2665" dirty="0">
                <a:solidFill>
                  <a:srgbClr val="183A5D"/>
                </a:solidFill>
                <a:latin typeface="微软雅黑" panose="020B0503020204020204" pitchFamily="34" charset="-122"/>
                <a:ea typeface="微软雅黑" panose="020B0503020204020204" pitchFamily="34" charset="-122"/>
              </a:rPr>
              <a:t>对话框图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对象 -2147482621"/>
          <p:cNvGraphicFramePr/>
          <p:nvPr/>
        </p:nvGraphicFramePr>
        <p:xfrm>
          <a:off x="1440815" y="885825"/>
          <a:ext cx="4982845" cy="5544185"/>
        </p:xfrm>
        <a:graphic>
          <a:graphicData uri="http://schemas.openxmlformats.org/presentationml/2006/ole">
            <mc:AlternateContent xmlns:mc="http://schemas.openxmlformats.org/markup-compatibility/2006">
              <mc:Choice xmlns:v="urn:schemas-microsoft-com:vml" Requires="v">
                <p:oleObj spid="_x0000_s3076" name="" r:id="rId1" imgW="2176780" imgH="3093085" progId="Visio.Drawing.15">
                  <p:embed/>
                </p:oleObj>
              </mc:Choice>
              <mc:Fallback>
                <p:oleObj name="" r:id="rId1" imgW="2176780" imgH="3093085" progId="Visio.Drawing.15">
                  <p:embed/>
                  <p:pic>
                    <p:nvPicPr>
                      <p:cNvPr id="0" name="图片 3075"/>
                      <p:cNvPicPr/>
                      <p:nvPr/>
                    </p:nvPicPr>
                    <p:blipFill>
                      <a:blip r:embed="rId2"/>
                      <a:stretch>
                        <a:fillRect/>
                      </a:stretch>
                    </p:blipFill>
                    <p:spPr>
                      <a:xfrm>
                        <a:off x="1440815" y="885825"/>
                        <a:ext cx="4982845" cy="5544185"/>
                      </a:xfrm>
                      <a:prstGeom prst="rect">
                        <a:avLst/>
                      </a:prstGeom>
                      <a:noFill/>
                      <a:ln w="38100">
                        <a:noFill/>
                        <a:miter/>
                      </a:ln>
                    </p:spPr>
                  </p:pic>
                </p:oleObj>
              </mc:Fallback>
            </mc:AlternateContent>
          </a:graphicData>
        </a:graphic>
      </p:graphicFrame>
      <p:sp>
        <p:nvSpPr>
          <p:cNvPr id="6" name="文本框 5"/>
          <p:cNvSpPr txBox="1"/>
          <p:nvPr/>
        </p:nvSpPr>
        <p:spPr>
          <a:xfrm>
            <a:off x="4132580" y="191770"/>
            <a:ext cx="4356100" cy="501650"/>
          </a:xfrm>
          <a:prstGeom prst="rect">
            <a:avLst/>
          </a:prstGeom>
          <a:noFill/>
        </p:spPr>
        <p:txBody>
          <a:bodyPr wrap="square" rtlCol="0">
            <a:spAutoFit/>
          </a:bodyPr>
          <a:p>
            <a:r>
              <a:rPr lang="zh-CN" sz="2665" dirty="0">
                <a:solidFill>
                  <a:srgbClr val="183A5D"/>
                </a:solidFill>
                <a:latin typeface="微软雅黑" panose="020B0503020204020204" pitchFamily="34" charset="-122"/>
                <a:ea typeface="微软雅黑" panose="020B0503020204020204" pitchFamily="34" charset="-122"/>
              </a:rPr>
              <a:t>对话框图（历史记录）</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8488045" y="3500755"/>
            <a:ext cx="2059305" cy="91186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a:t>
            </a:r>
            <a:r>
              <a:rPr lang="zh-CN" sz="2665" dirty="0">
                <a:solidFill>
                  <a:srgbClr val="183A5D"/>
                </a:solidFill>
                <a:latin typeface="微软雅黑" panose="020B0503020204020204" pitchFamily="34" charset="-122"/>
                <a:ea typeface="微软雅黑" panose="020B0503020204020204" pitchFamily="34" charset="-122"/>
              </a:rPr>
              <a:t>对话框图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对象 -2147482623"/>
          <p:cNvGraphicFramePr/>
          <p:nvPr/>
        </p:nvGraphicFramePr>
        <p:xfrm>
          <a:off x="1612265" y="693420"/>
          <a:ext cx="4905375" cy="5798820"/>
        </p:xfrm>
        <a:graphic>
          <a:graphicData uri="http://schemas.openxmlformats.org/presentationml/2006/ole">
            <mc:AlternateContent xmlns:mc="http://schemas.openxmlformats.org/markup-compatibility/2006">
              <mc:Choice xmlns:v="urn:schemas-microsoft-com:vml" Requires="v">
                <p:oleObj spid="_x0000_s3076" name="" r:id="rId1" imgW="2472690" imgH="4014470" progId="Visio.Drawing.15">
                  <p:embed/>
                </p:oleObj>
              </mc:Choice>
              <mc:Fallback>
                <p:oleObj name="" r:id="rId1" imgW="2472690" imgH="4014470" progId="Visio.Drawing.15">
                  <p:embed/>
                  <p:pic>
                    <p:nvPicPr>
                      <p:cNvPr id="0" name="图片 3075"/>
                      <p:cNvPicPr/>
                      <p:nvPr/>
                    </p:nvPicPr>
                    <p:blipFill>
                      <a:blip r:embed="rId2"/>
                      <a:stretch>
                        <a:fillRect/>
                      </a:stretch>
                    </p:blipFill>
                    <p:spPr>
                      <a:xfrm>
                        <a:off x="1612265" y="693420"/>
                        <a:ext cx="4905375" cy="5798820"/>
                      </a:xfrm>
                      <a:prstGeom prst="rect">
                        <a:avLst/>
                      </a:prstGeom>
                      <a:noFill/>
                      <a:ln w="38100">
                        <a:noFill/>
                        <a:miter/>
                      </a:ln>
                    </p:spPr>
                  </p:pic>
                </p:oleObj>
              </mc:Fallback>
            </mc:AlternateContent>
          </a:graphicData>
        </a:graphic>
      </p:graphicFrame>
      <p:sp>
        <p:nvSpPr>
          <p:cNvPr id="6" name="文本框 5"/>
          <p:cNvSpPr txBox="1"/>
          <p:nvPr/>
        </p:nvSpPr>
        <p:spPr>
          <a:xfrm>
            <a:off x="4132580" y="191770"/>
            <a:ext cx="4356100" cy="501650"/>
          </a:xfrm>
          <a:prstGeom prst="rect">
            <a:avLst/>
          </a:prstGeom>
          <a:noFill/>
        </p:spPr>
        <p:txBody>
          <a:bodyPr wrap="square" rtlCol="0">
            <a:spAutoFit/>
          </a:bodyPr>
          <a:p>
            <a:r>
              <a:rPr lang="zh-CN" sz="2665" dirty="0">
                <a:solidFill>
                  <a:srgbClr val="183A5D"/>
                </a:solidFill>
                <a:latin typeface="微软雅黑" panose="020B0503020204020204" pitchFamily="34" charset="-122"/>
                <a:ea typeface="微软雅黑" panose="020B0503020204020204" pitchFamily="34" charset="-122"/>
              </a:rPr>
              <a:t>对话框图（图库中选择图片）</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623425" y="3645535"/>
            <a:ext cx="1878330" cy="909320"/>
          </a:xfrm>
          <a:prstGeom prst="rect">
            <a:avLst/>
          </a:prstGeom>
          <a:noFill/>
        </p:spPr>
        <p:txBody>
          <a:bodyPr wrap="square" rtlCol="0">
            <a:spAutoFit/>
          </a:bodyPr>
          <a:lstStyle/>
          <a:p>
            <a:r>
              <a:rPr lang="en-US" altLang="en-US" sz="2660" dirty="0">
                <a:solidFill>
                  <a:srgbClr val="183A5D"/>
                </a:solidFill>
                <a:latin typeface="微软雅黑" panose="020B0503020204020204" pitchFamily="34" charset="-122"/>
                <a:ea typeface="微软雅黑" panose="020B0503020204020204" pitchFamily="34" charset="-122"/>
                <a:sym typeface="+mn-ea"/>
              </a:rPr>
              <a:t>详情请见</a:t>
            </a:r>
            <a:r>
              <a:rPr lang="zh-CN" sz="2660" dirty="0">
                <a:solidFill>
                  <a:srgbClr val="183A5D"/>
                </a:solidFill>
                <a:latin typeface="微软雅黑" panose="020B0503020204020204" pitchFamily="34" charset="-122"/>
                <a:ea typeface="微软雅黑" panose="020B0503020204020204" pitchFamily="34" charset="-122"/>
                <a:sym typeface="+mn-ea"/>
              </a:rPr>
              <a:t>对话框图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对象 -2147482622"/>
          <p:cNvGraphicFramePr/>
          <p:nvPr/>
        </p:nvGraphicFramePr>
        <p:xfrm>
          <a:off x="1301115" y="826770"/>
          <a:ext cx="6977380" cy="5554980"/>
        </p:xfrm>
        <a:graphic>
          <a:graphicData uri="http://schemas.openxmlformats.org/presentationml/2006/ole">
            <mc:AlternateContent xmlns:mc="http://schemas.openxmlformats.org/markup-compatibility/2006">
              <mc:Choice xmlns:v="urn:schemas-microsoft-com:vml" Requires="v">
                <p:oleObj spid="_x0000_s3076" name="" r:id="rId1" imgW="3760470" imgH="3566795" progId="Visio.Drawing.15">
                  <p:embed/>
                </p:oleObj>
              </mc:Choice>
              <mc:Fallback>
                <p:oleObj name="" r:id="rId1" imgW="3760470" imgH="3566795" progId="Visio.Drawing.15">
                  <p:embed/>
                  <p:pic>
                    <p:nvPicPr>
                      <p:cNvPr id="0" name="图片 3075"/>
                      <p:cNvPicPr/>
                      <p:nvPr/>
                    </p:nvPicPr>
                    <p:blipFill>
                      <a:blip r:embed="rId2"/>
                      <a:stretch>
                        <a:fillRect/>
                      </a:stretch>
                    </p:blipFill>
                    <p:spPr>
                      <a:xfrm>
                        <a:off x="1301115" y="826770"/>
                        <a:ext cx="6977380" cy="5554980"/>
                      </a:xfrm>
                      <a:prstGeom prst="rect">
                        <a:avLst/>
                      </a:prstGeom>
                      <a:noFill/>
                      <a:ln w="38100">
                        <a:noFill/>
                        <a:miter/>
                      </a:ln>
                    </p:spPr>
                  </p:pic>
                </p:oleObj>
              </mc:Fallback>
            </mc:AlternateContent>
          </a:graphicData>
        </a:graphic>
      </p:graphicFrame>
      <p:sp>
        <p:nvSpPr>
          <p:cNvPr id="6" name="文本框 5"/>
          <p:cNvSpPr txBox="1"/>
          <p:nvPr/>
        </p:nvSpPr>
        <p:spPr>
          <a:xfrm>
            <a:off x="4132580" y="191770"/>
            <a:ext cx="4356100" cy="501650"/>
          </a:xfrm>
          <a:prstGeom prst="rect">
            <a:avLst/>
          </a:prstGeom>
          <a:noFill/>
        </p:spPr>
        <p:txBody>
          <a:bodyPr wrap="square" rtlCol="0">
            <a:spAutoFit/>
          </a:bodyPr>
          <a:p>
            <a:r>
              <a:rPr lang="zh-CN" sz="2665" dirty="0">
                <a:solidFill>
                  <a:srgbClr val="183A5D"/>
                </a:solidFill>
                <a:latin typeface="微软雅黑" panose="020B0503020204020204" pitchFamily="34" charset="-122"/>
                <a:ea typeface="微软雅黑" panose="020B0503020204020204" pitchFamily="34" charset="-122"/>
              </a:rPr>
              <a:t>对话框图（摄像头获取图片）</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10" name="图片 9"/>
          <p:cNvPicPr/>
          <p:nvPr/>
        </p:nvPicPr>
        <p:blipFill>
          <a:blip r:embed="rId1">
            <a:extLst>
              <a:ext uri="{28A0092B-C50C-407E-A947-70E740481C1C}">
                <a14:useLocalDpi xmlns:a14="http://schemas.microsoft.com/office/drawing/2010/main" val="0"/>
              </a:ext>
            </a:extLst>
          </a:blip>
          <a:srcRect/>
          <a:stretch>
            <a:fillRect/>
          </a:stretch>
        </p:blipFill>
        <p:spPr>
          <a:xfrm>
            <a:off x="2350790" y="909514"/>
            <a:ext cx="7272808" cy="5472608"/>
          </a:xfrm>
          <a:prstGeom prst="rect">
            <a:avLst/>
          </a:prstGeom>
          <a:noFill/>
          <a:ln>
            <a:noFill/>
          </a:ln>
        </p:spPr>
      </p:pic>
      <p:sp>
        <p:nvSpPr>
          <p:cNvPr id="11" name="文本框 10"/>
          <p:cNvSpPr txBox="1"/>
          <p:nvPr/>
        </p:nvSpPr>
        <p:spPr>
          <a:xfrm>
            <a:off x="9623598" y="3645818"/>
            <a:ext cx="2566815"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详情请见用例图—管理员</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623598" y="3933850"/>
            <a:ext cx="2376264"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详情请见用例图—备份管理</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1">
            <a:extLst>
              <a:ext uri="{28A0092B-C50C-407E-A947-70E740481C1C}">
                <a14:useLocalDpi xmlns:a14="http://schemas.microsoft.com/office/drawing/2010/main" val="0"/>
              </a:ext>
            </a:extLst>
          </a:blip>
          <a:stretch>
            <a:fillRect/>
          </a:stretch>
        </p:blipFill>
        <p:spPr>
          <a:xfrm>
            <a:off x="1630710" y="693251"/>
            <a:ext cx="7776864" cy="5688871"/>
          </a:xfrm>
          <a:prstGeom prst="rect">
            <a:avLst/>
          </a:prstGeom>
        </p:spPr>
      </p:pic>
    </p:spTree>
  </p:cSld>
  <p:clrMapOvr>
    <a:masterClrMapping/>
  </p:clrMapOvr>
  <p:transition spd="slow" advClick="0"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1270" y="-59055"/>
            <a:ext cx="12192000" cy="1125538"/>
          </a:xfrm>
          <a:prstGeom prst="rect">
            <a:avLst/>
          </a:prstGeom>
          <a:solidFill>
            <a:srgbClr val="38B1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3"/>
          <p:cNvSpPr>
            <a:spLocks noChangeArrowheads="1"/>
          </p:cNvSpPr>
          <p:nvPr/>
        </p:nvSpPr>
        <p:spPr bwMode="auto">
          <a:xfrm>
            <a:off x="910630" y="2061642"/>
            <a:ext cx="10422260" cy="4176464"/>
          </a:xfrm>
          <a:prstGeom prst="rect">
            <a:avLst/>
          </a:prstGeom>
          <a:solidFill>
            <a:schemeClr val="accent1"/>
          </a:solidFill>
          <a:ln w="12700" cmpd="sng">
            <a:no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AutoShape 3"/>
          <p:cNvSpPr>
            <a:spLocks noChangeArrowheads="1"/>
          </p:cNvSpPr>
          <p:nvPr/>
        </p:nvSpPr>
        <p:spPr bwMode="auto">
          <a:xfrm>
            <a:off x="1056063" y="1845618"/>
            <a:ext cx="10132018" cy="4248471"/>
          </a:xfrm>
          <a:prstGeom prst="rect">
            <a:avLst/>
          </a:prstGeom>
          <a:solidFill>
            <a:schemeClr val="bg1">
              <a:lumMod val="85000"/>
            </a:schemeClr>
          </a:solidFill>
          <a:ln w="12700" cmpd="sng">
            <a:no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000">
              <a:solidFill>
                <a:schemeClr val="tx2"/>
              </a:solidFill>
              <a:ea typeface="微软雅黑" panose="020B0503020204020204" pitchFamily="34" charset="-122"/>
            </a:endParaRPr>
          </a:p>
        </p:txBody>
      </p:sp>
      <p:sp>
        <p:nvSpPr>
          <p:cNvPr id="18" name="TextBox 17"/>
          <p:cNvSpPr txBox="1"/>
          <p:nvPr/>
        </p:nvSpPr>
        <p:spPr>
          <a:xfrm>
            <a:off x="2291715" y="2228215"/>
            <a:ext cx="6052185" cy="575945"/>
          </a:xfrm>
          <a:prstGeom prst="rect">
            <a:avLst/>
          </a:prstGeom>
          <a:noFill/>
        </p:spPr>
        <p:txBody>
          <a:bodyPr wrap="square" lIns="91472" tIns="45736" rIns="91472" bIns="45736" rtlCol="0">
            <a:spAutoFit/>
          </a:bodyPr>
          <a:lstStyle/>
          <a:p>
            <a:pPr algn="just">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项目名称：问酒</a:t>
            </a:r>
            <a:endParaRPr lang="zh-CN" altLang="en-US" dirty="0">
              <a:solidFill>
                <a:sysClr val="windowText" lastClr="000000"/>
              </a:solidFill>
              <a:latin typeface="微软雅黑" panose="020B0503020204020204" pitchFamily="34" charset="-122"/>
              <a:ea typeface="微软雅黑" panose="020B0503020204020204" pitchFamily="34" charset="-122"/>
            </a:endParaRPr>
          </a:p>
        </p:txBody>
      </p:sp>
      <p:sp>
        <p:nvSpPr>
          <p:cNvPr id="19" name="矩形 18"/>
          <p:cNvSpPr/>
          <p:nvPr/>
        </p:nvSpPr>
        <p:spPr>
          <a:xfrm>
            <a:off x="5190186" y="212081"/>
            <a:ext cx="1808480" cy="583565"/>
          </a:xfrm>
          <a:prstGeom prst="rect">
            <a:avLst/>
          </a:prstGeom>
        </p:spPr>
        <p:txBody>
          <a:bodyPr wrap="none">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项目简介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291715" y="3240405"/>
            <a:ext cx="7799070" cy="203009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软件用途：</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供广大群众通过图像识别查询酒的基本信息。</a:t>
            </a:r>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solidFill>
                <a:sysClr val="windowText" lastClr="000000"/>
              </a:solidFill>
              <a:latin typeface="微软雅黑" panose="020B0503020204020204" pitchFamily="34" charset="-122"/>
              <a:ea typeface="微软雅黑" panose="020B0503020204020204" pitchFamily="34" charset="-122"/>
              <a:sym typeface="+mn-ea"/>
            </a:endParaRPr>
          </a:p>
          <a:p>
            <a:r>
              <a:rPr lang="zh-CN" altLang="en-US" dirty="0">
                <a:solidFill>
                  <a:sysClr val="windowText" lastClr="000000"/>
                </a:solidFill>
                <a:latin typeface="微软雅黑" panose="020B0503020204020204" pitchFamily="34" charset="-122"/>
                <a:ea typeface="微软雅黑" panose="020B0503020204020204" pitchFamily="34" charset="-122"/>
                <a:sym typeface="+mn-ea"/>
              </a:rPr>
              <a:t>项目目标：为喜欢喝酒以及对酒文化感兴趣的群体通过Android Studio和图像识别</a:t>
            </a:r>
            <a:r>
              <a:rPr lang="en-US" altLang="zh-CN" dirty="0">
                <a:solidFill>
                  <a:sysClr val="windowText" lastClr="000000"/>
                </a:solidFill>
                <a:latin typeface="微软雅黑" panose="020B0503020204020204" pitchFamily="34" charset="-122"/>
                <a:ea typeface="微软雅黑" panose="020B0503020204020204" pitchFamily="34" charset="-122"/>
                <a:sym typeface="+mn-ea"/>
              </a:rPr>
              <a:t>API</a:t>
            </a:r>
            <a:r>
              <a:rPr lang="zh-CN" altLang="en-US" dirty="0">
                <a:solidFill>
                  <a:sysClr val="windowText" lastClr="000000"/>
                </a:solidFill>
                <a:latin typeface="微软雅黑" panose="020B0503020204020204" pitchFamily="34" charset="-122"/>
                <a:ea typeface="微软雅黑" panose="020B0503020204020204" pitchFamily="34" charset="-122"/>
                <a:sym typeface="+mn-ea"/>
              </a:rPr>
              <a:t>等工具开发出一个可以通过图像识别来检索酒的信息的APP。</a:t>
            </a:r>
            <a:endParaRPr lang="zh-CN" altLang="en-US" i="1" dirty="0">
              <a:solidFill>
                <a:sysClr val="windowText" lastClr="000000"/>
              </a:solidFill>
              <a:latin typeface="微软雅黑" panose="020B0503020204020204" pitchFamily="34" charset="-122"/>
              <a:ea typeface="微软雅黑" panose="020B0503020204020204" pitchFamily="34" charset="-122"/>
              <a:sym typeface="+mn-ea"/>
            </a:endParaRPr>
          </a:p>
          <a:p>
            <a:endParaRPr lang="zh-CN" altLang="en-US" dirty="0"/>
          </a:p>
        </p:txBody>
      </p:sp>
    </p:spTree>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9"/>
                                        </p:tgtEl>
                                        <p:attrNameLst>
                                          <p:attrName>ppt_y</p:attrName>
                                        </p:attrNameLst>
                                      </p:cBhvr>
                                      <p:tavLst>
                                        <p:tav tm="0">
                                          <p:val>
                                            <p:strVal val="#ppt_y"/>
                                          </p:val>
                                        </p:tav>
                                        <p:tav tm="100000">
                                          <p:val>
                                            <p:strVal val="#ppt_y"/>
                                          </p:val>
                                        </p:tav>
                                      </p:tavLst>
                                    </p:anim>
                                    <p:anim calcmode="lin" valueType="num">
                                      <p:cBhvr>
                                        <p:cTn id="14"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9"/>
                                        </p:tgtEl>
                                      </p:cBhvr>
                                    </p:animEffect>
                                  </p:childTnLst>
                                </p:cTn>
                              </p:par>
                            </p:childTnLst>
                          </p:cTn>
                        </p:par>
                        <p:par>
                          <p:cTn id="17" fill="hold">
                            <p:stCondLst>
                              <p:cond delay="1149"/>
                            </p:stCondLst>
                            <p:childTnLst>
                              <p:par>
                                <p:cTn id="18" presetID="12" presetClass="entr" presetSubtype="1"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lide(fromTop)">
                                      <p:cBhvr>
                                        <p:cTn id="20" dur="500"/>
                                        <p:tgtEl>
                                          <p:spTgt spid="17"/>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childTnLst>
                          </p:cTn>
                        </p:par>
                        <p:par>
                          <p:cTn id="24" fill="hold">
                            <p:stCondLst>
                              <p:cond delay="16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100"/>
                                        <p:tgtEl>
                                          <p:spTgt spid="18"/>
                                        </p:tgtEl>
                                      </p:cBhvr>
                                    </p:animEffect>
                                  </p:childTnLst>
                                </p:cTn>
                              </p:par>
                              <p:par>
                                <p:cTn id="28" presetID="36" presetClass="emph" presetSubtype="0" fill="hold" grpId="1" nodeType="withEffect">
                                  <p:stCondLst>
                                    <p:cond delay="0"/>
                                  </p:stCondLst>
                                  <p:iterate type="lt">
                                    <p:tmPct val="30000"/>
                                  </p:iterate>
                                  <p:childTnLst>
                                    <p:animScale>
                                      <p:cBhvr>
                                        <p:cTn id="29" dur="50" autoRev="1" fill="hold">
                                          <p:stCondLst>
                                            <p:cond delay="0"/>
                                          </p:stCondLst>
                                        </p:cTn>
                                        <p:tgtEl>
                                          <p:spTgt spid="18"/>
                                        </p:tgtEl>
                                      </p:cBhvr>
                                      <p:to x="80000" y="100000"/>
                                    </p:animScale>
                                    <p:anim by="(#ppt_w*0.10)" calcmode="lin" valueType="num">
                                      <p:cBhvr>
                                        <p:cTn id="30" dur="50" autoRev="1" fill="hold">
                                          <p:stCondLst>
                                            <p:cond delay="0"/>
                                          </p:stCondLst>
                                        </p:cTn>
                                        <p:tgtEl>
                                          <p:spTgt spid="18"/>
                                        </p:tgtEl>
                                        <p:attrNameLst>
                                          <p:attrName>ppt_x</p:attrName>
                                        </p:attrNameLst>
                                      </p:cBhvr>
                                    </p:anim>
                                    <p:anim by="(-#ppt_w*0.10)" calcmode="lin" valueType="num">
                                      <p:cBhvr>
                                        <p:cTn id="31" dur="50" autoRev="1" fill="hold">
                                          <p:stCondLst>
                                            <p:cond delay="0"/>
                                          </p:stCondLst>
                                        </p:cTn>
                                        <p:tgtEl>
                                          <p:spTgt spid="18"/>
                                        </p:tgtEl>
                                        <p:attrNameLst>
                                          <p:attrName>ppt_y</p:attrName>
                                        </p:attrNameLst>
                                      </p:cBhvr>
                                    </p:anim>
                                    <p:animRot by="-480000">
                                      <p:cBhvr>
                                        <p:cTn id="32"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6" grpId="0" bldLvl="0" animBg="1" autoUpdateAnimBg="0"/>
      <p:bldP spid="17" grpId="0" bldLvl="0" animBg="1" autoUpdateAnimBg="0"/>
      <p:bldP spid="18" grpId="0"/>
      <p:bldP spid="18" grpId="1"/>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623598" y="3645818"/>
            <a:ext cx="2566815"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详情请见用例图—用户</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p:nvPr/>
        </p:nvPicPr>
        <p:blipFill>
          <a:blip r:embed="rId1">
            <a:extLst>
              <a:ext uri="{28A0092B-C50C-407E-A947-70E740481C1C}">
                <a14:useLocalDpi xmlns:a14="http://schemas.microsoft.com/office/drawing/2010/main" val="0"/>
              </a:ext>
            </a:extLst>
          </a:blip>
          <a:srcRect/>
          <a:stretch>
            <a:fillRect/>
          </a:stretch>
        </p:blipFill>
        <p:spPr>
          <a:xfrm>
            <a:off x="2422798" y="1053530"/>
            <a:ext cx="7200800" cy="5328592"/>
          </a:xfrm>
          <a:prstGeom prst="rect">
            <a:avLst/>
          </a:prstGeom>
          <a:noFill/>
          <a:ln>
            <a:noFill/>
          </a:ln>
        </p:spPr>
      </p:pic>
      <p:graphicFrame>
        <p:nvGraphicFramePr>
          <p:cNvPr id="5" name="对象 -2147482619"/>
          <p:cNvGraphicFramePr/>
          <p:nvPr/>
        </p:nvGraphicFramePr>
        <p:xfrm>
          <a:off x="3461703" y="2306003"/>
          <a:ext cx="5266690" cy="2247265"/>
        </p:xfrm>
        <a:graphic>
          <a:graphicData uri="http://schemas.openxmlformats.org/presentationml/2006/ole">
            <mc:AlternateContent xmlns:mc="http://schemas.openxmlformats.org/markup-compatibility/2006">
              <mc:Choice xmlns:v="urn:schemas-microsoft-com:vml" Requires="v">
                <p:oleObj spid="_x0000_s3076" name="" r:id="rId2" imgW="6851650" imgH="2950845" progId="Visio.Drawing.15">
                  <p:embed/>
                </p:oleObj>
              </mc:Choice>
              <mc:Fallback>
                <p:oleObj name="" r:id="rId2" imgW="6851650" imgH="2950845" progId="Visio.Drawing.15">
                  <p:embed/>
                  <p:pic>
                    <p:nvPicPr>
                      <p:cNvPr id="0" name="图片 3075"/>
                      <p:cNvPicPr/>
                      <p:nvPr/>
                    </p:nvPicPr>
                    <p:blipFill>
                      <a:blip r:embed="rId3"/>
                      <a:stretch>
                        <a:fillRect/>
                      </a:stretch>
                    </p:blipFill>
                    <p:spPr>
                      <a:xfrm>
                        <a:off x="3461703" y="2306003"/>
                        <a:ext cx="5266690" cy="2247265"/>
                      </a:xfrm>
                      <a:prstGeom prst="rect">
                        <a:avLst/>
                      </a:prstGeom>
                      <a:noFill/>
                      <a:ln w="38100">
                        <a:noFill/>
                        <a:miter/>
                      </a:ln>
                    </p:spPr>
                  </p:pic>
                </p:oleObj>
              </mc:Fallback>
            </mc:AlternateContent>
          </a:graphicData>
        </a:graphic>
      </p:graphicFrame>
    </p:spTree>
  </p:cSld>
  <p:clrMapOvr>
    <a:masterClrMapping/>
  </p:clrMapOvr>
  <p:transition spd="slow" advClick="0"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4</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需求用例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367703" y="207928"/>
            <a:ext cx="2566815" cy="501650"/>
          </a:xfrm>
          <a:prstGeom prst="rect">
            <a:avLst/>
          </a:prstGeom>
          <a:noFill/>
        </p:spPr>
        <p:txBody>
          <a:bodyPr wrap="square" rtlCol="0">
            <a:spAutoFit/>
          </a:bodyPr>
          <a:lstStyle/>
          <a:p>
            <a:r>
              <a:rPr lang="zh-CN" sz="2665" dirty="0">
                <a:solidFill>
                  <a:srgbClr val="183A5D"/>
                </a:solidFill>
                <a:latin typeface="微软雅黑" panose="020B0503020204020204" pitchFamily="34" charset="-122"/>
                <a:ea typeface="微软雅黑" panose="020B0503020204020204" pitchFamily="34" charset="-122"/>
              </a:rPr>
              <a:t>数据流图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对象 -2147482619"/>
          <p:cNvGraphicFramePr/>
          <p:nvPr/>
        </p:nvGraphicFramePr>
        <p:xfrm>
          <a:off x="1121410" y="1557655"/>
          <a:ext cx="7924165" cy="4083050"/>
        </p:xfrm>
        <a:graphic>
          <a:graphicData uri="http://schemas.openxmlformats.org/presentationml/2006/ole">
            <mc:AlternateContent xmlns:mc="http://schemas.openxmlformats.org/markup-compatibility/2006">
              <mc:Choice xmlns:v="urn:schemas-microsoft-com:vml" Requires="v">
                <p:oleObj spid="_x0000_s3076" name="" r:id="rId1" imgW="6851650" imgH="2950845" progId="Visio.Drawing.15">
                  <p:embed/>
                </p:oleObj>
              </mc:Choice>
              <mc:Fallback>
                <p:oleObj name="" r:id="rId1" imgW="6851650" imgH="2950845" progId="Visio.Drawing.15">
                  <p:embed/>
                  <p:pic>
                    <p:nvPicPr>
                      <p:cNvPr id="0" name="图片 3075"/>
                      <p:cNvPicPr/>
                      <p:nvPr/>
                    </p:nvPicPr>
                    <p:blipFill>
                      <a:blip r:embed="rId2"/>
                      <a:stretch>
                        <a:fillRect/>
                      </a:stretch>
                    </p:blipFill>
                    <p:spPr>
                      <a:xfrm>
                        <a:off x="1121410" y="1557655"/>
                        <a:ext cx="7924165" cy="4083050"/>
                      </a:xfrm>
                      <a:prstGeom prst="rect">
                        <a:avLst/>
                      </a:prstGeom>
                      <a:noFill/>
                      <a:ln w="38100">
                        <a:noFill/>
                        <a:miter/>
                      </a:ln>
                    </p:spPr>
                  </p:pic>
                </p:oleObj>
              </mc:Fallback>
            </mc:AlternateContent>
          </a:graphicData>
        </a:graphic>
      </p:graphicFrame>
    </p:spTree>
  </p:cSld>
  <p:clrMapOvr>
    <a:masterClrMapping/>
  </p:clrMapOvr>
  <p:transition spd="slow" advClick="0"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5</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26388" y="887629"/>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酒类信息</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2422798" y="1583657"/>
          <a:ext cx="7560840" cy="2133600"/>
        </p:xfrm>
        <a:graphic>
          <a:graphicData uri="http://schemas.openxmlformats.org/drawingml/2006/table">
            <a:tbl>
              <a:tblPr firstRow="1" firstCol="1" bandRow="1">
                <a:tableStyleId>{5C22544A-7EE6-4342-B048-85BDC9FD1C3A}</a:tableStyleId>
              </a:tblPr>
              <a:tblGrid>
                <a:gridCol w="7560840"/>
              </a:tblGrid>
              <a:tr h="1630113">
                <a:tc>
                  <a:txBody>
                    <a:bodyPr/>
                    <a:lstStyle/>
                    <a:p>
                      <a:pPr algn="just">
                        <a:spcAft>
                          <a:spcPts val="0"/>
                        </a:spcAft>
                      </a:pPr>
                      <a:r>
                        <a:rPr lang="zh-CN" sz="2800" kern="0" dirty="0">
                          <a:effectLst/>
                        </a:rPr>
                        <a:t>名字：酒类信息</a:t>
                      </a:r>
                      <a:endParaRPr lang="zh-CN" sz="2800" kern="100" dirty="0">
                        <a:effectLst/>
                      </a:endParaRPr>
                    </a:p>
                    <a:p>
                      <a:pPr algn="just">
                        <a:spcAft>
                          <a:spcPts val="0"/>
                        </a:spcAft>
                      </a:pPr>
                      <a:r>
                        <a:rPr lang="zh-CN" sz="2800" kern="0" dirty="0">
                          <a:effectLst/>
                        </a:rPr>
                        <a:t>别名：某种酒的信息</a:t>
                      </a:r>
                      <a:endParaRPr lang="zh-CN" sz="2800" kern="100" dirty="0">
                        <a:effectLst/>
                      </a:endParaRPr>
                    </a:p>
                    <a:p>
                      <a:pPr algn="just">
                        <a:spcAft>
                          <a:spcPts val="0"/>
                        </a:spcAft>
                      </a:pPr>
                      <a:r>
                        <a:rPr lang="zh-CN" sz="2800" kern="0" dirty="0">
                          <a:effectLst/>
                        </a:rPr>
                        <a:t>描述：某种酒的信息描述</a:t>
                      </a:r>
                      <a:endParaRPr lang="zh-CN" sz="2800" kern="100" dirty="0">
                        <a:effectLst/>
                      </a:endParaRPr>
                    </a:p>
                    <a:p>
                      <a:pPr algn="just">
                        <a:spcAft>
                          <a:spcPts val="0"/>
                        </a:spcAft>
                      </a:pPr>
                      <a:r>
                        <a:rPr lang="zh-CN" sz="2800" kern="0" dirty="0">
                          <a:effectLst/>
                        </a:rPr>
                        <a:t>定义：酒精浓度</a:t>
                      </a:r>
                      <a:r>
                        <a:rPr lang="en-US" sz="2800" kern="0" dirty="0">
                          <a:effectLst/>
                        </a:rPr>
                        <a:t>+</a:t>
                      </a:r>
                      <a:r>
                        <a:rPr lang="zh-CN" sz="2800" kern="0" dirty="0">
                          <a:effectLst/>
                        </a:rPr>
                        <a:t>容量</a:t>
                      </a:r>
                      <a:r>
                        <a:rPr lang="en-US" sz="2800" kern="0" dirty="0">
                          <a:effectLst/>
                        </a:rPr>
                        <a:t>+</a:t>
                      </a:r>
                      <a:r>
                        <a:rPr lang="zh-CN" sz="2800" kern="0" dirty="0">
                          <a:effectLst/>
                        </a:rPr>
                        <a:t>其他信息</a:t>
                      </a:r>
                      <a:r>
                        <a:rPr lang="en-US" sz="2800" kern="0" dirty="0">
                          <a:effectLst/>
                        </a:rPr>
                        <a:t>+</a:t>
                      </a:r>
                      <a:r>
                        <a:rPr lang="zh-CN" sz="2800" kern="0" dirty="0">
                          <a:effectLst/>
                        </a:rPr>
                        <a:t>产地</a:t>
                      </a:r>
                      <a:r>
                        <a:rPr lang="en-US" sz="2800" kern="0" dirty="0">
                          <a:effectLst/>
                        </a:rPr>
                        <a:t>+</a:t>
                      </a:r>
                      <a:r>
                        <a:rPr lang="zh-CN" sz="2800" kern="0" dirty="0">
                          <a:effectLst/>
                        </a:rPr>
                        <a:t>口感</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0" name="文本框 9"/>
          <p:cNvSpPr txBox="1"/>
          <p:nvPr/>
        </p:nvSpPr>
        <p:spPr>
          <a:xfrm>
            <a:off x="2254775" y="3911635"/>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酒精浓度</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2422798" y="4607663"/>
          <a:ext cx="7536772" cy="2133600"/>
        </p:xfrm>
        <a:graphic>
          <a:graphicData uri="http://schemas.openxmlformats.org/drawingml/2006/table">
            <a:tbl>
              <a:tblPr firstRow="1" firstCol="1" bandRow="1">
                <a:tableStyleId>{5C22544A-7EE6-4342-B048-85BDC9FD1C3A}</a:tableStyleId>
              </a:tblPr>
              <a:tblGrid>
                <a:gridCol w="7536772"/>
              </a:tblGrid>
              <a:tr h="1975940">
                <a:tc>
                  <a:txBody>
                    <a:bodyPr/>
                    <a:lstStyle/>
                    <a:p>
                      <a:pPr algn="just">
                        <a:spcAft>
                          <a:spcPts val="0"/>
                        </a:spcAft>
                      </a:pPr>
                      <a:r>
                        <a:rPr lang="zh-CN" sz="2800" kern="0" dirty="0">
                          <a:effectLst/>
                        </a:rPr>
                        <a:t>名字：酒精浓度</a:t>
                      </a:r>
                      <a:endParaRPr lang="zh-CN" sz="2800" kern="100" dirty="0">
                        <a:effectLst/>
                      </a:endParaRPr>
                    </a:p>
                    <a:p>
                      <a:pPr algn="just">
                        <a:spcAft>
                          <a:spcPts val="0"/>
                        </a:spcAft>
                      </a:pPr>
                      <a:r>
                        <a:rPr lang="zh-CN" sz="2800" kern="0" dirty="0">
                          <a:effectLst/>
                        </a:rPr>
                        <a:t>别名：</a:t>
                      </a:r>
                      <a:r>
                        <a:rPr lang="en-US" sz="2800" kern="0" dirty="0">
                          <a:effectLst/>
                        </a:rPr>
                        <a:t>ratio</a:t>
                      </a:r>
                      <a:endParaRPr lang="zh-CN" sz="2800" kern="100" dirty="0">
                        <a:effectLst/>
                      </a:endParaRPr>
                    </a:p>
                    <a:p>
                      <a:pPr algn="just">
                        <a:spcAft>
                          <a:spcPts val="0"/>
                        </a:spcAft>
                      </a:pPr>
                      <a:r>
                        <a:rPr lang="zh-CN" sz="2800" kern="0" dirty="0">
                          <a:effectLst/>
                        </a:rPr>
                        <a:t>描述：某种酒的酒精浓度</a:t>
                      </a:r>
                      <a:endParaRPr lang="zh-CN" sz="2800" kern="100" dirty="0">
                        <a:effectLst/>
                      </a:endParaRPr>
                    </a:p>
                    <a:p>
                      <a:pPr algn="just">
                        <a:spcAft>
                          <a:spcPts val="0"/>
                        </a:spcAft>
                      </a:pPr>
                      <a:r>
                        <a:rPr lang="zh-CN" sz="2800" kern="0" dirty="0">
                          <a:effectLst/>
                        </a:rPr>
                        <a:t>定义：</a:t>
                      </a:r>
                      <a:r>
                        <a:rPr lang="en-US" sz="2800" kern="0" dirty="0">
                          <a:effectLst/>
                        </a:rPr>
                        <a:t>1{</a:t>
                      </a:r>
                      <a:r>
                        <a:rPr lang="zh-CN" sz="2800" kern="0" dirty="0">
                          <a:effectLst/>
                        </a:rPr>
                        <a:t>字符</a:t>
                      </a:r>
                      <a:r>
                        <a:rPr lang="en-US" sz="2800" kern="0" dirty="0">
                          <a:effectLst/>
                        </a:rPr>
                        <a:t>}100</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advClick="0"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5</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26388" y="887629"/>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口感</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2254775" y="3911635"/>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容量</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2452927" y="1507457"/>
          <a:ext cx="7506643" cy="2404178"/>
        </p:xfrm>
        <a:graphic>
          <a:graphicData uri="http://schemas.openxmlformats.org/drawingml/2006/table">
            <a:tbl>
              <a:tblPr firstRow="1" firstCol="1" bandRow="1">
                <a:tableStyleId>{5C22544A-7EE6-4342-B048-85BDC9FD1C3A}</a:tableStyleId>
              </a:tblPr>
              <a:tblGrid>
                <a:gridCol w="7506643"/>
              </a:tblGrid>
              <a:tr h="2404178">
                <a:tc>
                  <a:txBody>
                    <a:bodyPr/>
                    <a:lstStyle/>
                    <a:p>
                      <a:pPr algn="just">
                        <a:spcAft>
                          <a:spcPts val="0"/>
                        </a:spcAft>
                      </a:pPr>
                      <a:r>
                        <a:rPr lang="zh-CN" sz="2800" kern="0" dirty="0">
                          <a:effectLst/>
                        </a:rPr>
                        <a:t>名字：口感</a:t>
                      </a:r>
                      <a:endParaRPr lang="zh-CN" sz="2800" kern="100" dirty="0">
                        <a:effectLst/>
                      </a:endParaRPr>
                    </a:p>
                    <a:p>
                      <a:pPr algn="just">
                        <a:spcAft>
                          <a:spcPts val="0"/>
                        </a:spcAft>
                      </a:pPr>
                      <a:r>
                        <a:rPr lang="zh-CN" sz="2800" kern="0" dirty="0">
                          <a:effectLst/>
                        </a:rPr>
                        <a:t>别名：某种酒的口感</a:t>
                      </a:r>
                      <a:endParaRPr lang="zh-CN" sz="2800" kern="100" dirty="0">
                        <a:effectLst/>
                      </a:endParaRPr>
                    </a:p>
                    <a:p>
                      <a:pPr algn="just">
                        <a:spcAft>
                          <a:spcPts val="0"/>
                        </a:spcAft>
                      </a:pPr>
                      <a:r>
                        <a:rPr lang="zh-CN" sz="2800" kern="0" dirty="0">
                          <a:effectLst/>
                        </a:rPr>
                        <a:t>描述：某种酒的口感描述</a:t>
                      </a:r>
                      <a:endParaRPr lang="zh-CN" sz="2800" kern="100" dirty="0">
                        <a:effectLst/>
                      </a:endParaRPr>
                    </a:p>
                    <a:p>
                      <a:pPr algn="just">
                        <a:spcAft>
                          <a:spcPts val="0"/>
                        </a:spcAft>
                      </a:pPr>
                      <a:r>
                        <a:rPr lang="zh-CN" sz="2800" kern="0" dirty="0">
                          <a:effectLst/>
                        </a:rPr>
                        <a:t>定义：</a:t>
                      </a:r>
                      <a:r>
                        <a:rPr lang="en-US" sz="2800" kern="0" dirty="0">
                          <a:effectLst/>
                        </a:rPr>
                        <a:t>1{</a:t>
                      </a:r>
                      <a:r>
                        <a:rPr lang="zh-CN" sz="2800" kern="0" dirty="0">
                          <a:effectLst/>
                        </a:rPr>
                        <a:t>字符</a:t>
                      </a:r>
                      <a:r>
                        <a:rPr lang="en-US" sz="2800" kern="0" dirty="0">
                          <a:effectLst/>
                        </a:rPr>
                        <a:t>}100</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6" name="表格 5"/>
          <p:cNvGraphicFramePr>
            <a:graphicFrameLocks noGrp="1"/>
          </p:cNvGraphicFramePr>
          <p:nvPr/>
        </p:nvGraphicFramePr>
        <p:xfrm>
          <a:off x="2452927" y="4496616"/>
          <a:ext cx="7506643" cy="2245545"/>
        </p:xfrm>
        <a:graphic>
          <a:graphicData uri="http://schemas.openxmlformats.org/drawingml/2006/table">
            <a:tbl>
              <a:tblPr firstRow="1" firstCol="1" bandRow="1">
                <a:tableStyleId>{5C22544A-7EE6-4342-B048-85BDC9FD1C3A}</a:tableStyleId>
              </a:tblPr>
              <a:tblGrid>
                <a:gridCol w="7506643"/>
              </a:tblGrid>
              <a:tr h="2245545">
                <a:tc>
                  <a:txBody>
                    <a:bodyPr/>
                    <a:lstStyle/>
                    <a:p>
                      <a:pPr algn="just">
                        <a:spcAft>
                          <a:spcPts val="0"/>
                        </a:spcAft>
                      </a:pPr>
                      <a:r>
                        <a:rPr lang="zh-CN" sz="2800" kern="0" dirty="0">
                          <a:effectLst/>
                        </a:rPr>
                        <a:t>名字：容量</a:t>
                      </a:r>
                      <a:endParaRPr lang="zh-CN" sz="2800" kern="100" dirty="0">
                        <a:effectLst/>
                      </a:endParaRPr>
                    </a:p>
                    <a:p>
                      <a:pPr algn="just">
                        <a:spcAft>
                          <a:spcPts val="0"/>
                        </a:spcAft>
                      </a:pPr>
                      <a:r>
                        <a:rPr lang="zh-CN" sz="2800" kern="0" dirty="0">
                          <a:effectLst/>
                        </a:rPr>
                        <a:t>别名：某种酒的容量</a:t>
                      </a:r>
                      <a:endParaRPr lang="zh-CN" sz="2800" kern="100" dirty="0">
                        <a:effectLst/>
                      </a:endParaRPr>
                    </a:p>
                    <a:p>
                      <a:pPr algn="just">
                        <a:spcAft>
                          <a:spcPts val="0"/>
                        </a:spcAft>
                      </a:pPr>
                      <a:r>
                        <a:rPr lang="zh-CN" sz="2800" kern="0" dirty="0">
                          <a:effectLst/>
                        </a:rPr>
                        <a:t>描述：某种酒的容量描述</a:t>
                      </a:r>
                      <a:endParaRPr lang="zh-CN" sz="2800" kern="100" dirty="0">
                        <a:effectLst/>
                      </a:endParaRPr>
                    </a:p>
                    <a:p>
                      <a:pPr algn="just">
                        <a:spcAft>
                          <a:spcPts val="0"/>
                        </a:spcAft>
                      </a:pPr>
                      <a:r>
                        <a:rPr lang="zh-CN" sz="2800" kern="0" dirty="0">
                          <a:effectLst/>
                        </a:rPr>
                        <a:t>定义：整形</a:t>
                      </a:r>
                      <a:endParaRPr lang="zh-CN" sz="2800" kern="100" dirty="0">
                        <a:effectLst/>
                      </a:endParaRPr>
                    </a:p>
                    <a:p>
                      <a:pPr algn="just">
                        <a:spcAft>
                          <a:spcPts val="0"/>
                        </a:spcAft>
                      </a:pPr>
                      <a:r>
                        <a:rPr lang="zh-CN" sz="2800" kern="0" dirty="0">
                          <a:effectLst/>
                        </a:rPr>
                        <a:t>被引用的位置：在已查询出的酒类信息页面中</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2" name="文本框 11"/>
          <p:cNvSpPr txBox="1"/>
          <p:nvPr/>
        </p:nvSpPr>
        <p:spPr>
          <a:xfrm>
            <a:off x="263257" y="4998266"/>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5</a:t>
            </a:r>
            <a:endParaRPr lang="en-US" sz="2400" dirty="0"/>
          </a:p>
        </p:txBody>
      </p:sp>
      <p:sp>
        <p:nvSpPr>
          <p:cNvPr id="4" name="文本框 3"/>
          <p:cNvSpPr txBox="1"/>
          <p:nvPr/>
        </p:nvSpPr>
        <p:spPr>
          <a:xfrm>
            <a:off x="2226388" y="1916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数据字典</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778198" y="5181534"/>
            <a:ext cx="1414687" cy="912558"/>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详见E-R图</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nvGraphicFramePr>
        <p:xfrm>
          <a:off x="1342678" y="811764"/>
          <a:ext cx="9433048" cy="5282328"/>
        </p:xfrm>
        <a:graphic>
          <a:graphicData uri="http://schemas.openxmlformats.org/drawingml/2006/table">
            <a:tbl>
              <a:tblPr firstRow="1" firstCol="1" bandRow="1">
                <a:tableStyleId>{5C22544A-7EE6-4342-B048-85BDC9FD1C3A}</a:tableStyleId>
              </a:tblPr>
              <a:tblGrid>
                <a:gridCol w="2292030"/>
                <a:gridCol w="7141018"/>
              </a:tblGrid>
              <a:tr h="660291">
                <a:tc>
                  <a:txBody>
                    <a:bodyPr/>
                    <a:lstStyle/>
                    <a:p>
                      <a:pPr algn="just">
                        <a:spcAft>
                          <a:spcPts val="0"/>
                        </a:spcAft>
                      </a:pPr>
                      <a:r>
                        <a:rPr lang="zh-CN" sz="2800" kern="0" dirty="0">
                          <a:effectLst/>
                        </a:rPr>
                        <a:t>表名</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800" kern="0">
                          <a:effectLst/>
                        </a:rPr>
                        <a:t>wine_infomation</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zh-CN" sz="2800" kern="0">
                          <a:effectLst/>
                        </a:rPr>
                        <a:t>含义</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记录一种酒的相关信息</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Id</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a:effectLst/>
                        </a:rPr>
                        <a:t>某种酒的</a:t>
                      </a:r>
                      <a:r>
                        <a:rPr lang="en-US" sz="2800" kern="0">
                          <a:effectLst/>
                        </a:rPr>
                        <a:t>id</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Ratio</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a:effectLst/>
                        </a:rPr>
                        <a:t>酒精浓度</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Teste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a:effectLst/>
                        </a:rPr>
                        <a:t>口感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Volume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容量</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a:effectLst/>
                        </a:rPr>
                        <a:t>Place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产地</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60291">
                <a:tc>
                  <a:txBody>
                    <a:bodyPr/>
                    <a:lstStyle/>
                    <a:p>
                      <a:pPr algn="just">
                        <a:spcAft>
                          <a:spcPts val="0"/>
                        </a:spcAft>
                      </a:pPr>
                      <a:r>
                        <a:rPr lang="en-US" sz="2800" kern="0" dirty="0">
                          <a:effectLst/>
                        </a:rPr>
                        <a:t>Info</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800" kern="0" dirty="0">
                          <a:effectLst/>
                        </a:rPr>
                        <a:t>其他信息介绍，包括故事等</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advClick="0"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6</a:t>
            </a:r>
            <a:endParaRPr lang="zh-CN" altLang="en-US" sz="2400" dirty="0"/>
          </a:p>
        </p:txBody>
      </p:sp>
      <p:sp>
        <p:nvSpPr>
          <p:cNvPr id="4" name="文本框 3"/>
          <p:cNvSpPr txBox="1"/>
          <p:nvPr/>
        </p:nvSpPr>
        <p:spPr>
          <a:xfrm>
            <a:off x="1558702" y="1341562"/>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服务器</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378788" y="3440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非功能需求</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035495" y="1988818"/>
            <a:ext cx="5895975" cy="737235"/>
          </a:xfrm>
          <a:prstGeom prst="rect">
            <a:avLst/>
          </a:prstGeom>
          <a:noFill/>
        </p:spPr>
        <p:txBody>
          <a:bodyPr wrap="none" rtlCol="0">
            <a:spAutoFit/>
          </a:bodyPr>
          <a:lstStyle/>
          <a:p>
            <a:r>
              <a:rPr lang="en-US" altLang="zh-CN" dirty="0"/>
              <a:t>2</a:t>
            </a:r>
            <a:r>
              <a:rPr lang="zh-CN" altLang="zh-CN" dirty="0"/>
              <a:t>核</a:t>
            </a:r>
            <a:r>
              <a:rPr lang="en-US" altLang="zh-CN" dirty="0"/>
              <a:t>4G</a:t>
            </a:r>
            <a:r>
              <a:rPr lang="zh-CN" altLang="zh-CN" dirty="0"/>
              <a:t>云服务器</a:t>
            </a:r>
            <a:r>
              <a:rPr lang="en-US" altLang="zh-CN" dirty="0"/>
              <a:t>1</a:t>
            </a:r>
            <a:r>
              <a:rPr lang="zh-CN" altLang="zh-CN" dirty="0"/>
              <a:t>台</a:t>
            </a:r>
            <a:r>
              <a:rPr lang="en-US" altLang="zh-CN" dirty="0"/>
              <a:t>,</a:t>
            </a:r>
            <a:r>
              <a:rPr lang="zh-CN" altLang="en-US" dirty="0"/>
              <a:t>保证开机时间为</a:t>
            </a:r>
            <a:r>
              <a:rPr lang="en-US" altLang="zh-CN" dirty="0"/>
              <a:t>7*20</a:t>
            </a:r>
            <a:r>
              <a:rPr lang="zh-CN" altLang="en-US" dirty="0"/>
              <a:t>小时每周</a:t>
            </a:r>
            <a:endParaRPr lang="zh-CN" altLang="zh-CN" dirty="0"/>
          </a:p>
          <a:p>
            <a:endParaRPr kumimoji="1" lang="zh-CN" altLang="en-US" dirty="0"/>
          </a:p>
        </p:txBody>
      </p:sp>
      <p:sp>
        <p:nvSpPr>
          <p:cNvPr id="8" name="文本框 7"/>
          <p:cNvSpPr txBox="1"/>
          <p:nvPr/>
        </p:nvSpPr>
        <p:spPr>
          <a:xfrm>
            <a:off x="1558702" y="2521298"/>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客户端</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558925" y="3122295"/>
          <a:ext cx="10106660" cy="2361565"/>
        </p:xfrm>
        <a:graphic>
          <a:graphicData uri="http://schemas.openxmlformats.org/drawingml/2006/table">
            <a:tbl>
              <a:tblPr firstRow="1" firstCol="1" bandRow="1">
                <a:tableStyleId>{5C22544A-7EE6-4342-B048-85BDC9FD1C3A}</a:tableStyleId>
              </a:tblPr>
              <a:tblGrid>
                <a:gridCol w="5053330"/>
                <a:gridCol w="5053330"/>
              </a:tblGrid>
              <a:tr h="636905">
                <a:tc>
                  <a:txBody>
                    <a:bodyPr/>
                    <a:lstStyle/>
                    <a:p>
                      <a:pPr algn="l">
                        <a:spcAft>
                          <a:spcPts val="0"/>
                        </a:spcAft>
                      </a:pPr>
                      <a:r>
                        <a:rPr lang="zh-CN" sz="2800" kern="0" dirty="0">
                          <a:effectLst/>
                        </a:rPr>
                        <a:t>项目</a:t>
                      </a:r>
                      <a:r>
                        <a:rPr lang="en-US" sz="2800" kern="0" dirty="0">
                          <a:effectLst/>
                        </a:rPr>
                        <a:t>	</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要求</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lstStyle/>
                    <a:p>
                      <a:pPr algn="l">
                        <a:spcAft>
                          <a:spcPts val="0"/>
                        </a:spcAft>
                      </a:pPr>
                      <a:r>
                        <a:rPr lang="zh-CN" sz="2800" kern="0">
                          <a:effectLst/>
                        </a:rPr>
                        <a:t>硬件</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安卓手机</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lstStyle/>
                    <a:p>
                      <a:pPr algn="l">
                        <a:spcAft>
                          <a:spcPts val="0"/>
                        </a:spcAft>
                      </a:pPr>
                      <a:r>
                        <a:rPr lang="zh-CN" sz="2800" kern="0">
                          <a:effectLst/>
                        </a:rPr>
                        <a:t>操作系统</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800" kern="0" dirty="0">
                          <a:effectLst/>
                        </a:rPr>
                        <a:t>android</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p>
                      <a:pPr algn="l">
                        <a:spcAft>
                          <a:spcPts val="0"/>
                        </a:spcAft>
                        <a:buNone/>
                      </a:pPr>
                      <a:r>
                        <a:rPr lang="zh-CN" altLang="en-US" sz="2800" kern="100">
                          <a:effectLst/>
                          <a:latin typeface="Calibri" panose="020F0502020204030204" pitchFamily="34" charset="0"/>
                          <a:ea typeface="宋体" panose="02010600030101010101" pitchFamily="2" charset="-122"/>
                          <a:cs typeface="Times New Roman" panose="02020603050405020304" pitchFamily="18" charset="0"/>
                        </a:rPr>
                        <a:t>网络环境</a:t>
                      </a:r>
                      <a:endParaRPr lang="zh-CN" altLang="en-US"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l">
                        <a:spcAft>
                          <a:spcPts val="0"/>
                        </a:spcAft>
                        <a:buNone/>
                      </a:pPr>
                      <a:r>
                        <a:rPr lang="zh-CN" sz="2800">
                          <a:effectLst/>
                          <a:sym typeface="+mn-ea"/>
                        </a:rPr>
                        <a:t>浙江大学城市学院校园网</a:t>
                      </a:r>
                      <a:endParaRPr lang="zh-CN" altLang="en-US"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31165">
                <a:tc>
                  <a:txBody>
                    <a:bodyPr/>
                    <a:p>
                      <a:pPr algn="l">
                        <a:spcAft>
                          <a:spcPts val="0"/>
                        </a:spcAft>
                        <a:buNone/>
                      </a:pPr>
                      <a:r>
                        <a:rPr lang="zh-CN" altLang="en-US" sz="2800" kern="100">
                          <a:effectLst/>
                          <a:latin typeface="Calibri" panose="020F0502020204030204" pitchFamily="34" charset="0"/>
                          <a:ea typeface="宋体" panose="02010600030101010101" pitchFamily="2" charset="-122"/>
                          <a:cs typeface="Times New Roman" panose="02020603050405020304" pitchFamily="18" charset="0"/>
                        </a:rPr>
                        <a:t>数据备份</a:t>
                      </a:r>
                      <a:endParaRPr lang="zh-CN" altLang="en-US"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p>
                      <a:pPr algn="l">
                        <a:spcAft>
                          <a:spcPts val="0"/>
                        </a:spcAft>
                        <a:buNone/>
                      </a:pP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500G</a:t>
                      </a:r>
                      <a:r>
                        <a:rPr lang="zh-CN" altLang="en-US" sz="2800" kern="100" dirty="0">
                          <a:effectLst/>
                          <a:latin typeface="Calibri" panose="020F0502020204030204" pitchFamily="34" charset="0"/>
                          <a:ea typeface="宋体" panose="02010600030101010101" pitchFamily="2" charset="-122"/>
                          <a:cs typeface="Times New Roman" panose="02020603050405020304" pitchFamily="18" charset="0"/>
                        </a:rPr>
                        <a:t>移动硬盘（组员个人资源）</a:t>
                      </a:r>
                      <a:endParaRPr lang="zh-CN" altLang="en-US"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advClick="0" advTm="0">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400" dirty="0"/>
              <a:t>6</a:t>
            </a:r>
            <a:endParaRPr lang="zh-CN" altLang="en-US" sz="2400" dirty="0"/>
          </a:p>
        </p:txBody>
      </p:sp>
      <p:sp>
        <p:nvSpPr>
          <p:cNvPr id="7" name="文本框 6"/>
          <p:cNvSpPr txBox="1"/>
          <p:nvPr/>
        </p:nvSpPr>
        <p:spPr>
          <a:xfrm>
            <a:off x="2378788" y="34400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非功能需求</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矩形 5"/>
          <p:cNvSpPr/>
          <p:nvPr/>
        </p:nvSpPr>
        <p:spPr>
          <a:xfrm>
            <a:off x="1386099" y="1460284"/>
            <a:ext cx="8546571" cy="4246245"/>
          </a:xfrm>
          <a:prstGeom prst="rect">
            <a:avLst/>
          </a:prstGeom>
        </p:spPr>
        <p:txBody>
          <a:bodyPr wrap="square">
            <a:spAutoFit/>
          </a:bodyPr>
          <a:p>
            <a:pPr lvl="2" fontAlgn="auto">
              <a:lnSpc>
                <a:spcPct val="150000"/>
              </a:lnSpc>
              <a:spcAft>
                <a:spcPts val="0"/>
              </a:spcAft>
            </a:pP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性能需求</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fontAlgn="auto">
              <a:lnSpc>
                <a:spcPct val="150000"/>
              </a:lnSpc>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要求能显示出想对应的匹配度</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lvl="2" fontAlgn="auto">
              <a:lnSpc>
                <a:spcPct val="150000"/>
              </a:lnSpc>
              <a:spcAft>
                <a:spcPts val="0"/>
              </a:spcAft>
            </a:pP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系统可用性</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fontAlgn="auto">
              <a:lnSpc>
                <a:spcPct val="150000"/>
              </a:lnSpc>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系统每天平均工作时间在至少</a:t>
            </a:r>
            <a:r>
              <a:rPr lang="en-US" altLang="zh-CN" sz="2400" dirty="0">
                <a:latin typeface="宋体" panose="02010600030101010101" pitchFamily="2" charset="-122"/>
                <a:ea typeface="宋体" panose="02010600030101010101" pitchFamily="2" charset="-122"/>
                <a:cs typeface="宋体" panose="02010600030101010101" pitchFamily="2" charset="-122"/>
              </a:rPr>
              <a:t>18</a:t>
            </a:r>
            <a:r>
              <a:rPr lang="zh-CN" altLang="zh-CN" sz="2400" dirty="0">
                <a:latin typeface="宋体" panose="02010600030101010101" pitchFamily="2" charset="-122"/>
                <a:ea typeface="宋体" panose="02010600030101010101" pitchFamily="2" charset="-122"/>
                <a:cs typeface="宋体" panose="02010600030101010101" pitchFamily="2" charset="-122"/>
              </a:rPr>
              <a:t>小时（</a:t>
            </a:r>
            <a:r>
              <a:rPr lang="en-US" altLang="zh-CN" sz="2400" dirty="0">
                <a:latin typeface="宋体" panose="02010600030101010101" pitchFamily="2" charset="-122"/>
                <a:ea typeface="宋体" panose="02010600030101010101" pitchFamily="2" charset="-122"/>
                <a:cs typeface="宋体" panose="02010600030101010101" pitchFamily="2" charset="-122"/>
              </a:rPr>
              <a:t>6</a:t>
            </a:r>
            <a:r>
              <a:rPr lang="zh-CN" altLang="zh-CN" sz="2400" dirty="0">
                <a:latin typeface="宋体" panose="02010600030101010101" pitchFamily="2" charset="-122"/>
                <a:ea typeface="宋体" panose="02010600030101010101" pitchFamily="2" charset="-122"/>
                <a:cs typeface="宋体" panose="02010600030101010101" pitchFamily="2" charset="-122"/>
              </a:rPr>
              <a:t>点到</a:t>
            </a:r>
            <a:r>
              <a:rPr lang="en-US" altLang="zh-CN" sz="2400" dirty="0">
                <a:latin typeface="宋体" panose="02010600030101010101" pitchFamily="2" charset="-122"/>
                <a:ea typeface="宋体" panose="02010600030101010101" pitchFamily="2" charset="-122"/>
                <a:cs typeface="宋体" panose="02010600030101010101" pitchFamily="2" charset="-122"/>
              </a:rPr>
              <a:t>24</a:t>
            </a:r>
            <a:r>
              <a:rPr lang="zh-CN" altLang="zh-CN" sz="2400" dirty="0">
                <a:latin typeface="宋体" panose="02010600030101010101" pitchFamily="2" charset="-122"/>
                <a:ea typeface="宋体" panose="02010600030101010101" pitchFamily="2" charset="-122"/>
                <a:cs typeface="宋体" panose="02010600030101010101" pitchFamily="2" charset="-122"/>
              </a:rPr>
              <a:t>点）工作状态下，必须确保云端数据库服务器的正常稳定运行。</a:t>
            </a:r>
            <a:endParaRPr lang="zh-CN" altLang="zh-CN" sz="28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2" fontAlgn="auto">
              <a:lnSpc>
                <a:spcPct val="150000"/>
              </a:lnSpc>
              <a:spcAft>
                <a:spcPts val="0"/>
              </a:spcAft>
            </a:pPr>
            <a:r>
              <a:rPr lang="zh-CN" altLang="zh-CN" sz="28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应急</a:t>
            </a:r>
            <a:r>
              <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需求</a:t>
            </a:r>
            <a:endParaRPr lang="zh-CN" altLang="zh-CN" sz="28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fontAlgn="auto">
              <a:lnSpc>
                <a:spcPct val="150000"/>
              </a:lnSpc>
              <a:spcAft>
                <a:spcPts val="0"/>
              </a:spcAft>
            </a:pPr>
            <a:r>
              <a:rPr lang="en-US" altLang="zh-CN" sz="2400" dirty="0">
                <a:latin typeface="宋体" panose="02010600030101010101" pitchFamily="2" charset="-122"/>
                <a:ea typeface="宋体" panose="02010600030101010101" pitchFamily="2" charset="-122"/>
                <a:cs typeface="宋体" panose="02010600030101010101" pitchFamily="2" charset="-122"/>
              </a:rPr>
              <a:t>	</a:t>
            </a:r>
            <a:r>
              <a:rPr lang="zh-CN" altLang="zh-CN" sz="2400" dirty="0">
                <a:latin typeface="宋体" panose="02010600030101010101" pitchFamily="2" charset="-122"/>
                <a:ea typeface="宋体" panose="02010600030101010101" pitchFamily="2" charset="-122"/>
                <a:cs typeface="宋体" panose="02010600030101010101" pitchFamily="2" charset="-122"/>
              </a:rPr>
              <a:t>定期自动或者手动备份云端数据库数据，并能恢复</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advClick="0"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altLang="en-US" sz="3200" b="1" dirty="0">
                <a:solidFill>
                  <a:schemeClr val="bg1"/>
                </a:solidFill>
                <a:latin typeface="微软雅黑" panose="020B0503020204020204" pitchFamily="34" charset="-122"/>
                <a:ea typeface="微软雅黑" panose="020B0503020204020204" pitchFamily="34" charset="-122"/>
              </a:rPr>
              <a:t>参考文献</a:t>
            </a:r>
            <a:endParaRPr lang="zh-CN" sz="32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048000" y="765499"/>
            <a:ext cx="8447806" cy="5262979"/>
          </a:xfrm>
          <a:prstGeom prst="rect">
            <a:avLst/>
          </a:prstGeom>
        </p:spPr>
        <p:txBody>
          <a:bodyPr wrap="square">
            <a:spAutoFit/>
          </a:bodyPr>
          <a:lstStyle/>
          <a:p>
            <a:pPr indent="266700"/>
            <a:r>
              <a:rPr lang="en-US" altLang="zh-CN" sz="2800" kern="100" dirty="0">
                <a:latin typeface="Calibri" panose="020F0502020204030204" pitchFamily="34" charset="0"/>
                <a:cs typeface="Times New Roman" panose="02020603050405020304" pitchFamily="18" charset="0"/>
              </a:rPr>
              <a:t>[1] </a:t>
            </a:r>
            <a:r>
              <a:rPr lang="zh-CN" altLang="zh-CN" sz="2800" kern="100" dirty="0">
                <a:latin typeface="Calibri" panose="020F0502020204030204" pitchFamily="34" charset="0"/>
                <a:cs typeface="Times New Roman" panose="02020603050405020304" pitchFamily="18" charset="0"/>
              </a:rPr>
              <a:t>项目管理知识体系指南（</a:t>
            </a:r>
            <a:r>
              <a:rPr lang="en-US" altLang="zh-CN" sz="2800" kern="100" dirty="0">
                <a:latin typeface="Calibri" panose="020F0502020204030204" pitchFamily="34" charset="0"/>
                <a:cs typeface="Times New Roman" panose="02020603050405020304" pitchFamily="18" charset="0"/>
              </a:rPr>
              <a:t>PMBOK </a:t>
            </a:r>
            <a:r>
              <a:rPr lang="zh-CN" altLang="zh-CN" sz="2800" kern="100" dirty="0">
                <a:latin typeface="Calibri" panose="020F0502020204030204" pitchFamily="34" charset="0"/>
                <a:cs typeface="Times New Roman" panose="02020603050405020304" pitchFamily="18" charset="0"/>
              </a:rPr>
              <a:t>指南</a:t>
            </a:r>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项目管理协会</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[2] SE2018</a:t>
            </a:r>
            <a:r>
              <a:rPr lang="zh-CN" altLang="zh-CN" sz="2800" kern="100" dirty="0">
                <a:latin typeface="Calibri" panose="020F0502020204030204" pitchFamily="34" charset="0"/>
                <a:cs typeface="Times New Roman" panose="02020603050405020304" pitchFamily="18" charset="0"/>
              </a:rPr>
              <a:t>春</a:t>
            </a:r>
            <a:r>
              <a:rPr lang="en-US" altLang="zh-CN" sz="2800" kern="100" dirty="0">
                <a:latin typeface="Calibri" panose="020F0502020204030204" pitchFamily="34" charset="0"/>
                <a:cs typeface="Times New Roman" panose="02020603050405020304" pitchFamily="18" charset="0"/>
              </a:rPr>
              <a:t>-G17-</a:t>
            </a:r>
            <a:r>
              <a:rPr lang="zh-CN" altLang="zh-CN" sz="2800" kern="100" dirty="0">
                <a:latin typeface="Calibri" panose="020F0502020204030204" pitchFamily="34" charset="0"/>
                <a:cs typeface="Times New Roman" panose="02020603050405020304" pitchFamily="18" charset="0"/>
              </a:rPr>
              <a:t>项目计划甘特图</a:t>
            </a:r>
            <a:r>
              <a:rPr lang="en-US" altLang="zh-CN" sz="2800" kern="100" dirty="0">
                <a:latin typeface="Calibri" panose="020F0502020204030204" pitchFamily="34" charset="0"/>
                <a:cs typeface="Times New Roman" panose="02020603050405020304" pitchFamily="18" charset="0"/>
              </a:rPr>
              <a:t> SE2018</a:t>
            </a:r>
            <a:r>
              <a:rPr lang="zh-CN" altLang="zh-CN" sz="2800" kern="100" dirty="0">
                <a:latin typeface="Calibri" panose="020F0502020204030204" pitchFamily="34" charset="0"/>
                <a:cs typeface="Times New Roman" panose="02020603050405020304" pitchFamily="18" charset="0"/>
              </a:rPr>
              <a:t>春</a:t>
            </a:r>
            <a:r>
              <a:rPr lang="en-US" altLang="zh-CN" sz="2800" kern="100" dirty="0">
                <a:latin typeface="Calibri" panose="020F0502020204030204" pitchFamily="34" charset="0"/>
                <a:cs typeface="Times New Roman" panose="02020603050405020304" pitchFamily="18" charset="0"/>
              </a:rPr>
              <a:t>-G17 </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[3] </a:t>
            </a:r>
            <a:r>
              <a:rPr lang="zh-CN" altLang="zh-CN" sz="2800" kern="100" dirty="0">
                <a:latin typeface="Calibri" panose="020F0502020204030204" pitchFamily="34" charset="0"/>
                <a:cs typeface="Times New Roman" panose="02020603050405020304" pitchFamily="18" charset="0"/>
              </a:rPr>
              <a:t>张海藩</a:t>
            </a:r>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牟永敏</a:t>
            </a:r>
            <a:r>
              <a:rPr lang="en-US" altLang="zh-CN" sz="2800" kern="100" dirty="0">
                <a:latin typeface="Calibri" panose="020F0502020204030204" pitchFamily="34" charset="0"/>
                <a:cs typeface="Times New Roman" panose="02020603050405020304" pitchFamily="18" charset="0"/>
              </a:rPr>
              <a:t>.</a:t>
            </a:r>
            <a:r>
              <a:rPr lang="zh-CN" altLang="zh-CN" sz="2800" kern="100" dirty="0">
                <a:latin typeface="Calibri" panose="020F0502020204030204" pitchFamily="34" charset="0"/>
                <a:cs typeface="Times New Roman" panose="02020603050405020304" pitchFamily="18" charset="0"/>
              </a:rPr>
              <a:t>软件工程导论（第六版） </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[4] </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GB8567</a:t>
            </a:r>
            <a:r>
              <a:rPr lang="zh-CN" altLang="zh-CN" sz="2800" kern="100" dirty="0">
                <a:latin typeface="Calibri" panose="020F0502020204030204" pitchFamily="34" charset="0"/>
                <a:cs typeface="Times New Roman" panose="02020603050405020304" pitchFamily="18" charset="0"/>
              </a:rPr>
              <a:t>－</a:t>
            </a:r>
            <a:r>
              <a:rPr lang="en-US" altLang="zh-CN" sz="2800" kern="100" dirty="0">
                <a:latin typeface="Calibri" panose="020F0502020204030204" pitchFamily="34" charset="0"/>
                <a:cs typeface="Times New Roman" panose="02020603050405020304" pitchFamily="18" charset="0"/>
              </a:rPr>
              <a:t>88</a:t>
            </a:r>
            <a:r>
              <a:rPr lang="zh-CN" altLang="zh-CN" sz="2800" kern="100" dirty="0">
                <a:latin typeface="Calibri" panose="020F0502020204030204" pitchFamily="34" charset="0"/>
                <a:cs typeface="Times New Roman" panose="02020603050405020304" pitchFamily="18" charset="0"/>
              </a:rPr>
              <a:t>计算机软件产品开发文件编制指南》</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[5]</a:t>
            </a:r>
            <a:r>
              <a:rPr lang="zh-CN" altLang="zh-CN" sz="2800" kern="100" dirty="0">
                <a:latin typeface="Calibri" panose="020F0502020204030204" pitchFamily="34" charset="0"/>
                <a:cs typeface="Times New Roman" panose="02020603050405020304" pitchFamily="18" charset="0"/>
              </a:rPr>
              <a:t>《软件工程导论学习辅导》（第六版） 张海藩、牟永敏编著 清华大学出版社</a:t>
            </a:r>
            <a:r>
              <a:rPr lang="en-US" altLang="zh-CN" sz="2800" kern="100" dirty="0">
                <a:latin typeface="Calibri" panose="020F0502020204030204" pitchFamily="34" charset="0"/>
                <a:cs typeface="Times New Roman" panose="02020603050405020304" pitchFamily="18" charset="0"/>
              </a:rPr>
              <a:t>2013</a:t>
            </a:r>
            <a:r>
              <a:rPr lang="zh-CN" altLang="zh-CN" sz="2800" kern="100" dirty="0">
                <a:latin typeface="Calibri" panose="020F0502020204030204" pitchFamily="34" charset="0"/>
                <a:cs typeface="Times New Roman" panose="02020603050405020304" pitchFamily="18" charset="0"/>
              </a:rPr>
              <a:t>年</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[6] SE2018</a:t>
            </a:r>
            <a:r>
              <a:rPr lang="zh-CN" altLang="zh-CN" sz="2800" kern="100" dirty="0">
                <a:latin typeface="Calibri" panose="020F0502020204030204" pitchFamily="34" charset="0"/>
                <a:cs typeface="Times New Roman" panose="02020603050405020304" pitchFamily="18" charset="0"/>
              </a:rPr>
              <a:t>春</a:t>
            </a:r>
            <a:r>
              <a:rPr lang="en-US" altLang="zh-CN" sz="2800" kern="100" dirty="0">
                <a:latin typeface="Calibri" panose="020F0502020204030204" pitchFamily="34" charset="0"/>
                <a:cs typeface="Times New Roman" panose="02020603050405020304" pitchFamily="18" charset="0"/>
              </a:rPr>
              <a:t>-G17-</a:t>
            </a:r>
            <a:r>
              <a:rPr lang="zh-CN" altLang="zh-CN" sz="2800" kern="100" dirty="0">
                <a:latin typeface="Calibri" panose="020F0502020204030204" pitchFamily="34" charset="0"/>
                <a:cs typeface="Times New Roman" panose="02020603050405020304" pitchFamily="18" charset="0"/>
              </a:rPr>
              <a:t>文档编写规范</a:t>
            </a:r>
            <a:r>
              <a:rPr lang="en-US" altLang="zh-CN" sz="2800" kern="100" dirty="0">
                <a:latin typeface="Calibri" panose="020F0502020204030204" pitchFamily="34" charset="0"/>
                <a:cs typeface="Times New Roman" panose="02020603050405020304" pitchFamily="18" charset="0"/>
              </a:rPr>
              <a:t>.</a:t>
            </a:r>
            <a:r>
              <a:rPr lang="en-US" altLang="zh-CN" sz="2800" kern="100" dirty="0" err="1">
                <a:latin typeface="Calibri" panose="020F0502020204030204" pitchFamily="34" charset="0"/>
                <a:cs typeface="Times New Roman" panose="02020603050405020304" pitchFamily="18" charset="0"/>
              </a:rPr>
              <a:t>docx</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[7] </a:t>
            </a:r>
            <a:r>
              <a:rPr lang="zh-CN" altLang="zh-CN" sz="2800" kern="100" dirty="0">
                <a:latin typeface="Calibri" panose="020F0502020204030204" pitchFamily="34" charset="0"/>
                <a:cs typeface="Times New Roman" panose="02020603050405020304" pitchFamily="18" charset="0"/>
              </a:rPr>
              <a:t>软件工程基础：首页及课程介绍</a:t>
            </a:r>
            <a:r>
              <a:rPr lang="en-US" altLang="zh-CN" sz="2800" kern="100" dirty="0">
                <a:latin typeface="Calibri" panose="020F0502020204030204" pitchFamily="34" charset="0"/>
                <a:cs typeface="Times New Roman" panose="02020603050405020304" pitchFamily="18" charset="0"/>
              </a:rPr>
              <a:t>.</a:t>
            </a:r>
            <a:r>
              <a:rPr lang="en-US" altLang="zh-CN" sz="2800" kern="100" dirty="0" err="1">
                <a:latin typeface="Calibri" panose="020F0502020204030204" pitchFamily="34" charset="0"/>
                <a:cs typeface="Times New Roman" panose="02020603050405020304" pitchFamily="18" charset="0"/>
              </a:rPr>
              <a:t>ppt</a:t>
            </a:r>
            <a:endParaRPr lang="zh-CN" altLang="zh-CN" sz="2800" kern="100" dirty="0">
              <a:latin typeface="Calibri" panose="020F0502020204030204" pitchFamily="34" charset="0"/>
              <a:cs typeface="Times New Roman" panose="02020603050405020304" pitchFamily="18" charset="0"/>
            </a:endParaRPr>
          </a:p>
          <a:p>
            <a:pPr indent="266700"/>
            <a:r>
              <a:rPr lang="en-US" altLang="zh-CN" sz="2800" kern="100" dirty="0">
                <a:latin typeface="Calibri" panose="020F0502020204030204" pitchFamily="34" charset="0"/>
                <a:cs typeface="Times New Roman" panose="02020603050405020304" pitchFamily="18" charset="0"/>
              </a:rPr>
              <a:t>[8]</a:t>
            </a:r>
            <a:r>
              <a:rPr lang="zh-CN" altLang="zh-CN" sz="2800" kern="100" dirty="0">
                <a:latin typeface="Calibri" panose="020F0502020204030204" pitchFamily="34" charset="0"/>
                <a:cs typeface="Times New Roman" panose="02020603050405020304" pitchFamily="18" charset="0"/>
              </a:rPr>
              <a:t>《软件开发的过程与管理》作者：张湘辉 清华大学出版社</a:t>
            </a:r>
            <a:r>
              <a:rPr lang="en-US" altLang="zh-CN" sz="2800" kern="100" dirty="0">
                <a:latin typeface="Calibri" panose="020F0502020204030204" pitchFamily="34" charset="0"/>
                <a:cs typeface="Times New Roman" panose="02020603050405020304" pitchFamily="18" charset="0"/>
              </a:rPr>
              <a:t> 2005</a:t>
            </a:r>
            <a:r>
              <a:rPr lang="zh-CN" altLang="zh-CN" sz="2800" kern="100" dirty="0">
                <a:latin typeface="Calibri" panose="020F0502020204030204" pitchFamily="34" charset="0"/>
                <a:cs typeface="Times New Roman" panose="02020603050405020304" pitchFamily="18" charset="0"/>
              </a:rPr>
              <a:t>年</a:t>
            </a:r>
            <a:endParaRPr lang="zh-CN" altLang="zh-CN" sz="2800" kern="100" dirty="0">
              <a:latin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06680" y="0"/>
            <a:ext cx="2938780" cy="6859270"/>
          </a:xfrm>
          <a:prstGeom prst="rect">
            <a:avLst/>
          </a:prstGeom>
          <a:solidFill>
            <a:srgbClr val="38B1BF"/>
          </a:solidFill>
          <a:ln>
            <a:noFill/>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TextBox 36"/>
          <p:cNvSpPr txBox="1"/>
          <p:nvPr/>
        </p:nvSpPr>
        <p:spPr>
          <a:xfrm>
            <a:off x="-276651" y="2922512"/>
            <a:ext cx="2808312" cy="614045"/>
          </a:xfrm>
          <a:prstGeom prst="rect">
            <a:avLst/>
          </a:prstGeom>
          <a:noFill/>
        </p:spPr>
        <p:txBody>
          <a:bodyPr wrap="square" lIns="121948" tIns="60973" rIns="121948" bIns="60973">
            <a:spAutoFit/>
          </a:bodyPr>
          <a:lstStyle/>
          <a:p>
            <a:pPr algn="r">
              <a:defRPr/>
            </a:pPr>
            <a:r>
              <a:rPr lang="zh-CN" sz="3200" b="1" dirty="0">
                <a:solidFill>
                  <a:schemeClr val="bg1"/>
                </a:solidFill>
                <a:latin typeface="微软雅黑" panose="020B0503020204020204" pitchFamily="34" charset="-122"/>
                <a:ea typeface="微软雅黑" panose="020B0503020204020204" pitchFamily="34" charset="-122"/>
              </a:rPr>
              <a:t>分工及考评</a:t>
            </a:r>
            <a:endParaRPr lang="zh-CN" sz="32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3181985" y="1197546"/>
          <a:ext cx="8532495" cy="5187135"/>
        </p:xfrm>
        <a:graphic>
          <a:graphicData uri="http://schemas.openxmlformats.org/drawingml/2006/table">
            <a:tbl>
              <a:tblPr firstRow="1" bandRow="1">
                <a:tableStyleId>{5C22544A-7EE6-4342-B048-85BDC9FD1C3A}</a:tableStyleId>
              </a:tblPr>
              <a:tblGrid>
                <a:gridCol w="1442720"/>
                <a:gridCol w="4245610"/>
                <a:gridCol w="2844165"/>
              </a:tblGrid>
              <a:tr h="1656184">
                <a:tc>
                  <a:txBody>
                    <a:bodyPr/>
                    <a:lstStyle/>
                    <a:p>
                      <a:pPr algn="ctr">
                        <a:buNone/>
                      </a:pPr>
                      <a:r>
                        <a:rPr lang="zh-CN" altLang="en-US" b="0" dirty="0">
                          <a:solidFill>
                            <a:schemeClr val="tx1"/>
                          </a:solidFill>
                        </a:rPr>
                        <a:t>黄为波</a:t>
                      </a:r>
                      <a:endParaRPr lang="zh-CN" altLang="en-US" b="0" dirty="0">
                        <a:solidFill>
                          <a:schemeClr val="tx1"/>
                        </a:solidFill>
                      </a:endParaRPr>
                    </a:p>
                  </a:txBody>
                  <a:tcPr>
                    <a:solidFill>
                      <a:schemeClr val="accent1">
                        <a:lumMod val="40000"/>
                        <a:lumOff val="60000"/>
                      </a:schemeClr>
                    </a:solidFill>
                  </a:tcPr>
                </a:tc>
                <a:tc>
                  <a:txBody>
                    <a:bodyPr/>
                    <a:lstStyle/>
                    <a:p>
                      <a:pPr marL="457200" indent="-457200" algn="l">
                        <a:buFont typeface="+mj-lt"/>
                        <a:buAutoNum type="arabicPeriod"/>
                      </a:pP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“外部接口需求”，“用户界面”</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“附录”部分编写</a:t>
                      </a:r>
                      <a:endParaRPr lang="en-US" altLang="zh-CN" sz="1400" b="0" dirty="0" smtClean="0">
                        <a:solidFill>
                          <a:schemeClr val="tx1"/>
                        </a:solidFill>
                        <a:latin typeface="+mn-ea"/>
                        <a:ea typeface="+mn-ea"/>
                      </a:endParaRPr>
                    </a:p>
                    <a:p>
                      <a:pPr marL="457200" indent="-457200" algn="l">
                        <a:buFont typeface="+mj-lt"/>
                        <a:buAutoNum type="arabicPeriod"/>
                      </a:pPr>
                      <a:r>
                        <a:rPr lang="zh-CN" altLang="en-US" sz="1400" b="0" dirty="0" smtClean="0">
                          <a:solidFill>
                            <a:schemeClr val="tx1"/>
                          </a:solidFill>
                          <a:latin typeface="+mn-ea"/>
                          <a:ea typeface="+mn-ea"/>
                        </a:rPr>
                        <a:t>对</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进行排版修改</a:t>
                      </a:r>
                      <a:endParaRPr lang="zh-CN" altLang="en-US" sz="1400" b="0" dirty="0">
                        <a:solidFill>
                          <a:schemeClr val="tx1"/>
                        </a:solidFill>
                        <a:latin typeface="+mn-ea"/>
                        <a:ea typeface="+mn-ea"/>
                      </a:endParaRPr>
                    </a:p>
                  </a:txBody>
                  <a:tcPr>
                    <a:solidFill>
                      <a:schemeClr val="accent1">
                        <a:lumMod val="40000"/>
                        <a:lumOff val="60000"/>
                      </a:schemeClr>
                    </a:solidFill>
                  </a:tcPr>
                </a:tc>
                <a:tc>
                  <a:txBody>
                    <a:bodyPr/>
                    <a:lstStyle/>
                    <a:p>
                      <a:pPr algn="ctr">
                        <a:buNone/>
                      </a:pPr>
                      <a:r>
                        <a:rPr lang="en-US" altLang="zh-CN" b="0">
                          <a:solidFill>
                            <a:schemeClr val="tx1"/>
                          </a:solidFill>
                        </a:rPr>
                        <a:t>9.6</a:t>
                      </a:r>
                      <a:endParaRPr lang="en-US" altLang="zh-CN" b="0">
                        <a:solidFill>
                          <a:schemeClr val="tx1"/>
                        </a:solidFill>
                      </a:endParaRPr>
                    </a:p>
                  </a:txBody>
                  <a:tcPr>
                    <a:solidFill>
                      <a:schemeClr val="accent1">
                        <a:lumMod val="40000"/>
                        <a:lumOff val="60000"/>
                      </a:schemeClr>
                    </a:solidFill>
                  </a:tcPr>
                </a:tc>
              </a:tr>
              <a:tr h="1800200">
                <a:tc>
                  <a:txBody>
                    <a:bodyPr/>
                    <a:lstStyle/>
                    <a:p>
                      <a:pPr algn="ctr">
                        <a:buNone/>
                      </a:pPr>
                      <a:r>
                        <a:rPr lang="zh-CN" altLang="en-US">
                          <a:solidFill>
                            <a:schemeClr val="tx1"/>
                          </a:solidFill>
                        </a:rPr>
                        <a:t>陈子卿</a:t>
                      </a:r>
                      <a:endParaRPr lang="zh-CN" altLang="en-US">
                        <a:solidFill>
                          <a:schemeClr val="tx1"/>
                        </a:solidFill>
                      </a:endParaRPr>
                    </a:p>
                  </a:txBody>
                  <a:tcPr/>
                </a:tc>
                <a:tc>
                  <a:txBody>
                    <a:bodyPr/>
                    <a:lstStyle/>
                    <a:p>
                      <a:pPr marL="457200" indent="-457200" algn="l">
                        <a:buFont typeface="+mj-lt"/>
                        <a:buAutoNum type="arabicPeriod"/>
                      </a:pP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“引言”，“综合描述”，“系统特性”部分编写</a:t>
                      </a:r>
                      <a:endParaRPr lang="en-US" altLang="zh-CN" sz="1400" b="0" dirty="0" smtClean="0">
                        <a:solidFill>
                          <a:schemeClr val="tx1"/>
                        </a:solidFill>
                        <a:latin typeface="+mn-ea"/>
                        <a:ea typeface="+mn-ea"/>
                      </a:endParaRPr>
                    </a:p>
                    <a:p>
                      <a:pPr marL="457200" marR="0" indent="-457200" algn="l" defTabSz="1088390" rtl="0" eaLnBrk="1" fontAlgn="auto" latinLnBrk="0" hangingPunct="1">
                        <a:lnSpc>
                          <a:spcPct val="100000"/>
                        </a:lnSpc>
                        <a:spcBef>
                          <a:spcPts val="0"/>
                        </a:spcBef>
                        <a:spcAft>
                          <a:spcPts val="0"/>
                        </a:spcAft>
                        <a:buClrTx/>
                        <a:buSzTx/>
                        <a:buFont typeface="+mj-lt"/>
                        <a:buAutoNum type="arabicPeriod"/>
                        <a:defRPr/>
                      </a:pPr>
                      <a:r>
                        <a:rPr lang="zh-CN" altLang="en-US" sz="1400" b="0" dirty="0" smtClean="0">
                          <a:solidFill>
                            <a:schemeClr val="tx1"/>
                          </a:solidFill>
                          <a:latin typeface="+mn-ea"/>
                          <a:ea typeface="+mn-ea"/>
                        </a:rPr>
                        <a:t>对</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进行目录修改</a:t>
                      </a:r>
                      <a:endParaRPr lang="zh-CN" altLang="en-US" sz="1400" b="0" dirty="0" smtClean="0">
                        <a:solidFill>
                          <a:schemeClr val="tx1"/>
                        </a:solidFill>
                        <a:latin typeface="+mn-ea"/>
                        <a:ea typeface="+mn-ea"/>
                      </a:endParaRPr>
                    </a:p>
                    <a:p>
                      <a:pPr marL="457200" indent="-457200" algn="l">
                        <a:buFont typeface="+mj-lt"/>
                        <a:buAutoNum type="arabicPeriod"/>
                      </a:pPr>
                      <a:r>
                        <a:rPr lang="zh-CN" altLang="en-US" sz="1400" dirty="0" smtClean="0">
                          <a:solidFill>
                            <a:schemeClr val="tx1"/>
                          </a:solidFill>
                        </a:rPr>
                        <a:t>制作</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需求分析</a:t>
                      </a:r>
                      <a:r>
                        <a:rPr lang="en-US" altLang="zh-CN" sz="1400" b="0" dirty="0" smtClean="0">
                          <a:solidFill>
                            <a:schemeClr val="tx1"/>
                          </a:solidFill>
                          <a:latin typeface="+mn-ea"/>
                          <a:ea typeface="+mn-ea"/>
                        </a:rPr>
                        <a:t>PPT》</a:t>
                      </a:r>
                      <a:endParaRPr lang="zh-CN" altLang="en-US" sz="1400" dirty="0">
                        <a:solidFill>
                          <a:schemeClr val="tx1"/>
                        </a:solidFill>
                      </a:endParaRPr>
                    </a:p>
                  </a:txBody>
                  <a:tcPr/>
                </a:tc>
                <a:tc>
                  <a:txBody>
                    <a:bodyPr/>
                    <a:lstStyle/>
                    <a:p>
                      <a:pPr algn="ctr">
                        <a:buNone/>
                      </a:pPr>
                      <a:r>
                        <a:rPr lang="en-US" altLang="zh-CN">
                          <a:solidFill>
                            <a:schemeClr val="tx1"/>
                          </a:solidFill>
                        </a:rPr>
                        <a:t>9.5</a:t>
                      </a:r>
                      <a:endParaRPr lang="en-US" altLang="zh-CN">
                        <a:solidFill>
                          <a:schemeClr val="tx1"/>
                        </a:solidFill>
                      </a:endParaRPr>
                    </a:p>
                  </a:txBody>
                  <a:tcPr/>
                </a:tc>
              </a:tr>
              <a:tr h="1730751">
                <a:tc>
                  <a:txBody>
                    <a:bodyPr/>
                    <a:lstStyle/>
                    <a:p>
                      <a:pPr algn="ctr">
                        <a:buNone/>
                      </a:pPr>
                      <a:r>
                        <a:rPr lang="zh-CN" altLang="en-US">
                          <a:solidFill>
                            <a:schemeClr val="tx1"/>
                          </a:solidFill>
                        </a:rPr>
                        <a:t>蔡峰</a:t>
                      </a:r>
                      <a:endParaRPr lang="zh-CN" altLang="en-US">
                        <a:solidFill>
                          <a:schemeClr val="tx1"/>
                        </a:solidFill>
                      </a:endParaRPr>
                    </a:p>
                  </a:txBody>
                  <a:tcPr>
                    <a:solidFill>
                      <a:schemeClr val="accent1">
                        <a:lumMod val="40000"/>
                        <a:lumOff val="60000"/>
                      </a:schemeClr>
                    </a:solidFill>
                  </a:tcPr>
                </a:tc>
                <a:tc>
                  <a:txBody>
                    <a:bodyPr/>
                    <a:lstStyle/>
                    <a:p>
                      <a:pPr marL="457200" indent="-457200" algn="l">
                        <a:buFont typeface="+mj-lt"/>
                        <a:buAutoNum type="arabicPeriod"/>
                      </a:pP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“功能需求”，“其他非功能性需求”部分编写</a:t>
                      </a:r>
                      <a:endParaRPr lang="en-US" altLang="zh-CN" sz="1400" b="0" dirty="0" smtClean="0">
                        <a:solidFill>
                          <a:schemeClr val="tx1"/>
                        </a:solidFill>
                        <a:latin typeface="+mn-ea"/>
                        <a:ea typeface="+mn-ea"/>
                      </a:endParaRPr>
                    </a:p>
                    <a:p>
                      <a:pPr marL="457200" marR="0" indent="-457200" algn="l" defTabSz="1088390" rtl="0" eaLnBrk="1" fontAlgn="auto" latinLnBrk="0" hangingPunct="1">
                        <a:lnSpc>
                          <a:spcPct val="100000"/>
                        </a:lnSpc>
                        <a:spcBef>
                          <a:spcPts val="0"/>
                        </a:spcBef>
                        <a:spcAft>
                          <a:spcPts val="0"/>
                        </a:spcAft>
                        <a:buClrTx/>
                        <a:buSzTx/>
                        <a:buFont typeface="+mj-lt"/>
                        <a:buAutoNum type="arabicPeriod"/>
                        <a:defRPr/>
                      </a:pPr>
                      <a:r>
                        <a:rPr lang="zh-CN" altLang="en-US" sz="1400" b="0" dirty="0" smtClean="0">
                          <a:solidFill>
                            <a:schemeClr val="tx1"/>
                          </a:solidFill>
                          <a:latin typeface="+mn-ea"/>
                          <a:ea typeface="+mn-ea"/>
                        </a:rPr>
                        <a:t>对</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需求规格说明书</a:t>
                      </a:r>
                      <a:r>
                        <a:rPr lang="en-US" altLang="zh-CN" sz="1400" b="0" dirty="0" smtClean="0">
                          <a:solidFill>
                            <a:schemeClr val="tx1"/>
                          </a:solidFill>
                          <a:latin typeface="+mn-ea"/>
                          <a:ea typeface="+mn-ea"/>
                        </a:rPr>
                        <a:t>》</a:t>
                      </a:r>
                      <a:r>
                        <a:rPr lang="zh-CN" altLang="en-US" sz="1400" b="0" dirty="0" smtClean="0">
                          <a:solidFill>
                            <a:schemeClr val="tx1"/>
                          </a:solidFill>
                          <a:latin typeface="+mn-ea"/>
                          <a:ea typeface="+mn-ea"/>
                        </a:rPr>
                        <a:t>进行整合</a:t>
                      </a:r>
                      <a:endParaRPr lang="zh-CN" altLang="en-US" sz="1400" b="0" dirty="0" smtClean="0">
                        <a:solidFill>
                          <a:schemeClr val="tx1"/>
                        </a:solidFill>
                        <a:latin typeface="+mn-ea"/>
                        <a:ea typeface="+mn-ea"/>
                      </a:endParaRPr>
                    </a:p>
                    <a:p>
                      <a:pPr marL="457200" indent="-457200" algn="l">
                        <a:buFont typeface="+mj-lt"/>
                        <a:buAutoNum type="arabicPeriod"/>
                      </a:pPr>
                      <a:r>
                        <a:rPr lang="zh-CN" altLang="en-US" sz="1400" b="0" dirty="0" smtClean="0">
                          <a:solidFill>
                            <a:schemeClr val="tx1"/>
                          </a:solidFill>
                          <a:latin typeface="+mn-lt"/>
                          <a:ea typeface="+mn-ea"/>
                        </a:rPr>
                        <a:t>补全</a:t>
                      </a:r>
                      <a:r>
                        <a:rPr lang="en-US" altLang="zh-CN" sz="1400" b="0" dirty="0" smtClean="0">
                          <a:solidFill>
                            <a:schemeClr val="tx1"/>
                          </a:solidFill>
                          <a:latin typeface="+mn-ea"/>
                          <a:ea typeface="+mn-ea"/>
                        </a:rPr>
                        <a:t>《SE2018</a:t>
                      </a:r>
                      <a:r>
                        <a:rPr lang="zh-CN" altLang="en-US" sz="1400" b="0" dirty="0" smtClean="0">
                          <a:solidFill>
                            <a:schemeClr val="tx1"/>
                          </a:solidFill>
                          <a:latin typeface="+mn-ea"/>
                          <a:ea typeface="+mn-ea"/>
                        </a:rPr>
                        <a:t>春</a:t>
                      </a:r>
                      <a:r>
                        <a:rPr lang="en-US" altLang="zh-CN" sz="1400" b="0" dirty="0" smtClean="0">
                          <a:solidFill>
                            <a:schemeClr val="tx1"/>
                          </a:solidFill>
                          <a:latin typeface="+mn-ea"/>
                          <a:ea typeface="+mn-ea"/>
                        </a:rPr>
                        <a:t>-G17-</a:t>
                      </a:r>
                      <a:r>
                        <a:rPr lang="zh-CN" altLang="en-US" sz="1400" b="0" dirty="0" smtClean="0">
                          <a:solidFill>
                            <a:schemeClr val="tx1"/>
                          </a:solidFill>
                          <a:latin typeface="+mn-ea"/>
                          <a:ea typeface="+mn-ea"/>
                        </a:rPr>
                        <a:t>需求分析</a:t>
                      </a:r>
                      <a:r>
                        <a:rPr lang="en-US" altLang="zh-CN" sz="1400" b="0" dirty="0" smtClean="0">
                          <a:solidFill>
                            <a:schemeClr val="tx1"/>
                          </a:solidFill>
                          <a:latin typeface="+mn-ea"/>
                          <a:ea typeface="+mn-ea"/>
                        </a:rPr>
                        <a:t>PPT》</a:t>
                      </a:r>
                      <a:endParaRPr lang="zh-CN" altLang="en-US" sz="1400" dirty="0" smtClean="0">
                        <a:solidFill>
                          <a:schemeClr val="tx1"/>
                        </a:solidFill>
                      </a:endParaRPr>
                    </a:p>
                    <a:p>
                      <a:pPr algn="ctr">
                        <a:buNone/>
                      </a:pPr>
                      <a:endParaRPr lang="zh-CN" altLang="en-US" dirty="0">
                        <a:solidFill>
                          <a:schemeClr val="tx1"/>
                        </a:solidFill>
                      </a:endParaRPr>
                    </a:p>
                  </a:txBody>
                  <a:tcPr>
                    <a:solidFill>
                      <a:schemeClr val="accent1">
                        <a:lumMod val="40000"/>
                        <a:lumOff val="60000"/>
                      </a:schemeClr>
                    </a:solidFill>
                  </a:tcPr>
                </a:tc>
                <a:tc>
                  <a:txBody>
                    <a:bodyPr/>
                    <a:lstStyle/>
                    <a:p>
                      <a:pPr algn="ctr">
                        <a:buNone/>
                      </a:pPr>
                      <a:r>
                        <a:rPr lang="en-US" altLang="zh-CN" dirty="0">
                          <a:solidFill>
                            <a:schemeClr val="tx1"/>
                          </a:solidFill>
                        </a:rPr>
                        <a:t>9.4</a:t>
                      </a:r>
                      <a:endParaRPr lang="en-US" altLang="zh-CN" dirty="0">
                        <a:solidFill>
                          <a:schemeClr val="tx1"/>
                        </a:solidFill>
                      </a:endParaRPr>
                    </a:p>
                  </a:txBody>
                  <a:tcP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0"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151186" y="740873"/>
            <a:ext cx="5039227" cy="0"/>
          </a:xfrm>
          <a:prstGeom prst="line">
            <a:avLst/>
          </a:prstGeom>
          <a:ln w="12700">
            <a:solidFill>
              <a:srgbClr val="A9A9A9"/>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6406814"/>
            <a:ext cx="3041773" cy="452774"/>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3" name="矩形 32"/>
          <p:cNvSpPr/>
          <p:nvPr/>
        </p:nvSpPr>
        <p:spPr>
          <a:xfrm>
            <a:off x="3041775" y="6406814"/>
            <a:ext cx="3063750" cy="452774"/>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4" name="矩形 33"/>
          <p:cNvSpPr/>
          <p:nvPr/>
        </p:nvSpPr>
        <p:spPr>
          <a:xfrm>
            <a:off x="6095207" y="6406814"/>
            <a:ext cx="3047603" cy="452774"/>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5" name="矩形 34"/>
          <p:cNvSpPr/>
          <p:nvPr/>
        </p:nvSpPr>
        <p:spPr>
          <a:xfrm>
            <a:off x="9142810" y="6406814"/>
            <a:ext cx="3047603" cy="452774"/>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6" name="矩形 35"/>
          <p:cNvSpPr/>
          <p:nvPr/>
        </p:nvSpPr>
        <p:spPr>
          <a:xfrm>
            <a:off x="0" y="-27390"/>
            <a:ext cx="3047603" cy="123423"/>
          </a:xfrm>
          <a:prstGeom prst="rect">
            <a:avLst/>
          </a:prstGeom>
          <a:solidFill>
            <a:srgbClr val="EF7768"/>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7" name="矩形 36"/>
          <p:cNvSpPr/>
          <p:nvPr/>
        </p:nvSpPr>
        <p:spPr>
          <a:xfrm>
            <a:off x="3047603" y="-27390"/>
            <a:ext cx="3047603" cy="123423"/>
          </a:xfrm>
          <a:prstGeom prst="rect">
            <a:avLst/>
          </a:prstGeom>
          <a:solidFill>
            <a:srgbClr val="C7C7C7"/>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8" name="矩形 37"/>
          <p:cNvSpPr/>
          <p:nvPr/>
        </p:nvSpPr>
        <p:spPr>
          <a:xfrm>
            <a:off x="6095207" y="-27390"/>
            <a:ext cx="3047603" cy="123423"/>
          </a:xfrm>
          <a:prstGeom prst="rect">
            <a:avLst/>
          </a:prstGeom>
          <a:solidFill>
            <a:srgbClr val="38B1BF"/>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39" name="矩形 38"/>
          <p:cNvSpPr/>
          <p:nvPr/>
        </p:nvSpPr>
        <p:spPr>
          <a:xfrm>
            <a:off x="9142810" y="-27390"/>
            <a:ext cx="3047603" cy="123423"/>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40" name="TextBox 39"/>
          <p:cNvSpPr txBox="1"/>
          <p:nvPr/>
        </p:nvSpPr>
        <p:spPr>
          <a:xfrm>
            <a:off x="4367240" y="1559294"/>
            <a:ext cx="3432810" cy="2059940"/>
          </a:xfrm>
          <a:prstGeom prst="rect">
            <a:avLst/>
          </a:prstGeom>
          <a:noFill/>
        </p:spPr>
        <p:txBody>
          <a:bodyPr wrap="none" lIns="91423" tIns="45712" rIns="91423" bIns="45712" rtlCol="0">
            <a:spAutoFit/>
          </a:bodyPr>
          <a:lstStyle/>
          <a:p>
            <a:r>
              <a:rPr lang="zh-CN" altLang="en-US" sz="12800" dirty="0">
                <a:solidFill>
                  <a:srgbClr val="38B1BF"/>
                </a:solidFill>
                <a:latin typeface="微软雅黑" panose="020B0503020204020204" pitchFamily="34" charset="-122"/>
                <a:ea typeface="微软雅黑" panose="020B0503020204020204" pitchFamily="34" charset="-122"/>
              </a:rPr>
              <a:t>问酒</a:t>
            </a:r>
            <a:endParaRPr lang="zh-CN" altLang="en-US" sz="12800" dirty="0">
              <a:solidFill>
                <a:srgbClr val="38B1BF"/>
              </a:solidFill>
              <a:latin typeface="微软雅黑" panose="020B0503020204020204" pitchFamily="34" charset="-122"/>
              <a:ea typeface="微软雅黑" panose="020B0503020204020204" pitchFamily="34" charset="-122"/>
            </a:endParaRPr>
          </a:p>
        </p:txBody>
      </p:sp>
      <p:sp>
        <p:nvSpPr>
          <p:cNvPr id="41" name="文本框 5"/>
          <p:cNvSpPr txBox="1"/>
          <p:nvPr/>
        </p:nvSpPr>
        <p:spPr>
          <a:xfrm>
            <a:off x="3783846" y="4778722"/>
            <a:ext cx="2310765" cy="382270"/>
          </a:xfrm>
          <a:prstGeom prst="rect">
            <a:avLst/>
          </a:prstGeom>
          <a:noFill/>
        </p:spPr>
        <p:txBody>
          <a:bodyPr wrap="none" lIns="91423" tIns="45712" rIns="91423" bIns="45712" rtlCol="0">
            <a:spAutoFit/>
          </a:bodyPr>
          <a:lstStyle/>
          <a:p>
            <a:pPr algn="ct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SE2018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春</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sz="1900" dirty="0">
                <a:solidFill>
                  <a:schemeClr val="tx1">
                    <a:lumMod val="85000"/>
                    <a:lumOff val="15000"/>
                  </a:schemeClr>
                </a:solidFill>
                <a:latin typeface="微软雅黑" panose="020B0503020204020204" pitchFamily="34" charset="-122"/>
                <a:ea typeface="微软雅黑" panose="020B0503020204020204" pitchFamily="34" charset="-122"/>
              </a:rPr>
              <a:t>G17</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小组</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4110906" y="3692461"/>
            <a:ext cx="3975100" cy="643890"/>
          </a:xfrm>
          <a:prstGeom prst="rect">
            <a:avLst/>
          </a:prstGeom>
          <a:noFill/>
          <a:ln>
            <a:noFill/>
          </a:ln>
          <a:effectLst>
            <a:glow rad="1905000">
              <a:srgbClr val="F14124">
                <a:alpha val="40000"/>
              </a:srgbClr>
            </a:glow>
            <a:softEdge rad="1270000"/>
          </a:effectLst>
        </p:spPr>
        <p:txBody>
          <a:bodyPr wrap="none" lIns="91423" tIns="45712" rIns="91423" bIns="45712">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汇报结束 感谢观看</a:t>
            </a:r>
            <a:endPar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5"/>
          <p:cNvSpPr txBox="1"/>
          <p:nvPr/>
        </p:nvSpPr>
        <p:spPr>
          <a:xfrm>
            <a:off x="6358134" y="4778722"/>
            <a:ext cx="1896745" cy="382270"/>
          </a:xfrm>
          <a:prstGeom prst="rect">
            <a:avLst/>
          </a:prstGeom>
          <a:noFill/>
        </p:spPr>
        <p:txBody>
          <a:bodyPr wrap="none" lIns="91423" tIns="45712" rIns="91423" bIns="45712" rtlCol="0">
            <a:spAutoFit/>
          </a:bodyPr>
          <a:lstStyle/>
          <a:p>
            <a:pPr algn="ct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2018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sz="1900" dirty="0">
                <a:solidFill>
                  <a:schemeClr val="tx1">
                    <a:lumMod val="85000"/>
                    <a:lumOff val="15000"/>
                  </a:schemeClr>
                </a:solidFill>
                <a:latin typeface="微软雅黑" panose="020B0503020204020204" pitchFamily="34" charset="-122"/>
                <a:ea typeface="微软雅黑" panose="020B0503020204020204" pitchFamily="34" charset="-122"/>
              </a:rPr>
              <a:t>18</a:t>
            </a:r>
            <a:r>
              <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zh-CN" altLang="en-US" sz="1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2639273" y="4529730"/>
            <a:ext cx="6911868" cy="0"/>
          </a:xfrm>
          <a:prstGeom prst="line">
            <a:avLst/>
          </a:prstGeom>
          <a:ln>
            <a:solidFill>
              <a:srgbClr val="38B1BF"/>
            </a:solidFill>
          </a:ln>
        </p:spPr>
        <p:style>
          <a:lnRef idx="1">
            <a:schemeClr val="accent1"/>
          </a:lnRef>
          <a:fillRef idx="0">
            <a:schemeClr val="accent1"/>
          </a:fillRef>
          <a:effectRef idx="0">
            <a:schemeClr val="accent1"/>
          </a:effectRef>
          <a:fontRef idx="minor">
            <a:schemeClr val="tx1"/>
          </a:fontRef>
        </p:style>
      </p:cxnSp>
      <p:pic>
        <p:nvPicPr>
          <p:cNvPr id="46" name="商务.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12418122" y="6197364"/>
            <a:ext cx="812694" cy="812988"/>
          </a:xfrm>
          <a:prstGeom prst="rect">
            <a:avLst/>
          </a:prstGeom>
        </p:spPr>
      </p:pic>
      <p:sp>
        <p:nvSpPr>
          <p:cNvPr id="2" name="文本框 1"/>
          <p:cNvSpPr txBox="1"/>
          <p:nvPr/>
        </p:nvSpPr>
        <p:spPr>
          <a:xfrm>
            <a:off x="4051300" y="5527040"/>
            <a:ext cx="4747895" cy="414020"/>
          </a:xfrm>
          <a:prstGeom prst="rect">
            <a:avLst/>
          </a:prstGeom>
          <a:noFill/>
        </p:spPr>
        <p:txBody>
          <a:bodyPr wrap="square" rtlCol="0">
            <a:spAutoFit/>
          </a:bodyPr>
          <a:lstStyle/>
          <a:p>
            <a:r>
              <a:rPr lang="zh-CN" altLang="en-US" kern="300" spc="2000">
                <a:solidFill>
                  <a:schemeClr val="tx1"/>
                </a:solidFill>
                <a:uFillTx/>
                <a:latin typeface="+中文标题" charset="0"/>
                <a:ea typeface="+mj-ea"/>
              </a:rPr>
              <a:t>浙江大学城市学院</a:t>
            </a:r>
            <a:endParaRPr lang="zh-CN" altLang="en-US" kern="300" spc="2000">
              <a:solidFill>
                <a:schemeClr val="tx1"/>
              </a:solidFill>
              <a:uFillTx/>
              <a:latin typeface="+中文标题" charset="0"/>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6"/>
                                        </p:tgtEl>
                                      </p:cBhvr>
                                    </p:cmd>
                                  </p:childTnLst>
                                </p:cTn>
                              </p:par>
                              <p:par>
                                <p:cTn id="7" presetID="10"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animEffect transition="in" filter="fade">
                                      <p:cBhvr>
                                        <p:cTn id="9" dur="2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
                                        <p:tgtEl>
                                          <p:spTgt spid="3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200"/>
                                        <p:tgtEl>
                                          <p:spTgt spid="3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2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2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2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2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
                                        <p:tgtEl>
                                          <p:spTgt spid="35"/>
                                        </p:tgtEl>
                                      </p:cBhvr>
                                    </p:animEffect>
                                  </p:childTnLst>
                                </p:cTn>
                              </p:par>
                            </p:childTnLst>
                          </p:cTn>
                        </p:par>
                        <p:par>
                          <p:cTn id="31" fill="hold">
                            <p:stCondLst>
                              <p:cond delay="0"/>
                            </p:stCondLst>
                            <p:childTnLst>
                              <p:par>
                                <p:cTn id="32" presetID="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0-#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37" presetClass="entr" presetSubtype="0"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700"/>
                                        <p:tgtEl>
                                          <p:spTgt spid="40"/>
                                        </p:tgtEl>
                                      </p:cBhvr>
                                    </p:animEffect>
                                    <p:anim calcmode="lin" valueType="num">
                                      <p:cBhvr>
                                        <p:cTn id="44" dur="700" fill="hold"/>
                                        <p:tgtEl>
                                          <p:spTgt spid="40"/>
                                        </p:tgtEl>
                                        <p:attrNameLst>
                                          <p:attrName>ppt_x</p:attrName>
                                        </p:attrNameLst>
                                      </p:cBhvr>
                                      <p:tavLst>
                                        <p:tav tm="0">
                                          <p:val>
                                            <p:strVal val="#ppt_x"/>
                                          </p:val>
                                        </p:tav>
                                        <p:tav tm="100000">
                                          <p:val>
                                            <p:strVal val="#ppt_x"/>
                                          </p:val>
                                        </p:tav>
                                      </p:tavLst>
                                    </p:anim>
                                    <p:anim calcmode="lin" valueType="num">
                                      <p:cBhvr>
                                        <p:cTn id="45" dur="630" decel="100000" fill="hold"/>
                                        <p:tgtEl>
                                          <p:spTgt spid="40"/>
                                        </p:tgtEl>
                                        <p:attrNameLst>
                                          <p:attrName>ppt_y</p:attrName>
                                        </p:attrNameLst>
                                      </p:cBhvr>
                                      <p:tavLst>
                                        <p:tav tm="0">
                                          <p:val>
                                            <p:strVal val="#ppt_y+1"/>
                                          </p:val>
                                        </p:tav>
                                        <p:tav tm="100000">
                                          <p:val>
                                            <p:strVal val="#ppt_y-.03"/>
                                          </p:val>
                                        </p:tav>
                                      </p:tavLst>
                                    </p:anim>
                                    <p:anim calcmode="lin" valueType="num">
                                      <p:cBhvr>
                                        <p:cTn id="46" dur="70" accel="100000" fill="hold">
                                          <p:stCondLst>
                                            <p:cond delay="630"/>
                                          </p:stCondLst>
                                        </p:cTn>
                                        <p:tgtEl>
                                          <p:spTgt spid="40"/>
                                        </p:tgtEl>
                                        <p:attrNameLst>
                                          <p:attrName>ppt_y</p:attrName>
                                        </p:attrNameLst>
                                      </p:cBhvr>
                                      <p:tavLst>
                                        <p:tav tm="0">
                                          <p:val>
                                            <p:strVal val="#ppt_y-.03"/>
                                          </p:val>
                                        </p:tav>
                                        <p:tav tm="100000">
                                          <p:val>
                                            <p:strVal val="#ppt_y"/>
                                          </p:val>
                                        </p:tav>
                                      </p:tavLst>
                                    </p:anim>
                                  </p:childTnLst>
                                </p:cTn>
                              </p:par>
                            </p:childTnLst>
                          </p:cTn>
                        </p:par>
                        <p:par>
                          <p:cTn id="47" fill="hold">
                            <p:stCondLst>
                              <p:cond delay="1500"/>
                            </p:stCondLst>
                            <p:childTnLst>
                              <p:par>
                                <p:cTn id="48" presetID="16" presetClass="entr" presetSubtype="37" fill="hold" grpId="0" nodeType="after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arn(outVertical)">
                                      <p:cBhvr>
                                        <p:cTn id="50" dur="1000"/>
                                        <p:tgtEl>
                                          <p:spTgt spid="42"/>
                                        </p:tgtEl>
                                      </p:cBhvr>
                                    </p:animEffect>
                                  </p:childTnLst>
                                </p:cTn>
                              </p:par>
                            </p:childTnLst>
                          </p:cTn>
                        </p:par>
                        <p:par>
                          <p:cTn id="51" fill="hold">
                            <p:stCondLst>
                              <p:cond delay="2500"/>
                            </p:stCondLst>
                            <p:childTnLst>
                              <p:par>
                                <p:cTn id="52" presetID="22" presetClass="entr" presetSubtype="8"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left)">
                                      <p:cBhvr>
                                        <p:cTn id="54" dur="500"/>
                                        <p:tgtEl>
                                          <p:spTgt spid="44"/>
                                        </p:tgtEl>
                                      </p:cBhvr>
                                    </p:animEffect>
                                  </p:childTnLst>
                                </p:cTn>
                              </p:par>
                            </p:childTnLst>
                          </p:cTn>
                        </p:par>
                        <p:par>
                          <p:cTn id="55" fill="hold">
                            <p:stCondLst>
                              <p:cond delay="3000"/>
                            </p:stCondLst>
                            <p:childTnLst>
                              <p:par>
                                <p:cTn id="56" presetID="12" presetClass="entr" presetSubtype="4"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 calcmode="lin" valueType="num">
                                      <p:cBhvr additive="base">
                                        <p:cTn id="58" dur="500"/>
                                        <p:tgtEl>
                                          <p:spTgt spid="41"/>
                                        </p:tgtEl>
                                        <p:attrNameLst>
                                          <p:attrName>ppt_y</p:attrName>
                                        </p:attrNameLst>
                                      </p:cBhvr>
                                      <p:tavLst>
                                        <p:tav tm="0">
                                          <p:val>
                                            <p:strVal val="#ppt_y+#ppt_h*1.125000"/>
                                          </p:val>
                                        </p:tav>
                                        <p:tav tm="100000">
                                          <p:val>
                                            <p:strVal val="#ppt_y"/>
                                          </p:val>
                                        </p:tav>
                                      </p:tavLst>
                                    </p:anim>
                                    <p:animEffect transition="in" filter="wipe(up)">
                                      <p:cBhvr>
                                        <p:cTn id="59" dur="500"/>
                                        <p:tgtEl>
                                          <p:spTgt spid="41"/>
                                        </p:tgtEl>
                                      </p:cBhvr>
                                    </p:animEffect>
                                  </p:childTnLst>
                                </p:cTn>
                              </p:par>
                            </p:childTnLst>
                          </p:cTn>
                        </p:par>
                        <p:par>
                          <p:cTn id="60" fill="hold">
                            <p:stCondLst>
                              <p:cond delay="3500"/>
                            </p:stCondLst>
                            <p:childTnLst>
                              <p:par>
                                <p:cTn id="61" presetID="12" presetClass="entr" presetSubtype="4" fill="hold" grpId="0" nodeType="after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p:tgtEl>
                                          <p:spTgt spid="43"/>
                                        </p:tgtEl>
                                        <p:attrNameLst>
                                          <p:attrName>ppt_y</p:attrName>
                                        </p:attrNameLst>
                                      </p:cBhvr>
                                      <p:tavLst>
                                        <p:tav tm="0">
                                          <p:val>
                                            <p:strVal val="#ppt_y+#ppt_h*1.125000"/>
                                          </p:val>
                                        </p:tav>
                                        <p:tav tm="100000">
                                          <p:val>
                                            <p:strVal val="#ppt_y"/>
                                          </p:val>
                                        </p:tav>
                                      </p:tavLst>
                                    </p:anim>
                                    <p:animEffect transition="in" filter="wipe(up)">
                                      <p:cBhvr>
                                        <p:cTn id="6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65" repeatCount="indefinite" fill="hold" display="0">
                  <p:stCondLst>
                    <p:cond delay="indefinite"/>
                  </p:stCondLst>
                  <p:endCondLst>
                    <p:cond evt="onStopAudio" delay="0">
                      <p:tgtEl>
                        <p:sldTgt/>
                      </p:tgtEl>
                    </p:cond>
                  </p:endCondLst>
                </p:cTn>
                <p:tgtEl>
                  <p:spTgt spid="46"/>
                </p:tgtEl>
              </p:cMediaNode>
            </p:audio>
          </p:childTnLst>
        </p:cTn>
      </p:par>
    </p:tnLst>
    <p:bldLst>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0" grpId="0"/>
      <p:bldP spid="41" grpId="0"/>
      <p:bldP spid="42" grpId="0" bldLvl="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50315" y="189434"/>
            <a:ext cx="996924" cy="1196510"/>
          </a:xfrm>
          <a:prstGeom prst="roundRect">
            <a:avLst/>
          </a:pr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sp>
        <p:nvSpPr>
          <p:cNvPr id="3" name="Freeform 6"/>
          <p:cNvSpPr/>
          <p:nvPr/>
        </p:nvSpPr>
        <p:spPr bwMode="auto">
          <a:xfrm>
            <a:off x="167787" y="197257"/>
            <a:ext cx="761980" cy="958478"/>
          </a:xfrm>
          <a:custGeom>
            <a:avLst/>
            <a:gdLst>
              <a:gd name="T0" fmla="*/ 734716 w 1173"/>
              <a:gd name="T1" fmla="*/ 348495 h 1472"/>
              <a:gd name="T2" fmla="*/ 711330 w 1173"/>
              <a:gd name="T3" fmla="*/ 30615 h 1472"/>
              <a:gd name="T4" fmla="*/ 693141 w 1173"/>
              <a:gd name="T5" fmla="*/ 35175 h 1472"/>
              <a:gd name="T6" fmla="*/ 651565 w 1173"/>
              <a:gd name="T7" fmla="*/ 44295 h 1472"/>
              <a:gd name="T8" fmla="*/ 596997 w 1173"/>
              <a:gd name="T9" fmla="*/ 35175 h 1472"/>
              <a:gd name="T10" fmla="*/ 408609 w 1173"/>
              <a:gd name="T11" fmla="*/ 3257 h 1472"/>
              <a:gd name="T12" fmla="*/ 0 w 1173"/>
              <a:gd name="T13" fmla="*/ 500270 h 1472"/>
              <a:gd name="T14" fmla="*/ 417703 w 1173"/>
              <a:gd name="T15" fmla="*/ 955593 h 1472"/>
              <a:gd name="T16" fmla="*/ 762000 w 1173"/>
              <a:gd name="T17" fmla="*/ 707412 h 1472"/>
              <a:gd name="T18" fmla="*/ 706783 w 1173"/>
              <a:gd name="T19" fmla="*/ 674843 h 1472"/>
              <a:gd name="T20" fmla="*/ 449535 w 1173"/>
              <a:gd name="T21" fmla="*/ 891757 h 1472"/>
              <a:gd name="T22" fmla="*/ 188389 w 1173"/>
              <a:gd name="T23" fmla="*/ 472260 h 1472"/>
              <a:gd name="T24" fmla="*/ 417703 w 1173"/>
              <a:gd name="T25" fmla="*/ 67745 h 1472"/>
              <a:gd name="T26" fmla="*/ 679499 w 1173"/>
              <a:gd name="T27" fmla="*/ 371294 h 1472"/>
              <a:gd name="T28" fmla="*/ 734716 w 1173"/>
              <a:gd name="T29" fmla="*/ 348495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413" tIns="45706" rIns="91413" bIns="45706"/>
          <a:lstStyle/>
          <a:p>
            <a:endParaRPr lang="zh-CN" altLang="en-US" sz="2800" kern="0">
              <a:solidFill>
                <a:sysClr val="windowText" lastClr="000000"/>
              </a:solidFill>
              <a:cs typeface="+mn-ea"/>
              <a:sym typeface="+mn-lt"/>
            </a:endParaRPr>
          </a:p>
        </p:txBody>
      </p:sp>
      <p:sp>
        <p:nvSpPr>
          <p:cNvPr id="4" name="Freeform 7"/>
          <p:cNvSpPr>
            <a:spLocks noEditPoints="1"/>
          </p:cNvSpPr>
          <p:nvPr/>
        </p:nvSpPr>
        <p:spPr bwMode="auto">
          <a:xfrm>
            <a:off x="1136930" y="924416"/>
            <a:ext cx="1423949" cy="290400"/>
          </a:xfrm>
          <a:custGeom>
            <a:avLst/>
            <a:gdLst>
              <a:gd name="T0" fmla="*/ 31788 w 2195"/>
              <a:gd name="T1" fmla="*/ 181488 h 445"/>
              <a:gd name="T2" fmla="*/ 163483 w 2195"/>
              <a:gd name="T3" fmla="*/ 180183 h 445"/>
              <a:gd name="T4" fmla="*/ 98609 w 2195"/>
              <a:gd name="T5" fmla="*/ 289206 h 445"/>
              <a:gd name="T6" fmla="*/ 101204 w 2195"/>
              <a:gd name="T7" fmla="*/ 68548 h 445"/>
              <a:gd name="T8" fmla="*/ 98609 w 2195"/>
              <a:gd name="T9" fmla="*/ 289206 h 445"/>
              <a:gd name="T10" fmla="*/ 431413 w 2195"/>
              <a:gd name="T11" fmla="*/ 283331 h 445"/>
              <a:gd name="T12" fmla="*/ 400922 w 2195"/>
              <a:gd name="T13" fmla="*/ 152764 h 445"/>
              <a:gd name="T14" fmla="*/ 289339 w 2195"/>
              <a:gd name="T15" fmla="*/ 154069 h 445"/>
              <a:gd name="T16" fmla="*/ 259496 w 2195"/>
              <a:gd name="T17" fmla="*/ 284636 h 445"/>
              <a:gd name="T18" fmla="*/ 289339 w 2195"/>
              <a:gd name="T19" fmla="*/ 72465 h 445"/>
              <a:gd name="T20" fmla="*/ 358754 w 2195"/>
              <a:gd name="T21" fmla="*/ 66589 h 445"/>
              <a:gd name="T22" fmla="*/ 581921 w 2195"/>
              <a:gd name="T23" fmla="*/ 265704 h 445"/>
              <a:gd name="T24" fmla="*/ 555971 w 2195"/>
              <a:gd name="T25" fmla="*/ 287901 h 445"/>
              <a:gd name="T26" fmla="*/ 512506 w 2195"/>
              <a:gd name="T27" fmla="*/ 98578 h 445"/>
              <a:gd name="T28" fmla="*/ 483312 w 2195"/>
              <a:gd name="T29" fmla="*/ 72465 h 445"/>
              <a:gd name="T30" fmla="*/ 512506 w 2195"/>
              <a:gd name="T31" fmla="*/ 15668 h 445"/>
              <a:gd name="T32" fmla="*/ 542996 w 2195"/>
              <a:gd name="T33" fmla="*/ 72465 h 445"/>
              <a:gd name="T34" fmla="*/ 581921 w 2195"/>
              <a:gd name="T35" fmla="*/ 98578 h 445"/>
              <a:gd name="T36" fmla="*/ 542996 w 2195"/>
              <a:gd name="T37" fmla="*/ 241549 h 445"/>
              <a:gd name="T38" fmla="*/ 581921 w 2195"/>
              <a:gd name="T39" fmla="*/ 265704 h 445"/>
              <a:gd name="T40" fmla="*/ 787572 w 2195"/>
              <a:gd name="T41" fmla="*/ 162556 h 445"/>
              <a:gd name="T42" fmla="*/ 661716 w 2195"/>
              <a:gd name="T43" fmla="*/ 162556 h 445"/>
              <a:gd name="T44" fmla="*/ 819360 w 2195"/>
              <a:gd name="T45" fmla="*/ 226534 h 445"/>
              <a:gd name="T46" fmla="*/ 626684 w 2195"/>
              <a:gd name="T47" fmla="*/ 181488 h 445"/>
              <a:gd name="T48" fmla="*/ 820658 w 2195"/>
              <a:gd name="T49" fmla="*/ 181488 h 445"/>
              <a:gd name="T50" fmla="*/ 660419 w 2195"/>
              <a:gd name="T51" fmla="*/ 188670 h 445"/>
              <a:gd name="T52" fmla="*/ 787572 w 2195"/>
              <a:gd name="T53" fmla="*/ 218047 h 445"/>
              <a:gd name="T54" fmla="*/ 1054853 w 2195"/>
              <a:gd name="T55" fmla="*/ 283331 h 445"/>
              <a:gd name="T56" fmla="*/ 1025011 w 2195"/>
              <a:gd name="T57" fmla="*/ 152764 h 445"/>
              <a:gd name="T58" fmla="*/ 913428 w 2195"/>
              <a:gd name="T59" fmla="*/ 154069 h 445"/>
              <a:gd name="T60" fmla="*/ 882937 w 2195"/>
              <a:gd name="T61" fmla="*/ 284636 h 445"/>
              <a:gd name="T62" fmla="*/ 913428 w 2195"/>
              <a:gd name="T63" fmla="*/ 72465 h 445"/>
              <a:gd name="T64" fmla="*/ 982843 w 2195"/>
              <a:gd name="T65" fmla="*/ 66589 h 445"/>
              <a:gd name="T66" fmla="*/ 1206010 w 2195"/>
              <a:gd name="T67" fmla="*/ 265704 h 445"/>
              <a:gd name="T68" fmla="*/ 1179412 w 2195"/>
              <a:gd name="T69" fmla="*/ 287901 h 445"/>
              <a:gd name="T70" fmla="*/ 1136595 w 2195"/>
              <a:gd name="T71" fmla="*/ 98578 h 445"/>
              <a:gd name="T72" fmla="*/ 1107401 w 2195"/>
              <a:gd name="T73" fmla="*/ 72465 h 445"/>
              <a:gd name="T74" fmla="*/ 1136595 w 2195"/>
              <a:gd name="T75" fmla="*/ 15668 h 445"/>
              <a:gd name="T76" fmla="*/ 1166437 w 2195"/>
              <a:gd name="T77" fmla="*/ 72465 h 445"/>
              <a:gd name="T78" fmla="*/ 1206010 w 2195"/>
              <a:gd name="T79" fmla="*/ 98578 h 445"/>
              <a:gd name="T80" fmla="*/ 1166437 w 2195"/>
              <a:gd name="T81" fmla="*/ 241549 h 445"/>
              <a:gd name="T82" fmla="*/ 1206010 w 2195"/>
              <a:gd name="T83" fmla="*/ 265704 h 445"/>
              <a:gd name="T84" fmla="*/ 1414256 w 2195"/>
              <a:gd name="T85" fmla="*/ 123386 h 445"/>
              <a:gd name="T86" fmla="*/ 1256612 w 2195"/>
              <a:gd name="T87" fmla="*/ 126650 h 445"/>
              <a:gd name="T88" fmla="*/ 1390901 w 2195"/>
              <a:gd name="T89" fmla="*/ 229798 h 445"/>
              <a:gd name="T90" fmla="*/ 1278020 w 2195"/>
              <a:gd name="T91" fmla="*/ 218047 h 445"/>
              <a:gd name="T92" fmla="*/ 1337704 w 2195"/>
              <a:gd name="T93" fmla="*/ 289206 h 445"/>
              <a:gd name="T94" fmla="*/ 1346138 w 2195"/>
              <a:gd name="T95" fmla="*/ 164515 h 445"/>
              <a:gd name="T96" fmla="*/ 1334461 w 2195"/>
              <a:gd name="T97" fmla="*/ 94661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413" tIns="45706" rIns="91413" bIns="45706"/>
          <a:lstStyle/>
          <a:p>
            <a:endParaRPr lang="zh-CN" altLang="en-US" sz="2800" kern="0">
              <a:solidFill>
                <a:sysClr val="windowText" lastClr="000000"/>
              </a:solidFill>
              <a:cs typeface="+mn-ea"/>
              <a:sym typeface="+mn-lt"/>
            </a:endParaRPr>
          </a:p>
        </p:txBody>
      </p:sp>
      <p:sp>
        <p:nvSpPr>
          <p:cNvPr id="5" name="Freeform 8"/>
          <p:cNvSpPr>
            <a:spLocks noEditPoints="1"/>
          </p:cNvSpPr>
          <p:nvPr/>
        </p:nvSpPr>
        <p:spPr bwMode="auto">
          <a:xfrm>
            <a:off x="1164711" y="197257"/>
            <a:ext cx="1368389" cy="642688"/>
          </a:xfrm>
          <a:custGeom>
            <a:avLst/>
            <a:gdLst>
              <a:gd name="T0" fmla="*/ 495722 w 2109"/>
              <a:gd name="T1" fmla="*/ 0 h 986"/>
              <a:gd name="T2" fmla="*/ 438623 w 2109"/>
              <a:gd name="T3" fmla="*/ 642937 h 986"/>
              <a:gd name="T4" fmla="*/ 54503 w 2109"/>
              <a:gd name="T5" fmla="*/ 588163 h 986"/>
              <a:gd name="T6" fmla="*/ 0 w 2109"/>
              <a:gd name="T7" fmla="*/ 642937 h 986"/>
              <a:gd name="T8" fmla="*/ 54503 w 2109"/>
              <a:gd name="T9" fmla="*/ 52165 h 986"/>
              <a:gd name="T10" fmla="*/ 438623 w 2109"/>
              <a:gd name="T11" fmla="*/ 181926 h 986"/>
              <a:gd name="T12" fmla="*/ 54503 w 2109"/>
              <a:gd name="T13" fmla="*/ 52165 h 986"/>
              <a:gd name="T14" fmla="*/ 54503 w 2109"/>
              <a:gd name="T15" fmla="*/ 541867 h 986"/>
              <a:gd name="T16" fmla="*/ 438623 w 2109"/>
              <a:gd name="T17" fmla="*/ 409497 h 986"/>
              <a:gd name="T18" fmla="*/ 54503 w 2109"/>
              <a:gd name="T19" fmla="*/ 230831 h 986"/>
              <a:gd name="T20" fmla="*/ 438623 w 2109"/>
              <a:gd name="T21" fmla="*/ 363201 h 986"/>
              <a:gd name="T22" fmla="*/ 54503 w 2109"/>
              <a:gd name="T23" fmla="*/ 230831 h 986"/>
              <a:gd name="T24" fmla="*/ 1311326 w 2109"/>
              <a:gd name="T25" fmla="*/ 360592 h 986"/>
              <a:gd name="T26" fmla="*/ 1162091 w 2109"/>
              <a:gd name="T27" fmla="*/ 452534 h 986"/>
              <a:gd name="T28" fmla="*/ 1331441 w 2109"/>
              <a:gd name="T29" fmla="*/ 596640 h 986"/>
              <a:gd name="T30" fmla="*/ 1050488 w 2109"/>
              <a:gd name="T31" fmla="*/ 533390 h 986"/>
              <a:gd name="T32" fmla="*/ 869459 w 2109"/>
              <a:gd name="T33" fmla="*/ 634460 h 986"/>
              <a:gd name="T34" fmla="*/ 946672 w 2109"/>
              <a:gd name="T35" fmla="*/ 579687 h 986"/>
              <a:gd name="T36" fmla="*/ 998580 w 2109"/>
              <a:gd name="T37" fmla="*/ 291473 h 986"/>
              <a:gd name="T38" fmla="*/ 685835 w 2109"/>
              <a:gd name="T39" fmla="*/ 245177 h 986"/>
              <a:gd name="T40" fmla="*/ 1199724 w 2109"/>
              <a:gd name="T41" fmla="*/ 170189 h 986"/>
              <a:gd name="T42" fmla="*/ 772132 w 2109"/>
              <a:gd name="T43" fmla="*/ 123893 h 986"/>
              <a:gd name="T44" fmla="*/ 1199724 w 2109"/>
              <a:gd name="T45" fmla="*/ 48905 h 986"/>
              <a:gd name="T46" fmla="*/ 760452 w 2109"/>
              <a:gd name="T47" fmla="*/ 3260 h 986"/>
              <a:gd name="T48" fmla="*/ 1253579 w 2109"/>
              <a:gd name="T49" fmla="*/ 245177 h 986"/>
              <a:gd name="T50" fmla="*/ 1363234 w 2109"/>
              <a:gd name="T51" fmla="*/ 291473 h 986"/>
              <a:gd name="T52" fmla="*/ 1050488 w 2109"/>
              <a:gd name="T53" fmla="*/ 314296 h 986"/>
              <a:gd name="T54" fmla="*/ 1273693 w 2109"/>
              <a:gd name="T55" fmla="*/ 314296 h 986"/>
              <a:gd name="T56" fmla="*/ 970031 w 2109"/>
              <a:gd name="T57" fmla="*/ 421235 h 986"/>
              <a:gd name="T58" fmla="*/ 697514 w 2109"/>
              <a:gd name="T59" fmla="*/ 579687 h 986"/>
              <a:gd name="T60" fmla="*/ 772132 w 2109"/>
              <a:gd name="T61" fmla="*/ 308427 h 986"/>
              <a:gd name="T62" fmla="*/ 907093 w 2109"/>
              <a:gd name="T63" fmla="*/ 397760 h 986"/>
              <a:gd name="T64" fmla="*/ 789002 w 2109"/>
              <a:gd name="T65" fmla="*/ 383415 h 986"/>
              <a:gd name="T66" fmla="*/ 772132 w 2109"/>
              <a:gd name="T67" fmla="*/ 308427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rgbClr val="38B1BF"/>
          </a:solidFill>
          <a:ln>
            <a:noFill/>
          </a:ln>
          <a:extLst>
            <a:ext uri="{91240B29-F687-4F45-9708-019B960494DF}">
              <a14:hiddenLine xmlns:a14="http://schemas.microsoft.com/office/drawing/2010/main" w="9525">
                <a:solidFill>
                  <a:srgbClr val="000000"/>
                </a:solidFill>
                <a:round/>
              </a14:hiddenLine>
            </a:ext>
          </a:extLst>
        </p:spPr>
        <p:txBody>
          <a:bodyPr lIns="91413" tIns="45706" rIns="91413" bIns="45706"/>
          <a:lstStyle/>
          <a:p>
            <a:endParaRPr lang="zh-CN" altLang="en-US" sz="2800" kern="0">
              <a:solidFill>
                <a:sysClr val="windowText" lastClr="000000"/>
              </a:solidFill>
              <a:cs typeface="+mn-ea"/>
              <a:sym typeface="+mn-lt"/>
            </a:endParaRPr>
          </a:p>
        </p:txBody>
      </p:sp>
      <p:sp>
        <p:nvSpPr>
          <p:cNvPr id="6" name="Freeform 9"/>
          <p:cNvSpPr>
            <a:spLocks noEditPoints="1"/>
          </p:cNvSpPr>
          <p:nvPr/>
        </p:nvSpPr>
        <p:spPr bwMode="auto">
          <a:xfrm>
            <a:off x="2611560" y="1268012"/>
            <a:ext cx="115885" cy="5038358"/>
          </a:xfrm>
          <a:custGeom>
            <a:avLst/>
            <a:gdLst>
              <a:gd name="T0" fmla="*/ 0 w 153"/>
              <a:gd name="T1" fmla="*/ 0 h 6522"/>
              <a:gd name="T2" fmla="*/ 46203 w 153"/>
              <a:gd name="T3" fmla="*/ 0 h 6522"/>
              <a:gd name="T4" fmla="*/ 46203 w 153"/>
              <a:gd name="T5" fmla="*/ 5040312 h 6522"/>
              <a:gd name="T6" fmla="*/ 0 w 153"/>
              <a:gd name="T7" fmla="*/ 5040312 h 6522"/>
              <a:gd name="T8" fmla="*/ 0 w 153"/>
              <a:gd name="T9" fmla="*/ 0 h 6522"/>
              <a:gd name="T10" fmla="*/ 99224 w 153"/>
              <a:gd name="T11" fmla="*/ 0 h 6522"/>
              <a:gd name="T12" fmla="*/ 115887 w 153"/>
              <a:gd name="T13" fmla="*/ 0 h 6522"/>
              <a:gd name="T14" fmla="*/ 115887 w 153"/>
              <a:gd name="T15" fmla="*/ 5040312 h 6522"/>
              <a:gd name="T16" fmla="*/ 99224 w 153"/>
              <a:gd name="T17" fmla="*/ 5040312 h 6522"/>
              <a:gd name="T18" fmla="*/ 99224 w 153"/>
              <a:gd name="T19" fmla="*/ 0 h 65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 h="6522">
                <a:moveTo>
                  <a:pt x="0" y="0"/>
                </a:moveTo>
                <a:lnTo>
                  <a:pt x="61" y="0"/>
                </a:lnTo>
                <a:lnTo>
                  <a:pt x="61" y="6522"/>
                </a:lnTo>
                <a:lnTo>
                  <a:pt x="0" y="6522"/>
                </a:lnTo>
                <a:lnTo>
                  <a:pt x="0" y="0"/>
                </a:lnTo>
                <a:close/>
                <a:moveTo>
                  <a:pt x="131" y="0"/>
                </a:moveTo>
                <a:lnTo>
                  <a:pt x="153" y="0"/>
                </a:lnTo>
                <a:lnTo>
                  <a:pt x="153" y="6522"/>
                </a:lnTo>
                <a:lnTo>
                  <a:pt x="131" y="6522"/>
                </a:lnTo>
                <a:lnTo>
                  <a:pt x="131" y="0"/>
                </a:lnTo>
                <a:close/>
              </a:path>
            </a:pathLst>
          </a:custGeom>
          <a:solidFill>
            <a:srgbClr val="297FD5"/>
          </a:solidFill>
          <a:ln>
            <a:noFill/>
          </a:ln>
        </p:spPr>
        <p:txBody>
          <a:bodyPr lIns="91413" tIns="45706" rIns="91413" bIns="45706"/>
          <a:lstStyle/>
          <a:p>
            <a:endParaRPr lang="zh-CN" altLang="en-US" sz="2800" kern="0">
              <a:solidFill>
                <a:sysClr val="windowText" lastClr="000000"/>
              </a:solidFill>
              <a:cs typeface="+mn-ea"/>
              <a:sym typeface="+mn-lt"/>
            </a:endParaRPr>
          </a:p>
        </p:txBody>
      </p:sp>
      <p:sp>
        <p:nvSpPr>
          <p:cNvPr id="7" name="Freeform 10"/>
          <p:cNvSpPr/>
          <p:nvPr/>
        </p:nvSpPr>
        <p:spPr bwMode="auto">
          <a:xfrm>
            <a:off x="2816627" y="1214816"/>
            <a:ext cx="3494602"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grpSp>
        <p:nvGrpSpPr>
          <p:cNvPr id="8" name="组合 58"/>
          <p:cNvGrpSpPr/>
          <p:nvPr/>
        </p:nvGrpSpPr>
        <p:grpSpPr bwMode="auto">
          <a:xfrm>
            <a:off x="2816627" y="1268012"/>
            <a:ext cx="503225" cy="528432"/>
            <a:chOff x="0" y="0"/>
            <a:chExt cx="588963" cy="618440"/>
          </a:xfrm>
          <a:solidFill>
            <a:srgbClr val="38B1BF"/>
          </a:solidFill>
        </p:grpSpPr>
        <p:sp>
          <p:nvSpPr>
            <p:cNvPr id="9"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0" name="TextBox 60"/>
            <p:cNvSpPr txBox="1">
              <a:spLocks noChangeArrowheads="1"/>
            </p:cNvSpPr>
            <p:nvPr/>
          </p:nvSpPr>
          <p:spPr bwMode="auto">
            <a:xfrm>
              <a:off x="59482" y="0"/>
              <a:ext cx="425104" cy="610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1</a:t>
              </a:r>
              <a:endParaRPr lang="zh-CN" altLang="en-US" sz="2800" b="1" kern="0" dirty="0">
                <a:solidFill>
                  <a:schemeClr val="tx2"/>
                </a:solidFill>
                <a:latin typeface="+mn-lt"/>
                <a:ea typeface="+mn-ea"/>
                <a:cs typeface="+mn-ea"/>
                <a:sym typeface="+mn-lt"/>
              </a:endParaRPr>
            </a:p>
          </p:txBody>
        </p:sp>
      </p:grpSp>
      <p:sp>
        <p:nvSpPr>
          <p:cNvPr id="11" name="Freeform 10_8"/>
          <p:cNvSpPr/>
          <p:nvPr/>
        </p:nvSpPr>
        <p:spPr bwMode="auto">
          <a:xfrm>
            <a:off x="2816626" y="2316630"/>
            <a:ext cx="3494603"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grpSp>
        <p:nvGrpSpPr>
          <p:cNvPr id="12" name="组合 62"/>
          <p:cNvGrpSpPr/>
          <p:nvPr/>
        </p:nvGrpSpPr>
        <p:grpSpPr bwMode="auto">
          <a:xfrm>
            <a:off x="2839354" y="2444033"/>
            <a:ext cx="503225" cy="528433"/>
            <a:chOff x="0" y="0"/>
            <a:chExt cx="588963" cy="618440"/>
          </a:xfrm>
          <a:solidFill>
            <a:srgbClr val="38B1BF"/>
          </a:solidFill>
        </p:grpSpPr>
        <p:sp>
          <p:nvSpPr>
            <p:cNvPr id="13"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4" name="TextBox 64"/>
            <p:cNvSpPr txBox="1">
              <a:spLocks noChangeArrowheads="1"/>
            </p:cNvSpPr>
            <p:nvPr/>
          </p:nvSpPr>
          <p:spPr bwMode="auto">
            <a:xfrm>
              <a:off x="59482" y="0"/>
              <a:ext cx="425104" cy="6108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a:solidFill>
                    <a:schemeClr val="tx2"/>
                  </a:solidFill>
                  <a:latin typeface="+mn-lt"/>
                  <a:ea typeface="+mn-ea"/>
                  <a:cs typeface="+mn-ea"/>
                  <a:sym typeface="+mn-lt"/>
                </a:rPr>
                <a:t>2</a:t>
              </a:r>
              <a:endParaRPr lang="zh-CN" altLang="en-US" sz="2800" b="1" kern="0">
                <a:solidFill>
                  <a:schemeClr val="tx2"/>
                </a:solidFill>
                <a:latin typeface="+mn-lt"/>
                <a:ea typeface="+mn-ea"/>
                <a:cs typeface="+mn-ea"/>
                <a:sym typeface="+mn-lt"/>
              </a:endParaRPr>
            </a:p>
          </p:txBody>
        </p:sp>
      </p:grpSp>
      <p:sp>
        <p:nvSpPr>
          <p:cNvPr id="15" name="Freeform 10_10"/>
          <p:cNvSpPr/>
          <p:nvPr/>
        </p:nvSpPr>
        <p:spPr bwMode="auto">
          <a:xfrm>
            <a:off x="2816010" y="3504362"/>
            <a:ext cx="3477249"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grpSp>
        <p:nvGrpSpPr>
          <p:cNvPr id="16" name="组合 71"/>
          <p:cNvGrpSpPr/>
          <p:nvPr/>
        </p:nvGrpSpPr>
        <p:grpSpPr bwMode="auto">
          <a:xfrm>
            <a:off x="2811258" y="3604169"/>
            <a:ext cx="503225" cy="521970"/>
            <a:chOff x="0" y="27890"/>
            <a:chExt cx="588963" cy="612717"/>
          </a:xfrm>
          <a:solidFill>
            <a:srgbClr val="38B1BF"/>
          </a:solidFill>
        </p:grpSpPr>
        <p:sp>
          <p:nvSpPr>
            <p:cNvPr id="17"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18" name="TextBox 78"/>
            <p:cNvSpPr txBox="1">
              <a:spLocks noChangeArrowheads="1"/>
            </p:cNvSpPr>
            <p:nvPr/>
          </p:nvSpPr>
          <p:spPr bwMode="auto">
            <a:xfrm>
              <a:off x="58241" y="27891"/>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3</a:t>
              </a:r>
              <a:endParaRPr lang="zh-CN" altLang="en-US" sz="2800" b="1" kern="0" dirty="0">
                <a:solidFill>
                  <a:schemeClr val="tx2"/>
                </a:solidFill>
                <a:latin typeface="+mn-lt"/>
                <a:ea typeface="+mn-ea"/>
                <a:cs typeface="+mn-ea"/>
                <a:sym typeface="+mn-lt"/>
              </a:endParaRPr>
            </a:p>
          </p:txBody>
        </p:sp>
      </p:grpSp>
      <p:sp>
        <p:nvSpPr>
          <p:cNvPr id="27" name="TextBox 91"/>
          <p:cNvSpPr txBox="1">
            <a:spLocks noChangeArrowheads="1"/>
          </p:cNvSpPr>
          <p:nvPr/>
        </p:nvSpPr>
        <p:spPr bwMode="auto">
          <a:xfrm>
            <a:off x="3217661" y="1234469"/>
            <a:ext cx="3075598"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用户群分类</a:t>
            </a:r>
            <a:endParaRPr lang="zh-CN" altLang="en-US" sz="3065" kern="0" dirty="0">
              <a:solidFill>
                <a:srgbClr val="FFFFFF"/>
              </a:solidFill>
              <a:latin typeface="+mn-lt"/>
              <a:ea typeface="+mn-ea"/>
              <a:cs typeface="+mn-ea"/>
              <a:sym typeface="+mn-lt"/>
            </a:endParaRPr>
          </a:p>
        </p:txBody>
      </p:sp>
      <p:sp>
        <p:nvSpPr>
          <p:cNvPr id="28" name="TextBox 92"/>
          <p:cNvSpPr txBox="1">
            <a:spLocks noChangeArrowheads="1"/>
          </p:cNvSpPr>
          <p:nvPr/>
        </p:nvSpPr>
        <p:spPr bwMode="auto">
          <a:xfrm>
            <a:off x="3217662" y="2376359"/>
            <a:ext cx="3093568" cy="563972"/>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065" kern="0" dirty="0">
                <a:solidFill>
                  <a:srgbClr val="FFFFFF"/>
                </a:solidFill>
                <a:latin typeface="+mn-lt"/>
                <a:ea typeface="+mn-ea"/>
                <a:cs typeface="+mn-ea"/>
                <a:sym typeface="+mn-lt"/>
              </a:rPr>
              <a:t>需求</a:t>
            </a:r>
            <a:r>
              <a:rPr lang="en-US" altLang="en-US" sz="3065" kern="0" dirty="0">
                <a:solidFill>
                  <a:srgbClr val="FFFFFF"/>
                </a:solidFill>
                <a:latin typeface="+mn-lt"/>
                <a:ea typeface="+mn-ea"/>
                <a:cs typeface="+mn-ea"/>
                <a:sym typeface="+mn-lt"/>
              </a:rPr>
              <a:t>获取及确认</a:t>
            </a:r>
            <a:endParaRPr lang="zh-CN" altLang="en-US" sz="3065" kern="0" dirty="0">
              <a:solidFill>
                <a:srgbClr val="FFFFFF"/>
              </a:solidFill>
              <a:latin typeface="+mn-lt"/>
              <a:ea typeface="+mn-ea"/>
              <a:cs typeface="+mn-ea"/>
              <a:sym typeface="+mn-lt"/>
            </a:endParaRPr>
          </a:p>
        </p:txBody>
      </p:sp>
      <p:sp>
        <p:nvSpPr>
          <p:cNvPr id="29" name="TextBox 93"/>
          <p:cNvSpPr txBox="1">
            <a:spLocks noChangeArrowheads="1"/>
          </p:cNvSpPr>
          <p:nvPr/>
        </p:nvSpPr>
        <p:spPr bwMode="auto">
          <a:xfrm>
            <a:off x="3240473" y="3518251"/>
            <a:ext cx="3052786"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界面原型</a:t>
            </a:r>
            <a:endParaRPr lang="zh-CN" altLang="en-US" sz="3065" kern="0" dirty="0">
              <a:solidFill>
                <a:srgbClr val="FFFFFF"/>
              </a:solidFill>
              <a:latin typeface="+mn-lt"/>
              <a:ea typeface="+mn-ea"/>
              <a:cs typeface="+mn-ea"/>
              <a:sym typeface="+mn-lt"/>
            </a:endParaRPr>
          </a:p>
        </p:txBody>
      </p:sp>
      <p:sp>
        <p:nvSpPr>
          <p:cNvPr id="20" name="Freeform 10_10"/>
          <p:cNvSpPr/>
          <p:nvPr/>
        </p:nvSpPr>
        <p:spPr bwMode="auto">
          <a:xfrm>
            <a:off x="2811258" y="4817697"/>
            <a:ext cx="3482001"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a:solidFill>
                <a:sysClr val="windowText" lastClr="000000"/>
              </a:solidFill>
              <a:cs typeface="+mn-ea"/>
              <a:sym typeface="+mn-lt"/>
            </a:endParaRPr>
          </a:p>
        </p:txBody>
      </p:sp>
      <p:sp>
        <p:nvSpPr>
          <p:cNvPr id="24" name="TextBox 93"/>
          <p:cNvSpPr txBox="1">
            <a:spLocks noChangeArrowheads="1"/>
          </p:cNvSpPr>
          <p:nvPr/>
        </p:nvSpPr>
        <p:spPr bwMode="auto">
          <a:xfrm>
            <a:off x="3321719" y="4875431"/>
            <a:ext cx="2971540"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需求用例</a:t>
            </a:r>
            <a:endParaRPr lang="zh-CN" altLang="en-US" sz="3065" kern="0" dirty="0">
              <a:solidFill>
                <a:srgbClr val="FFFFFF"/>
              </a:solidFill>
              <a:latin typeface="+mn-lt"/>
              <a:ea typeface="+mn-ea"/>
              <a:cs typeface="+mn-ea"/>
              <a:sym typeface="+mn-lt"/>
            </a:endParaRPr>
          </a:p>
        </p:txBody>
      </p:sp>
      <p:sp>
        <p:nvSpPr>
          <p:cNvPr id="30" name="Freeform 10_10"/>
          <p:cNvSpPr/>
          <p:nvPr/>
        </p:nvSpPr>
        <p:spPr bwMode="auto">
          <a:xfrm>
            <a:off x="7225838" y="1218502"/>
            <a:ext cx="3482001"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dirty="0">
              <a:solidFill>
                <a:sysClr val="windowText" lastClr="000000"/>
              </a:solidFill>
              <a:cs typeface="+mn-ea"/>
              <a:sym typeface="+mn-lt"/>
            </a:endParaRPr>
          </a:p>
        </p:txBody>
      </p:sp>
      <p:sp>
        <p:nvSpPr>
          <p:cNvPr id="31" name="TextBox 93"/>
          <p:cNvSpPr txBox="1">
            <a:spLocks noChangeArrowheads="1"/>
          </p:cNvSpPr>
          <p:nvPr/>
        </p:nvSpPr>
        <p:spPr bwMode="auto">
          <a:xfrm>
            <a:off x="7810555" y="1263155"/>
            <a:ext cx="2576710"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数据字典</a:t>
            </a:r>
            <a:endParaRPr lang="zh-CN" altLang="en-US" sz="3065" kern="0" dirty="0">
              <a:solidFill>
                <a:srgbClr val="FFFFFF"/>
              </a:solidFill>
              <a:latin typeface="+mn-lt"/>
              <a:ea typeface="+mn-ea"/>
              <a:cs typeface="+mn-ea"/>
              <a:sym typeface="+mn-lt"/>
            </a:endParaRPr>
          </a:p>
        </p:txBody>
      </p:sp>
      <p:grpSp>
        <p:nvGrpSpPr>
          <p:cNvPr id="33" name="组合 71"/>
          <p:cNvGrpSpPr/>
          <p:nvPr/>
        </p:nvGrpSpPr>
        <p:grpSpPr bwMode="auto">
          <a:xfrm>
            <a:off x="2820174" y="4943328"/>
            <a:ext cx="503225" cy="524941"/>
            <a:chOff x="0" y="2236"/>
            <a:chExt cx="588963" cy="616204"/>
          </a:xfrm>
          <a:solidFill>
            <a:srgbClr val="38B1BF"/>
          </a:solidFill>
        </p:grpSpPr>
        <p:sp>
          <p:nvSpPr>
            <p:cNvPr id="34"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35" name="TextBox 78"/>
            <p:cNvSpPr txBox="1">
              <a:spLocks noChangeArrowheads="1"/>
            </p:cNvSpPr>
            <p:nvPr/>
          </p:nvSpPr>
          <p:spPr bwMode="auto">
            <a:xfrm>
              <a:off x="81778" y="2236"/>
              <a:ext cx="425104" cy="6127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kern="0" dirty="0">
                  <a:solidFill>
                    <a:schemeClr val="tx2"/>
                  </a:solidFill>
                  <a:latin typeface="+mn-lt"/>
                  <a:ea typeface="+mn-ea"/>
                  <a:cs typeface="+mn-ea"/>
                  <a:sym typeface="+mn-lt"/>
                </a:rPr>
                <a:t>4</a:t>
              </a:r>
              <a:endParaRPr lang="en-US" altLang="zh-CN" sz="2800" b="1" kern="0" dirty="0">
                <a:solidFill>
                  <a:schemeClr val="tx2"/>
                </a:solidFill>
                <a:latin typeface="+mn-lt"/>
                <a:ea typeface="+mn-ea"/>
                <a:cs typeface="+mn-ea"/>
                <a:sym typeface="+mn-lt"/>
              </a:endParaRPr>
            </a:p>
          </p:txBody>
        </p:sp>
      </p:grpSp>
      <p:sp>
        <p:nvSpPr>
          <p:cNvPr id="36" name="Freeform 10_10"/>
          <p:cNvSpPr/>
          <p:nvPr/>
        </p:nvSpPr>
        <p:spPr bwMode="auto">
          <a:xfrm>
            <a:off x="7225837" y="2291031"/>
            <a:ext cx="3482001" cy="681435"/>
          </a:xfrm>
          <a:custGeom>
            <a:avLst/>
            <a:gdLst>
              <a:gd name="T0" fmla="*/ 64938 w 6425"/>
              <a:gd name="T1" fmla="*/ 0 h 911"/>
              <a:gd name="T2" fmla="*/ 4420639 w 6425"/>
              <a:gd name="T3" fmla="*/ 0 h 911"/>
              <a:gd name="T4" fmla="*/ 4486275 w 6425"/>
              <a:gd name="T5" fmla="*/ 65148 h 911"/>
              <a:gd name="T6" fmla="*/ 4486275 w 6425"/>
              <a:gd name="T7" fmla="*/ 573027 h 911"/>
              <a:gd name="T8" fmla="*/ 4420639 w 6425"/>
              <a:gd name="T9" fmla="*/ 638175 h 911"/>
              <a:gd name="T10" fmla="*/ 64938 w 6425"/>
              <a:gd name="T11" fmla="*/ 638175 h 911"/>
              <a:gd name="T12" fmla="*/ 0 w 6425"/>
              <a:gd name="T13" fmla="*/ 573027 h 911"/>
              <a:gd name="T14" fmla="*/ 0 w 6425"/>
              <a:gd name="T15" fmla="*/ 65148 h 911"/>
              <a:gd name="T16" fmla="*/ 64938 w 6425"/>
              <a:gd name="T17" fmla="*/ 0 h 9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25" h="911">
                <a:moveTo>
                  <a:pt x="93" y="0"/>
                </a:moveTo>
                <a:lnTo>
                  <a:pt x="6331" y="0"/>
                </a:lnTo>
                <a:cubicBezTo>
                  <a:pt x="6383" y="0"/>
                  <a:pt x="6425" y="42"/>
                  <a:pt x="6425" y="93"/>
                </a:cubicBezTo>
                <a:lnTo>
                  <a:pt x="6425" y="818"/>
                </a:lnTo>
                <a:cubicBezTo>
                  <a:pt x="6425" y="869"/>
                  <a:pt x="6383" y="911"/>
                  <a:pt x="6331" y="911"/>
                </a:cubicBezTo>
                <a:lnTo>
                  <a:pt x="93" y="911"/>
                </a:lnTo>
                <a:cubicBezTo>
                  <a:pt x="42" y="911"/>
                  <a:pt x="0" y="869"/>
                  <a:pt x="0" y="818"/>
                </a:cubicBezTo>
                <a:lnTo>
                  <a:pt x="0" y="93"/>
                </a:lnTo>
                <a:cubicBezTo>
                  <a:pt x="0" y="42"/>
                  <a:pt x="42" y="0"/>
                  <a:pt x="93" y="0"/>
                </a:cubicBezTo>
                <a:close/>
              </a:path>
            </a:pathLst>
          </a:custGeom>
          <a:solidFill>
            <a:srgbClr val="38B1BF"/>
          </a:solidFill>
          <a:ln>
            <a:noFill/>
          </a:ln>
        </p:spPr>
        <p:txBody>
          <a:bodyPr lIns="91413" tIns="45706" rIns="91413" bIns="45706"/>
          <a:lstStyle/>
          <a:p>
            <a:endParaRPr lang="zh-CN" altLang="en-US" sz="2800" kern="0" dirty="0">
              <a:solidFill>
                <a:sysClr val="windowText" lastClr="000000"/>
              </a:solidFill>
              <a:cs typeface="+mn-ea"/>
              <a:sym typeface="+mn-lt"/>
            </a:endParaRPr>
          </a:p>
        </p:txBody>
      </p:sp>
      <p:grpSp>
        <p:nvGrpSpPr>
          <p:cNvPr id="21" name="组合 71"/>
          <p:cNvGrpSpPr/>
          <p:nvPr/>
        </p:nvGrpSpPr>
        <p:grpSpPr bwMode="auto">
          <a:xfrm>
            <a:off x="7260358" y="1291843"/>
            <a:ext cx="503225" cy="524941"/>
            <a:chOff x="0" y="2236"/>
            <a:chExt cx="588963" cy="616204"/>
          </a:xfrm>
          <a:solidFill>
            <a:srgbClr val="38B1BF"/>
          </a:solidFill>
        </p:grpSpPr>
        <p:sp>
          <p:nvSpPr>
            <p:cNvPr id="22"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23"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800" b="1" kern="0" dirty="0">
                  <a:solidFill>
                    <a:schemeClr val="tx2"/>
                  </a:solidFill>
                  <a:latin typeface="+mn-lt"/>
                  <a:ea typeface="+mn-ea"/>
                  <a:cs typeface="+mn-ea"/>
                  <a:sym typeface="+mn-lt"/>
                </a:rPr>
                <a:t>5</a:t>
              </a:r>
              <a:endParaRPr lang="en-US" altLang="zh-CN" sz="2800" b="1" kern="0" dirty="0">
                <a:solidFill>
                  <a:schemeClr val="tx2"/>
                </a:solidFill>
                <a:latin typeface="+mn-lt"/>
                <a:ea typeface="+mn-ea"/>
                <a:cs typeface="+mn-ea"/>
                <a:sym typeface="+mn-lt"/>
              </a:endParaRPr>
            </a:p>
          </p:txBody>
        </p:sp>
      </p:grpSp>
      <p:grpSp>
        <p:nvGrpSpPr>
          <p:cNvPr id="37" name="组合 71"/>
          <p:cNvGrpSpPr/>
          <p:nvPr/>
        </p:nvGrpSpPr>
        <p:grpSpPr bwMode="auto">
          <a:xfrm>
            <a:off x="7297174" y="2358135"/>
            <a:ext cx="503225" cy="524941"/>
            <a:chOff x="0" y="2236"/>
            <a:chExt cx="588963" cy="616204"/>
          </a:xfrm>
          <a:solidFill>
            <a:srgbClr val="38B1BF"/>
          </a:solidFill>
        </p:grpSpPr>
        <p:sp>
          <p:nvSpPr>
            <p:cNvPr id="38" name="Oval 16"/>
            <p:cNvSpPr>
              <a:spLocks noChangeArrowheads="1"/>
            </p:cNvSpPr>
            <p:nvPr/>
          </p:nvSpPr>
          <p:spPr bwMode="auto">
            <a:xfrm>
              <a:off x="0" y="27890"/>
              <a:ext cx="588963" cy="590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800" kern="0">
                <a:solidFill>
                  <a:schemeClr val="tx2"/>
                </a:solidFill>
                <a:cs typeface="+mn-ea"/>
                <a:sym typeface="+mn-lt"/>
              </a:endParaRPr>
            </a:p>
          </p:txBody>
        </p:sp>
        <p:sp>
          <p:nvSpPr>
            <p:cNvPr id="39" name="TextBox 78"/>
            <p:cNvSpPr txBox="1">
              <a:spLocks noChangeArrowheads="1"/>
            </p:cNvSpPr>
            <p:nvPr/>
          </p:nvSpPr>
          <p:spPr bwMode="auto">
            <a:xfrm>
              <a:off x="81778" y="2236"/>
              <a:ext cx="430006" cy="61418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800" b="1" kern="0" dirty="0">
                  <a:solidFill>
                    <a:schemeClr val="tx2"/>
                  </a:solidFill>
                  <a:latin typeface="+mn-lt"/>
                  <a:ea typeface="+mn-ea"/>
                  <a:cs typeface="+mn-ea"/>
                  <a:sym typeface="+mn-lt"/>
                </a:rPr>
                <a:t>6</a:t>
              </a:r>
              <a:endParaRPr lang="en-US" altLang="zh-CN" sz="2800" b="1" kern="0" dirty="0">
                <a:solidFill>
                  <a:schemeClr val="tx2"/>
                </a:solidFill>
                <a:latin typeface="+mn-lt"/>
                <a:ea typeface="+mn-ea"/>
                <a:cs typeface="+mn-ea"/>
                <a:sym typeface="+mn-lt"/>
              </a:endParaRPr>
            </a:p>
          </p:txBody>
        </p:sp>
      </p:grpSp>
      <p:sp>
        <p:nvSpPr>
          <p:cNvPr id="40" name="TextBox 93"/>
          <p:cNvSpPr txBox="1">
            <a:spLocks noChangeArrowheads="1"/>
          </p:cNvSpPr>
          <p:nvPr/>
        </p:nvSpPr>
        <p:spPr bwMode="auto">
          <a:xfrm>
            <a:off x="7840144" y="2350760"/>
            <a:ext cx="2576710" cy="561975"/>
          </a:xfrm>
          <a:prstGeom prst="rect">
            <a:avLst/>
          </a:prstGeom>
          <a:solidFill>
            <a:srgbClr val="38B1B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13" tIns="45706" rIns="91413" bIns="457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3065" kern="0" dirty="0">
                <a:solidFill>
                  <a:srgbClr val="FFFFFF"/>
                </a:solidFill>
                <a:latin typeface="+mn-lt"/>
                <a:ea typeface="+mn-ea"/>
                <a:cs typeface="+mn-ea"/>
                <a:sym typeface="+mn-lt"/>
              </a:rPr>
              <a:t>非功能需求</a:t>
            </a:r>
            <a:endParaRPr lang="zh-CN" altLang="en-US" sz="3065" kern="0" dirty="0">
              <a:solidFill>
                <a:srgbClr val="FFFFFF"/>
              </a:solidFill>
              <a:latin typeface="+mn-lt"/>
              <a:ea typeface="+mn-ea"/>
              <a:cs typeface="+mn-ea"/>
              <a:sym typeface="+mn-lt"/>
            </a:endParaRPr>
          </a:p>
        </p:txBody>
      </p:sp>
      <p:sp>
        <p:nvSpPr>
          <p:cNvPr id="100" name="文本框 99"/>
          <p:cNvSpPr txBox="1"/>
          <p:nvPr/>
        </p:nvSpPr>
        <p:spPr>
          <a:xfrm>
            <a:off x="3832542" y="2661602"/>
            <a:ext cx="5080000" cy="2837815"/>
          </a:xfrm>
          <a:prstGeom prst="rect">
            <a:avLst/>
          </a:prstGeom>
          <a:noFill/>
          <a:ln w="9525">
            <a:noFill/>
          </a:ln>
        </p:spPr>
        <p:txBody>
          <a:bodyPr>
            <a:spAutoFit/>
          </a:bodyPr>
          <a:p>
            <a:pPr marL="457200" indent="-457200"/>
            <a:r>
              <a:rPr lang="en-US" sz="1400" b="1">
                <a:latin typeface="宋体" panose="02010600030101010101" pitchFamily="2" charset="-122"/>
                <a:ea typeface="宋体" panose="02010600030101010101" pitchFamily="2" charset="-122"/>
              </a:rPr>
              <a:t>1.1.1 </a:t>
            </a:r>
            <a:r>
              <a:rPr lang="zh-CN" sz="1400" b="1">
                <a:latin typeface="Calibri" panose="020F0502020204030204" pitchFamily="34" charset="0"/>
                <a:ea typeface="宋体" panose="02010600030101010101" pitchFamily="2" charset="-122"/>
                <a:cs typeface="Times New Roman" panose="02020603050405020304" pitchFamily="18" charset="0"/>
              </a:rPr>
              <a:t>“识别图像”</a:t>
            </a:r>
            <a:r>
              <a:rPr lang="en-US" sz="1400" b="1">
                <a:latin typeface="Calibri" panose="020F0502020204030204" pitchFamily="34" charset="0"/>
                <a:ea typeface="宋体" panose="02010600030101010101" pitchFamily="2" charset="-122"/>
              </a:rPr>
              <a:t>IPO</a:t>
            </a:r>
            <a:r>
              <a:rPr lang="zh-CN" sz="1400" b="1">
                <a:latin typeface="Calibri" panose="020F0502020204030204" pitchFamily="34" charset="0"/>
                <a:ea typeface="宋体" panose="02010600030101010101" pitchFamily="2" charset="-122"/>
              </a:rPr>
              <a:t>表</a:t>
            </a:r>
            <a:r>
              <a:rPr lang="zh-CN" sz="1050" b="0">
                <a:latin typeface="Calibri" panose="020F0502020204030204" pitchFamily="34" charset="0"/>
                <a:ea typeface="宋体" panose="02010600030101010101" pitchFamily="2" charset="-122"/>
              </a:rPr>
              <a:t>系统名：识别图像输入：拍照或者从图库中选中的图片输出：对应识别结果以及相关信息处理内容：如果识别失败，则显示识别失败</a:t>
            </a:r>
            <a:r>
              <a:rPr lang="en-US" sz="1050" b="0">
                <a:latin typeface="Calibri" panose="020F0502020204030204" pitchFamily="34" charset="0"/>
                <a:ea typeface="宋体" panose="02010600030101010101" pitchFamily="2" charset="-122"/>
                <a:cs typeface="Times New Roman" panose="02020603050405020304" pitchFamily="18" charset="0"/>
              </a:rPr>
              <a:t>  </a:t>
            </a:r>
            <a:r>
              <a:rPr lang="zh-CN" sz="1050" b="0">
                <a:latin typeface="Calibri" panose="020F0502020204030204" pitchFamily="34" charset="0"/>
                <a:ea typeface="宋体" panose="02010600030101010101" pitchFamily="2" charset="-122"/>
              </a:rPr>
              <a:t>如果识别成功，调用出相关列表以及相关信息</a:t>
            </a:r>
            <a:r>
              <a:rPr lang="en-US" sz="1400" b="1">
                <a:latin typeface="宋体" panose="02010600030101010101" pitchFamily="2" charset="-122"/>
                <a:ea typeface="宋体" panose="02010600030101010101" pitchFamily="2" charset="-122"/>
              </a:rPr>
              <a:t>1.1.2 </a:t>
            </a:r>
            <a:r>
              <a:rPr lang="zh-CN" sz="1400" b="1">
                <a:latin typeface="Calibri" panose="020F0502020204030204" pitchFamily="34" charset="0"/>
                <a:ea typeface="宋体" panose="02010600030101010101" pitchFamily="2" charset="-122"/>
                <a:cs typeface="Times New Roman" panose="02020603050405020304" pitchFamily="18" charset="0"/>
              </a:rPr>
              <a:t>“识别图像历史记录”</a:t>
            </a:r>
            <a:r>
              <a:rPr lang="en-US" sz="1400" b="1">
                <a:latin typeface="Calibri" panose="020F0502020204030204" pitchFamily="34" charset="0"/>
                <a:ea typeface="宋体" panose="02010600030101010101" pitchFamily="2" charset="-122"/>
              </a:rPr>
              <a:t>IPO</a:t>
            </a:r>
            <a:r>
              <a:rPr lang="zh-CN" sz="1400" b="1">
                <a:latin typeface="Calibri" panose="020F0502020204030204" pitchFamily="34" charset="0"/>
                <a:ea typeface="宋体" panose="02010600030101010101" pitchFamily="2" charset="-122"/>
              </a:rPr>
              <a:t>表</a:t>
            </a:r>
            <a:r>
              <a:rPr lang="zh-CN" sz="1050" b="0">
                <a:latin typeface="Calibri" panose="020F0502020204030204" pitchFamily="34" charset="0"/>
                <a:ea typeface="宋体" panose="02010600030101010101" pitchFamily="2" charset="-122"/>
              </a:rPr>
              <a:t>系统名：历史记录输入：点击模块输出：相应的历史记录处理内容：调出历史记录</a:t>
            </a:r>
            <a:r>
              <a:rPr lang="en-US" sz="1400" b="1">
                <a:latin typeface="宋体" panose="02010600030101010101" pitchFamily="2" charset="-122"/>
                <a:ea typeface="宋体" panose="02010600030101010101" pitchFamily="2" charset="-122"/>
              </a:rPr>
              <a:t>1.1.3 </a:t>
            </a:r>
            <a:r>
              <a:rPr lang="zh-CN" sz="1400" b="1">
                <a:latin typeface="Calibri" panose="020F0502020204030204" pitchFamily="34" charset="0"/>
                <a:ea typeface="宋体" panose="02010600030101010101" pitchFamily="2" charset="-122"/>
                <a:cs typeface="Times New Roman" panose="02020603050405020304" pitchFamily="18" charset="0"/>
              </a:rPr>
              <a:t>“识别图像历史记录”</a:t>
            </a:r>
            <a:r>
              <a:rPr lang="en-US" sz="1400" b="1">
                <a:latin typeface="Calibri" panose="020F0502020204030204" pitchFamily="34" charset="0"/>
                <a:ea typeface="宋体" panose="02010600030101010101" pitchFamily="2" charset="-122"/>
              </a:rPr>
              <a:t>IPO</a:t>
            </a:r>
            <a:r>
              <a:rPr lang="zh-CN" sz="1400" b="1">
                <a:latin typeface="Calibri" panose="020F0502020204030204" pitchFamily="34" charset="0"/>
                <a:ea typeface="宋体" panose="02010600030101010101" pitchFamily="2" charset="-122"/>
              </a:rPr>
              <a:t>表</a:t>
            </a:r>
            <a:r>
              <a:rPr lang="zh-CN" sz="1050" b="0">
                <a:latin typeface="Calibri" panose="020F0502020204030204" pitchFamily="34" charset="0"/>
                <a:ea typeface="宋体" panose="02010600030101010101" pitchFamily="2" charset="-122"/>
              </a:rPr>
              <a:t>系统名：历史记录输入：点击模块输出：相应的历史记录处理内容：调出历史记录</a:t>
            </a:r>
            <a:endParaRPr lang="zh-CN" altLang="en-US"/>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 fill="hold"/>
                                        <p:tgtEl>
                                          <p:spTgt spid="2"/>
                                        </p:tgtEl>
                                        <p:attrNameLst>
                                          <p:attrName>ppt_w</p:attrName>
                                        </p:attrNameLst>
                                      </p:cBhvr>
                                      <p:tavLst>
                                        <p:tav tm="0">
                                          <p:val>
                                            <p:fltVal val="0"/>
                                          </p:val>
                                        </p:tav>
                                        <p:tav tm="100000">
                                          <p:val>
                                            <p:strVal val="#ppt_w"/>
                                          </p:val>
                                        </p:tav>
                                      </p:tavLst>
                                    </p:anim>
                                    <p:anim calcmode="lin" valueType="num">
                                      <p:cBhvr>
                                        <p:cTn id="8" dur="300" fill="hold"/>
                                        <p:tgtEl>
                                          <p:spTgt spid="2"/>
                                        </p:tgtEl>
                                        <p:attrNameLst>
                                          <p:attrName>ppt_h</p:attrName>
                                        </p:attrNameLst>
                                      </p:cBhvr>
                                      <p:tavLst>
                                        <p:tav tm="0">
                                          <p:val>
                                            <p:fltVal val="0"/>
                                          </p:val>
                                        </p:tav>
                                        <p:tav tm="100000">
                                          <p:val>
                                            <p:strVal val="#ppt_h"/>
                                          </p:val>
                                        </p:tav>
                                      </p:tavLst>
                                    </p:anim>
                                    <p:anim calcmode="lin" valueType="num">
                                      <p:cBhvr>
                                        <p:cTn id="9" dur="300" fill="hold"/>
                                        <p:tgtEl>
                                          <p:spTgt spid="2"/>
                                        </p:tgtEl>
                                        <p:attrNameLst>
                                          <p:attrName>style.rotation</p:attrName>
                                        </p:attrNameLst>
                                      </p:cBhvr>
                                      <p:tavLst>
                                        <p:tav tm="0">
                                          <p:val>
                                            <p:fltVal val="90"/>
                                          </p:val>
                                        </p:tav>
                                        <p:tav tm="100000">
                                          <p:val>
                                            <p:fltVal val="0"/>
                                          </p:val>
                                        </p:tav>
                                      </p:tavLst>
                                    </p:anim>
                                    <p:animEffect transition="in" filter="fade">
                                      <p:cBhvr>
                                        <p:cTn id="10" dur="300"/>
                                        <p:tgtEl>
                                          <p:spTgt spid="2"/>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400"/>
                                        <p:tgtEl>
                                          <p:spTgt spid="3"/>
                                        </p:tgtEl>
                                      </p:cBhvr>
                                    </p:animEffect>
                                    <p:anim calcmode="lin" valueType="num">
                                      <p:cBhvr>
                                        <p:cTn id="15" dur="400" fill="hold"/>
                                        <p:tgtEl>
                                          <p:spTgt spid="3"/>
                                        </p:tgtEl>
                                        <p:attrNameLst>
                                          <p:attrName>ppt_x</p:attrName>
                                        </p:attrNameLst>
                                      </p:cBhvr>
                                      <p:tavLst>
                                        <p:tav tm="0">
                                          <p:val>
                                            <p:strVal val="#ppt_x"/>
                                          </p:val>
                                        </p:tav>
                                        <p:tav tm="100000">
                                          <p:val>
                                            <p:strVal val="#ppt_x"/>
                                          </p:val>
                                        </p:tav>
                                      </p:tavLst>
                                    </p:anim>
                                    <p:anim calcmode="lin" valueType="num">
                                      <p:cBhvr>
                                        <p:cTn id="16" dur="4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1500"/>
                            </p:stCondLst>
                            <p:childTnLst>
                              <p:par>
                                <p:cTn id="25" presetID="22"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10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2500"/>
                            </p:stCondLst>
                            <p:childTnLst>
                              <p:par>
                                <p:cTn id="39" presetID="52"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Scale>
                                      <p:cBhvr>
                                        <p:cTn id="41"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8"/>
                                        </p:tgtEl>
                                        <p:attrNameLst>
                                          <p:attrName>ppt_x</p:attrName>
                                          <p:attrName>ppt_y</p:attrName>
                                        </p:attrNameLst>
                                      </p:cBhvr>
                                      <p:rCtr x="0" y="0"/>
                                    </p:animMotion>
                                    <p:animEffect transition="in" filter="fade">
                                      <p:cBhvr>
                                        <p:cTn id="43" dur="1000"/>
                                        <p:tgtEl>
                                          <p:spTgt spid="8"/>
                                        </p:tgtEl>
                                      </p:cBhvr>
                                    </p:animEffect>
                                  </p:childTnLst>
                                </p:cTn>
                              </p:par>
                              <p:par>
                                <p:cTn id="44" presetID="52" presetClass="entr" presetSubtype="0" fill="hold" nodeType="withEffect">
                                  <p:stCondLst>
                                    <p:cond delay="100"/>
                                  </p:stCondLst>
                                  <p:childTnLst>
                                    <p:set>
                                      <p:cBhvr>
                                        <p:cTn id="45" dur="1" fill="hold">
                                          <p:stCondLst>
                                            <p:cond delay="0"/>
                                          </p:stCondLst>
                                        </p:cTn>
                                        <p:tgtEl>
                                          <p:spTgt spid="12"/>
                                        </p:tgtEl>
                                        <p:attrNameLst>
                                          <p:attrName>style.visibility</p:attrName>
                                        </p:attrNameLst>
                                      </p:cBhvr>
                                      <p:to>
                                        <p:strVal val="visible"/>
                                      </p:to>
                                    </p:set>
                                    <p:animScale>
                                      <p:cBhvr>
                                        <p:cTn id="46"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12"/>
                                        </p:tgtEl>
                                        <p:attrNameLst>
                                          <p:attrName>ppt_x</p:attrName>
                                          <p:attrName>ppt_y</p:attrName>
                                        </p:attrNameLst>
                                      </p:cBhvr>
                                      <p:rCtr x="0" y="0"/>
                                    </p:animMotion>
                                    <p:animEffect transition="in" filter="fade">
                                      <p:cBhvr>
                                        <p:cTn id="48" dur="1000"/>
                                        <p:tgtEl>
                                          <p:spTgt spid="12"/>
                                        </p:tgtEl>
                                      </p:cBhvr>
                                    </p:animEffect>
                                  </p:childTnLst>
                                </p:cTn>
                              </p:par>
                              <p:par>
                                <p:cTn id="49" presetID="52" presetClass="entr" presetSubtype="0" fill="hold" nodeType="withEffect">
                                  <p:stCondLst>
                                    <p:cond delay="200"/>
                                  </p:stCondLst>
                                  <p:childTnLst>
                                    <p:set>
                                      <p:cBhvr>
                                        <p:cTn id="50" dur="1" fill="hold">
                                          <p:stCondLst>
                                            <p:cond delay="0"/>
                                          </p:stCondLst>
                                        </p:cTn>
                                        <p:tgtEl>
                                          <p:spTgt spid="16"/>
                                        </p:tgtEl>
                                        <p:attrNameLst>
                                          <p:attrName>style.visibility</p:attrName>
                                        </p:attrNameLst>
                                      </p:cBhvr>
                                      <p:to>
                                        <p:strVal val="visible"/>
                                      </p:to>
                                    </p:set>
                                    <p:animScale>
                                      <p:cBhvr>
                                        <p:cTn id="5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2" dur="1000" decel="50000" fill="hold">
                                          <p:stCondLst>
                                            <p:cond delay="0"/>
                                          </p:stCondLst>
                                        </p:cTn>
                                        <p:tgtEl>
                                          <p:spTgt spid="16"/>
                                        </p:tgtEl>
                                        <p:attrNameLst>
                                          <p:attrName>ppt_x</p:attrName>
                                          <p:attrName>ppt_y</p:attrName>
                                        </p:attrNameLst>
                                      </p:cBhvr>
                                      <p:rCtr x="0" y="0"/>
                                    </p:animMotion>
                                    <p:animEffect transition="in" filter="fade">
                                      <p:cBhvr>
                                        <p:cTn id="53" dur="1000"/>
                                        <p:tgtEl>
                                          <p:spTgt spid="16"/>
                                        </p:tgtEl>
                                      </p:cBhvr>
                                    </p:animEffect>
                                  </p:childTnLst>
                                </p:cTn>
                              </p:par>
                            </p:childTnLst>
                          </p:cTn>
                        </p:par>
                        <p:par>
                          <p:cTn id="54" fill="hold">
                            <p:stCondLst>
                              <p:cond delay="3500"/>
                            </p:stCondLst>
                            <p:childTnLst>
                              <p:par>
                                <p:cTn id="55" presetID="22"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par>
                                <p:cTn id="58" presetID="22" presetClass="entr" presetSubtype="8" fill="hold" grpId="0" nodeType="withEffect">
                                  <p:stCondLst>
                                    <p:cond delay="10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22" presetClass="entr" presetSubtype="8" fill="hold" grpId="0" nodeType="withEffect">
                                  <p:stCondLst>
                                    <p:cond delay="20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1"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500"/>
                                        <p:tgtEl>
                                          <p:spTgt spid="4"/>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par>
                                <p:cTn id="78" presetID="22" presetClass="entr" presetSubtype="8" fill="hold" grpId="0" nodeType="withEffect">
                                  <p:stCondLst>
                                    <p:cond delay="200"/>
                                  </p:stCondLst>
                                  <p:childTnLst>
                                    <p:set>
                                      <p:cBhvr>
                                        <p:cTn id="79" dur="1" fill="hold">
                                          <p:stCondLst>
                                            <p:cond delay="0"/>
                                          </p:stCondLst>
                                        </p:cTn>
                                        <p:tgtEl>
                                          <p:spTgt spid="20"/>
                                        </p:tgtEl>
                                        <p:attrNameLst>
                                          <p:attrName>style.visibility</p:attrName>
                                        </p:attrNameLst>
                                      </p:cBhvr>
                                      <p:to>
                                        <p:strVal val="visible"/>
                                      </p:to>
                                    </p:set>
                                    <p:animEffect transition="in" filter="wipe(left)">
                                      <p:cBhvr>
                                        <p:cTn id="80" dur="500"/>
                                        <p:tgtEl>
                                          <p:spTgt spid="20"/>
                                        </p:tgtEl>
                                      </p:cBhvr>
                                    </p:animEffect>
                                  </p:childTnLst>
                                </p:cTn>
                              </p:par>
                              <p:par>
                                <p:cTn id="81" presetID="52" presetClass="entr" presetSubtype="0" fill="hold" nodeType="withEffect">
                                  <p:stCondLst>
                                    <p:cond delay="200"/>
                                  </p:stCondLst>
                                  <p:childTnLst>
                                    <p:set>
                                      <p:cBhvr>
                                        <p:cTn id="82" dur="1" fill="hold">
                                          <p:stCondLst>
                                            <p:cond delay="0"/>
                                          </p:stCondLst>
                                        </p:cTn>
                                        <p:tgtEl>
                                          <p:spTgt spid="21"/>
                                        </p:tgtEl>
                                        <p:attrNameLst>
                                          <p:attrName>style.visibility</p:attrName>
                                        </p:attrNameLst>
                                      </p:cBhvr>
                                      <p:to>
                                        <p:strVal val="visible"/>
                                      </p:to>
                                    </p:set>
                                    <p:animScale>
                                      <p:cBhvr>
                                        <p:cTn id="83"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4" dur="1000" decel="50000" fill="hold">
                                          <p:stCondLst>
                                            <p:cond delay="0"/>
                                          </p:stCondLst>
                                        </p:cTn>
                                        <p:tgtEl>
                                          <p:spTgt spid="21"/>
                                        </p:tgtEl>
                                        <p:attrNameLst>
                                          <p:attrName>ppt_x</p:attrName>
                                          <p:attrName>ppt_y</p:attrName>
                                        </p:attrNameLst>
                                      </p:cBhvr>
                                      <p:rCtr x="0" y="0"/>
                                    </p:animMotion>
                                    <p:animEffect transition="in" filter="fade">
                                      <p:cBhvr>
                                        <p:cTn id="85" dur="1000"/>
                                        <p:tgtEl>
                                          <p:spTgt spid="21"/>
                                        </p:tgtEl>
                                      </p:cBhvr>
                                    </p:animEffect>
                                  </p:childTnLst>
                                </p:cTn>
                              </p:par>
                              <p:par>
                                <p:cTn id="86" presetID="22" presetClass="entr" presetSubtype="8" fill="hold" grpId="0" nodeType="withEffect">
                                  <p:stCondLst>
                                    <p:cond delay="200"/>
                                  </p:stCondLst>
                                  <p:childTnLst>
                                    <p:set>
                                      <p:cBhvr>
                                        <p:cTn id="87" dur="1" fill="hold">
                                          <p:stCondLst>
                                            <p:cond delay="0"/>
                                          </p:stCondLst>
                                        </p:cTn>
                                        <p:tgtEl>
                                          <p:spTgt spid="24"/>
                                        </p:tgtEl>
                                        <p:attrNameLst>
                                          <p:attrName>style.visibility</p:attrName>
                                        </p:attrNameLst>
                                      </p:cBhvr>
                                      <p:to>
                                        <p:strVal val="visible"/>
                                      </p:to>
                                    </p:set>
                                    <p:animEffect transition="in" filter="wipe(left)">
                                      <p:cBhvr>
                                        <p:cTn id="88" dur="500"/>
                                        <p:tgtEl>
                                          <p:spTgt spid="24"/>
                                        </p:tgtEl>
                                      </p:cBhvr>
                                    </p:animEffect>
                                  </p:childTnLst>
                                </p:cTn>
                              </p:par>
                              <p:par>
                                <p:cTn id="89" presetID="22" presetClass="entr" presetSubtype="8" fill="hold" grpId="0" nodeType="withEffect">
                                  <p:stCondLst>
                                    <p:cond delay="20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22" presetClass="entr" presetSubtype="8" fill="hold" grpId="0" nodeType="withEffect">
                                  <p:stCondLst>
                                    <p:cond delay="200"/>
                                  </p:stCondLst>
                                  <p:childTnLst>
                                    <p:set>
                                      <p:cBhvr>
                                        <p:cTn id="93" dur="1" fill="hold">
                                          <p:stCondLst>
                                            <p:cond delay="0"/>
                                          </p:stCondLst>
                                        </p:cTn>
                                        <p:tgtEl>
                                          <p:spTgt spid="31"/>
                                        </p:tgtEl>
                                        <p:attrNameLst>
                                          <p:attrName>style.visibility</p:attrName>
                                        </p:attrNameLst>
                                      </p:cBhvr>
                                      <p:to>
                                        <p:strVal val="visible"/>
                                      </p:to>
                                    </p:set>
                                    <p:animEffect transition="in" filter="wipe(left)">
                                      <p:cBhvr>
                                        <p:cTn id="94" dur="500"/>
                                        <p:tgtEl>
                                          <p:spTgt spid="31"/>
                                        </p:tgtEl>
                                      </p:cBhvr>
                                    </p:animEffect>
                                  </p:childTnLst>
                                </p:cTn>
                              </p:par>
                              <p:par>
                                <p:cTn id="95" presetID="52" presetClass="entr" presetSubtype="0" fill="hold" nodeType="withEffect">
                                  <p:stCondLst>
                                    <p:cond delay="200"/>
                                  </p:stCondLst>
                                  <p:childTnLst>
                                    <p:set>
                                      <p:cBhvr>
                                        <p:cTn id="96" dur="1" fill="hold">
                                          <p:stCondLst>
                                            <p:cond delay="0"/>
                                          </p:stCondLst>
                                        </p:cTn>
                                        <p:tgtEl>
                                          <p:spTgt spid="33"/>
                                        </p:tgtEl>
                                        <p:attrNameLst>
                                          <p:attrName>style.visibility</p:attrName>
                                        </p:attrNameLst>
                                      </p:cBhvr>
                                      <p:to>
                                        <p:strVal val="visible"/>
                                      </p:to>
                                    </p:set>
                                    <p:animScale>
                                      <p:cBhvr>
                                        <p:cTn id="97" dur="1000" decel="50000" fill="hold">
                                          <p:stCondLst>
                                            <p:cond delay="0"/>
                                          </p:stCondLst>
                                        </p:cTn>
                                        <p:tgtEl>
                                          <p:spTgt spid="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98" dur="1000" decel="50000" fill="hold">
                                          <p:stCondLst>
                                            <p:cond delay="0"/>
                                          </p:stCondLst>
                                        </p:cTn>
                                        <p:tgtEl>
                                          <p:spTgt spid="33"/>
                                        </p:tgtEl>
                                        <p:attrNameLst>
                                          <p:attrName>ppt_x</p:attrName>
                                          <p:attrName>ppt_y</p:attrName>
                                        </p:attrNameLst>
                                      </p:cBhvr>
                                      <p:rCtr x="0" y="0"/>
                                    </p:animMotion>
                                    <p:animEffect transition="in" filter="fade">
                                      <p:cBhvr>
                                        <p:cTn id="99" dur="1000"/>
                                        <p:tgtEl>
                                          <p:spTgt spid="33"/>
                                        </p:tgtEl>
                                      </p:cBhvr>
                                    </p:animEffect>
                                  </p:childTnLst>
                                </p:cTn>
                              </p:par>
                              <p:par>
                                <p:cTn id="100" presetID="22" presetClass="entr" presetSubtype="8" fill="hold" grpId="0" nodeType="withEffect">
                                  <p:stCondLst>
                                    <p:cond delay="200"/>
                                  </p:stCondLst>
                                  <p:childTnLst>
                                    <p:set>
                                      <p:cBhvr>
                                        <p:cTn id="101" dur="1" fill="hold">
                                          <p:stCondLst>
                                            <p:cond delay="0"/>
                                          </p:stCondLst>
                                        </p:cTn>
                                        <p:tgtEl>
                                          <p:spTgt spid="36"/>
                                        </p:tgtEl>
                                        <p:attrNameLst>
                                          <p:attrName>style.visibility</p:attrName>
                                        </p:attrNameLst>
                                      </p:cBhvr>
                                      <p:to>
                                        <p:strVal val="visible"/>
                                      </p:to>
                                    </p:set>
                                    <p:animEffect transition="in" filter="wipe(left)">
                                      <p:cBhvr>
                                        <p:cTn id="102" dur="500"/>
                                        <p:tgtEl>
                                          <p:spTgt spid="36"/>
                                        </p:tgtEl>
                                      </p:cBhvr>
                                    </p:animEffect>
                                  </p:childTnLst>
                                </p:cTn>
                              </p:par>
                              <p:par>
                                <p:cTn id="103" presetID="52" presetClass="entr" presetSubtype="0" fill="hold" nodeType="withEffect">
                                  <p:stCondLst>
                                    <p:cond delay="200"/>
                                  </p:stCondLst>
                                  <p:childTnLst>
                                    <p:set>
                                      <p:cBhvr>
                                        <p:cTn id="104" dur="1" fill="hold">
                                          <p:stCondLst>
                                            <p:cond delay="0"/>
                                          </p:stCondLst>
                                        </p:cTn>
                                        <p:tgtEl>
                                          <p:spTgt spid="37"/>
                                        </p:tgtEl>
                                        <p:attrNameLst>
                                          <p:attrName>style.visibility</p:attrName>
                                        </p:attrNameLst>
                                      </p:cBhvr>
                                      <p:to>
                                        <p:strVal val="visible"/>
                                      </p:to>
                                    </p:set>
                                    <p:animScale>
                                      <p:cBhvr>
                                        <p:cTn id="105" dur="1000" decel="50000" fill="hold">
                                          <p:stCondLst>
                                            <p:cond delay="0"/>
                                          </p:stCondLst>
                                        </p:cTn>
                                        <p:tgtEl>
                                          <p:spTgt spid="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06" dur="1000" decel="50000" fill="hold">
                                          <p:stCondLst>
                                            <p:cond delay="0"/>
                                          </p:stCondLst>
                                        </p:cTn>
                                        <p:tgtEl>
                                          <p:spTgt spid="37"/>
                                        </p:tgtEl>
                                        <p:attrNameLst>
                                          <p:attrName>ppt_x</p:attrName>
                                          <p:attrName>ppt_y</p:attrName>
                                        </p:attrNameLst>
                                      </p:cBhvr>
                                      <p:rCtr x="0" y="0"/>
                                    </p:animMotion>
                                    <p:animEffect transition="in" filter="fade">
                                      <p:cBhvr>
                                        <p:cTn id="107" dur="1000"/>
                                        <p:tgtEl>
                                          <p:spTgt spid="37"/>
                                        </p:tgtEl>
                                      </p:cBhvr>
                                    </p:animEffect>
                                  </p:childTnLst>
                                </p:cTn>
                              </p:par>
                              <p:par>
                                <p:cTn id="108" presetID="22" presetClass="entr" presetSubtype="8" fill="hold" grpId="0" nodeType="withEffect">
                                  <p:stCondLst>
                                    <p:cond delay="200"/>
                                  </p:stCondLst>
                                  <p:childTnLst>
                                    <p:set>
                                      <p:cBhvr>
                                        <p:cTn id="109" dur="1" fill="hold">
                                          <p:stCondLst>
                                            <p:cond delay="0"/>
                                          </p:stCondLst>
                                        </p:cTn>
                                        <p:tgtEl>
                                          <p:spTgt spid="40"/>
                                        </p:tgtEl>
                                        <p:attrNameLst>
                                          <p:attrName>style.visibility</p:attrName>
                                        </p:attrNameLst>
                                      </p:cBhvr>
                                      <p:to>
                                        <p:strVal val="visible"/>
                                      </p:to>
                                    </p:set>
                                    <p:animEffect transition="in" filter="wipe(left)">
                                      <p:cBhvr>
                                        <p:cTn id="1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2" grpId="1" bldLvl="0" animBg="1"/>
      <p:bldP spid="3" grpId="0" bldLvl="0" animBg="1"/>
      <p:bldP spid="3" grpId="1" bldLvl="0" animBg="1"/>
      <p:bldP spid="4" grpId="0" bldLvl="0" animBg="1"/>
      <p:bldP spid="4" grpId="1" bldLvl="0" animBg="1"/>
      <p:bldP spid="5" grpId="0" bldLvl="0" animBg="1"/>
      <p:bldP spid="5" grpId="1" bldLvl="0" animBg="1"/>
      <p:bldP spid="6" grpId="0" bldLvl="0" animBg="1"/>
      <p:bldP spid="7" grpId="0" bldLvl="0" animBg="1"/>
      <p:bldP spid="11" grpId="0" bldLvl="0" animBg="1"/>
      <p:bldP spid="15" grpId="0" bldLvl="0" animBg="1"/>
      <p:bldP spid="27" grpId="0" bldLvl="0" animBg="1" autoUpdateAnimBg="0"/>
      <p:bldP spid="28" grpId="0" bldLvl="0" animBg="1" autoUpdateAnimBg="0"/>
      <p:bldP spid="29" grpId="0" bldLvl="0" animBg="1" autoUpdateAnimBg="0"/>
      <p:bldP spid="20" grpId="0" bldLvl="0" animBg="1"/>
      <p:bldP spid="24" grpId="0" bldLvl="0" animBg="1" autoUpdateAnimBg="0"/>
      <p:bldP spid="30" grpId="0" bldLvl="0" animBg="1"/>
      <p:bldP spid="31" grpId="0" bldLvl="0" animBg="1" autoUpdateAnimBg="0"/>
      <p:bldP spid="36" grpId="0" bldLvl="0" animBg="1"/>
      <p:bldP spid="40"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sz="2400" dirty="0"/>
          </a:p>
        </p:txBody>
      </p:sp>
      <p:sp>
        <p:nvSpPr>
          <p:cNvPr id="4" name="文本框 3"/>
          <p:cNvSpPr txBox="1"/>
          <p:nvPr/>
        </p:nvSpPr>
        <p:spPr>
          <a:xfrm>
            <a:off x="2236548" y="136356"/>
            <a:ext cx="6052718" cy="501650"/>
          </a:xfrm>
          <a:prstGeom prst="rect">
            <a:avLst/>
          </a:prstGeom>
          <a:noFill/>
        </p:spPr>
        <p:txBody>
          <a:bodyPr wrap="square" rtlCol="0">
            <a:spAutoFit/>
          </a:bodyPr>
          <a:lstStyle/>
          <a:p>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22638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用户群分类</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845445" y="765498"/>
          <a:ext cx="9866384" cy="4972496"/>
        </p:xfrm>
        <a:graphic>
          <a:graphicData uri="http://schemas.openxmlformats.org/drawingml/2006/table">
            <a:tbl>
              <a:tblPr firstRow="1" firstCol="1" bandRow="1">
                <a:tableStyleId>{5C22544A-7EE6-4342-B048-85BDC9FD1C3A}</a:tableStyleId>
              </a:tblPr>
              <a:tblGrid>
                <a:gridCol w="1736706"/>
                <a:gridCol w="4064839"/>
                <a:gridCol w="4064839"/>
              </a:tblGrid>
              <a:tr h="892453">
                <a:tc>
                  <a:txBody>
                    <a:bodyPr/>
                    <a:lstStyle/>
                    <a:p>
                      <a:pPr algn="l">
                        <a:spcAft>
                          <a:spcPts val="0"/>
                        </a:spcAft>
                      </a:pPr>
                      <a:r>
                        <a:rPr lang="zh-CN" sz="2800" kern="0" dirty="0">
                          <a:effectLst/>
                        </a:rPr>
                        <a:t>用户群分类</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用户角色</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用户描述</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962816">
                <a:tc rowSpan="3">
                  <a:txBody>
                    <a:bodyPr/>
                    <a:lstStyle/>
                    <a:p>
                      <a:pPr algn="l">
                        <a:spcAft>
                          <a:spcPts val="0"/>
                        </a:spcAft>
                      </a:pPr>
                      <a:r>
                        <a:rPr lang="zh-CN" sz="2800" kern="0" dirty="0">
                          <a:effectLst/>
                        </a:rPr>
                        <a:t>直接用户</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杨枨老师</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软件工程导论课程授课教师</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763613">
                <a:tc vMerge="1">
                  <a:tcPr/>
                </a:tc>
                <a:tc>
                  <a:txBody>
                    <a:bodyPr/>
                    <a:lstStyle/>
                    <a:p>
                      <a:pPr algn="l">
                        <a:spcAft>
                          <a:spcPts val="0"/>
                        </a:spcAft>
                      </a:pPr>
                      <a:r>
                        <a:rPr lang="zh-CN" sz="2800" kern="0" dirty="0">
                          <a:effectLst/>
                        </a:rPr>
                        <a:t>学生</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选择软件工程导论课程的学生</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1415328">
                <a:tc vMerge="1">
                  <a:tcPr/>
                </a:tc>
                <a:tc>
                  <a:txBody>
                    <a:bodyPr/>
                    <a:lstStyle/>
                    <a:p>
                      <a:pPr algn="l">
                        <a:spcAft>
                          <a:spcPts val="0"/>
                        </a:spcAft>
                      </a:pPr>
                      <a:r>
                        <a:rPr lang="zh-CN" sz="2800" kern="0" dirty="0">
                          <a:effectLst/>
                        </a:rPr>
                        <a:t>管理员</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负责</a:t>
                      </a:r>
                      <a:r>
                        <a:rPr lang="en-US" sz="2800" kern="0" dirty="0">
                          <a:effectLst/>
                        </a:rPr>
                        <a:t>APP</a:t>
                      </a:r>
                      <a:r>
                        <a:rPr lang="zh-CN" sz="2800" kern="0" dirty="0">
                          <a:effectLst/>
                        </a:rPr>
                        <a:t>后台维护的工作人员</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848459">
                <a:tc>
                  <a:txBody>
                    <a:bodyPr/>
                    <a:lstStyle/>
                    <a:p>
                      <a:pPr algn="l">
                        <a:spcAft>
                          <a:spcPts val="0"/>
                        </a:spcAft>
                      </a:pPr>
                      <a:r>
                        <a:rPr lang="zh-CN" sz="2800" kern="0">
                          <a:effectLst/>
                        </a:rPr>
                        <a:t>间接用户</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a:effectLst/>
                        </a:rPr>
                        <a:t>信息安全部门</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2800" kern="0" dirty="0">
                          <a:effectLst/>
                        </a:rPr>
                        <a:t>信息安全部门的监管</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slow" advClick="0" advTm="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需求获取及确认</a:t>
            </a:r>
            <a:endParaRPr lang="zh-CN" sz="2665" dirty="0">
              <a:solidFill>
                <a:srgbClr val="183A5D"/>
              </a:solidFill>
              <a:latin typeface="微软雅黑" panose="020B0503020204020204" pitchFamily="34" charset="-122"/>
              <a:ea typeface="微软雅黑" panose="020B0503020204020204" pitchFamily="34" charset="-122"/>
            </a:endParaRPr>
          </a:p>
        </p:txBody>
      </p:sp>
      <p:graphicFrame>
        <p:nvGraphicFramePr>
          <p:cNvPr id="5" name="表格 4"/>
          <p:cNvGraphicFramePr/>
          <p:nvPr/>
        </p:nvGraphicFramePr>
        <p:xfrm>
          <a:off x="810895" y="979170"/>
          <a:ext cx="10567670" cy="5591175"/>
        </p:xfrm>
        <a:graphic>
          <a:graphicData uri="http://schemas.openxmlformats.org/drawingml/2006/table">
            <a:tbl>
              <a:tblPr firstRow="1" bandRow="1">
                <a:tableStyleId>{5940675A-B579-460E-94D1-54222C63F5DA}</a:tableStyleId>
              </a:tblPr>
              <a:tblGrid>
                <a:gridCol w="1205865"/>
                <a:gridCol w="2203450"/>
                <a:gridCol w="1976755"/>
                <a:gridCol w="2085340"/>
                <a:gridCol w="2371725"/>
                <a:gridCol w="724535"/>
              </a:tblGrid>
              <a:tr h="232410">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姓名</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用户简介</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联系方式</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用户建议</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评价</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c>
                  <a:txBody>
                    <a:bodyPr/>
                    <a:p>
                      <a:pPr indent="0" algn="ctr">
                        <a:buNone/>
                      </a:pPr>
                      <a:r>
                        <a:rPr lang="en-US" sz="1600" b="1">
                          <a:latin typeface="宋体" panose="02010600030101010101" pitchFamily="2" charset="-122"/>
                          <a:ea typeface="宋体" panose="02010600030101010101" pitchFamily="2" charset="-122"/>
                          <a:cs typeface="宋体" panose="02010600030101010101" pitchFamily="2" charset="-122"/>
                        </a:rPr>
                        <a:t>采纳</a:t>
                      </a:r>
                      <a:endParaRPr lang="en-US" altLang="en-US" sz="16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BDD6EE"/>
                    </a:solidFill>
                  </a:tcPr>
                </a:tc>
              </a:tr>
              <a:tr h="1748155">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杨枨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软件工程课程主要教学人，对学生高度负责，专业素养较高，对软件工程有着深刻的认识</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微信：HolleyYang</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建议有图像历史识别的功能，并且能更具最近搜索记录推荐用户喜好相关的酒</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图像李是识别功能的使用性确实不错，需要做的工作量也适中，而后一个功能老师淘宝购物可能较为复杂。由于该客户为项目提出者，是我项目组最重要的一个客户代表，所以我项目组会尽力做到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154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陈禹翰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高校计算机网络专业学生，对APP的交互有一定的理解</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17605094491</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建议能够通过关键字或价格区间或口感对酒类进行一个大类的筛选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因为此软件主要为了学习图像识别相关技术添加此功能增加了太多工作量可能导致项目周期超出限制时间</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609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洋溢</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软件工程专业学生对软件有一定的了解</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13588743323</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建议能够有板块能够进行交流评价等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因为初步学习app制作，所以可能在时间上会有所限制</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否</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609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邓晰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软件工程专业学生</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173 6707 3790‬</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app希望界面简洁</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初步想法一样，简洁的界面能让用户更快的进行图像识别</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是</a:t>
                      </a:r>
                      <a:r>
                        <a:rPr lang="en-US" sz="1400" b="0">
                          <a:latin typeface="Calibri" panose="020F0502020204030204" pitchFamily="34" charset="0"/>
                          <a:cs typeface="Calibri" panose="020F0502020204030204" pitchFamily="34" charset="0"/>
                        </a:rPr>
                        <a:t> </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1545">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万希超</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常州大学安全工程专业大三在读</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15851996677</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希望能够在识别出酒类信息的基础上得到酒类评价</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因为此软件主要为了学习图像识别相关技术添加此功能增加了太多工作量可能导致项目周期超出限制时间</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否</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534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徐义</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南京航空航天大学电气工程专业大三在读</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13506141623</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希望我们的访谈对象不局限于大学生，可以拓展到超市老板等更广大的受众</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很中肯的建议，我们的确之前只访谈了学生群体</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是</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需求获取及确认</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1319530" y="1054735"/>
            <a:ext cx="9742805" cy="5015865"/>
          </a:xfrm>
          <a:prstGeom prst="rect">
            <a:avLst/>
          </a:prstGeom>
          <a:noFill/>
          <a:ln w="9525">
            <a:noFill/>
          </a:ln>
        </p:spPr>
        <p:txBody>
          <a:bodyPr wrap="square">
            <a:spAutoFit/>
          </a:bodyPr>
          <a:p>
            <a:pPr marL="457200" indent="-457200"/>
            <a:r>
              <a:rPr lang="zh-CN" sz="2000" b="1">
                <a:latin typeface="Calibri" panose="020F0502020204030204" pitchFamily="34" charset="0"/>
                <a:ea typeface="宋体" panose="02010600030101010101" pitchFamily="2" charset="-122"/>
                <a:cs typeface="Times New Roman" panose="02020603050405020304" pitchFamily="18" charset="0"/>
              </a:rPr>
              <a:t>“识别图像”</a:t>
            </a:r>
            <a:r>
              <a:rPr lang="en-US" sz="2000" b="1">
                <a:latin typeface="Calibri" panose="020F0502020204030204" pitchFamily="34" charset="0"/>
                <a:ea typeface="宋体" panose="02010600030101010101" pitchFamily="2" charset="-122"/>
              </a:rPr>
              <a:t>IPO</a:t>
            </a:r>
            <a:r>
              <a:rPr lang="zh-CN" sz="2000" b="1">
                <a:latin typeface="Calibri" panose="020F0502020204030204" pitchFamily="34" charset="0"/>
                <a:ea typeface="宋体" panose="02010600030101010101" pitchFamily="2" charset="-122"/>
              </a:rPr>
              <a:t>表</a:t>
            </a:r>
            <a:r>
              <a:rPr lang="zh-CN" sz="2000" b="0">
                <a:latin typeface="Calibri" panose="020F0502020204030204" pitchFamily="34" charset="0"/>
                <a:ea typeface="宋体" panose="02010600030101010101" pitchFamily="2" charset="-122"/>
              </a:rPr>
              <a:t>系统名：识别图像输入：拍照或者从图库中选中的图片输出：对应识别结果以及相关信息处理内容：如果识别失败，则显示识别失败</a:t>
            </a:r>
            <a:r>
              <a:rPr lang="en-US" sz="2000" b="0">
                <a:latin typeface="Calibri" panose="020F0502020204030204" pitchFamily="34" charset="0"/>
                <a:ea typeface="宋体" panose="02010600030101010101" pitchFamily="2" charset="-122"/>
                <a:cs typeface="Times New Roman" panose="02020603050405020304" pitchFamily="18" charset="0"/>
              </a:rPr>
              <a:t>  </a:t>
            </a:r>
            <a:r>
              <a:rPr lang="zh-CN" sz="2000" b="0">
                <a:latin typeface="Calibri" panose="020F0502020204030204" pitchFamily="34" charset="0"/>
                <a:ea typeface="宋体" panose="02010600030101010101" pitchFamily="2" charset="-122"/>
              </a:rPr>
              <a:t>如果识别成功，调用出相关列表以及相关信息</a:t>
            </a:r>
            <a:endParaRPr lang="zh-CN" sz="2000" b="0">
              <a:latin typeface="Calibri" panose="020F0502020204030204" pitchFamily="34" charset="0"/>
              <a:ea typeface="宋体" panose="02010600030101010101" pitchFamily="2" charset="-122"/>
            </a:endParaRPr>
          </a:p>
          <a:p>
            <a:pPr marL="457200" indent="-457200"/>
            <a:r>
              <a:rPr lang="zh-CN" sz="2000" b="1">
                <a:latin typeface="Calibri" panose="020F0502020204030204" pitchFamily="34" charset="0"/>
                <a:ea typeface="宋体" panose="02010600030101010101" pitchFamily="2" charset="-122"/>
                <a:cs typeface="Times New Roman" panose="02020603050405020304" pitchFamily="18" charset="0"/>
              </a:rPr>
              <a:t>“识别图像历史记录”</a:t>
            </a:r>
            <a:r>
              <a:rPr lang="en-US" sz="2000" b="1">
                <a:latin typeface="Calibri" panose="020F0502020204030204" pitchFamily="34" charset="0"/>
                <a:ea typeface="宋体" panose="02010600030101010101" pitchFamily="2" charset="-122"/>
              </a:rPr>
              <a:t>IPO</a:t>
            </a:r>
            <a:r>
              <a:rPr lang="zh-CN" sz="2000" b="1">
                <a:latin typeface="Calibri" panose="020F0502020204030204" pitchFamily="34" charset="0"/>
                <a:ea typeface="宋体" panose="02010600030101010101" pitchFamily="2" charset="-122"/>
              </a:rPr>
              <a:t>表</a:t>
            </a:r>
            <a:r>
              <a:rPr lang="zh-CN" sz="2000" b="0">
                <a:latin typeface="Calibri" panose="020F0502020204030204" pitchFamily="34" charset="0"/>
                <a:ea typeface="宋体" panose="02010600030101010101" pitchFamily="2" charset="-122"/>
              </a:rPr>
              <a:t>系统名：历史记录输入：点击模块输出：相应的历史记录处理内容：调出历史记录</a:t>
            </a:r>
            <a:endParaRPr lang="zh-CN" sz="2000" b="0">
              <a:latin typeface="Calibri" panose="020F0502020204030204" pitchFamily="34" charset="0"/>
              <a:ea typeface="宋体" panose="02010600030101010101" pitchFamily="2" charset="-122"/>
            </a:endParaRPr>
          </a:p>
          <a:p>
            <a:pPr marL="457200" indent="-457200"/>
            <a:r>
              <a:rPr lang="zh-CN" sz="2000" b="1">
                <a:latin typeface="Calibri" panose="020F0502020204030204" pitchFamily="34" charset="0"/>
                <a:ea typeface="宋体" panose="02010600030101010101" pitchFamily="2" charset="-122"/>
                <a:cs typeface="Times New Roman" panose="02020603050405020304" pitchFamily="18" charset="0"/>
              </a:rPr>
              <a:t>“识别图像历史记录”</a:t>
            </a:r>
            <a:r>
              <a:rPr lang="en-US" sz="2000" b="1">
                <a:latin typeface="Calibri" panose="020F0502020204030204" pitchFamily="34" charset="0"/>
                <a:ea typeface="宋体" panose="02010600030101010101" pitchFamily="2" charset="-122"/>
              </a:rPr>
              <a:t>IPO</a:t>
            </a:r>
            <a:r>
              <a:rPr lang="zh-CN" sz="2000" b="1">
                <a:latin typeface="Calibri" panose="020F0502020204030204" pitchFamily="34" charset="0"/>
                <a:ea typeface="宋体" panose="02010600030101010101" pitchFamily="2" charset="-122"/>
              </a:rPr>
              <a:t>表</a:t>
            </a:r>
            <a:r>
              <a:rPr lang="zh-CN" sz="2000" b="0">
                <a:latin typeface="Calibri" panose="020F0502020204030204" pitchFamily="34" charset="0"/>
                <a:ea typeface="宋体" panose="02010600030101010101" pitchFamily="2" charset="-122"/>
              </a:rPr>
              <a:t>系统名：历史记录输入：点击模块输出：相应的历史记录处理内容：调出历史记录</a:t>
            </a:r>
            <a:endParaRPr lang="zh-CN" altLang="en-US" sz="2000"/>
          </a:p>
        </p:txBody>
      </p:sp>
    </p:spTree>
  </p:cSld>
  <p:clrMapOvr>
    <a:masterClrMapping/>
  </p:clrMapOvr>
  <p:transition spd="slow" advClick="0"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02918" y="58357"/>
            <a:ext cx="4451918" cy="6847880"/>
          </a:xfrm>
          <a:prstGeom prst="rect">
            <a:avLst/>
          </a:prstGeom>
        </p:spPr>
      </p:pic>
      <p:sp>
        <p:nvSpPr>
          <p:cNvPr id="8" name="文本框 7"/>
          <p:cNvSpPr txBox="1"/>
          <p:nvPr/>
        </p:nvSpPr>
        <p:spPr>
          <a:xfrm>
            <a:off x="8399462" y="5734050"/>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详见界面原型—首页面</a:t>
            </a:r>
            <a:endParaRPr lang="zh-CN" sz="2665" dirty="0">
              <a:solidFill>
                <a:srgbClr val="183A5D"/>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895406" y="5878066"/>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详见界面原型—选择图片</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05989" y="0"/>
            <a:ext cx="3778435" cy="6859588"/>
          </a:xfrm>
          <a:prstGeom prst="rect">
            <a:avLst/>
          </a:prstGeom>
        </p:spPr>
      </p:pic>
    </p:spTree>
  </p:cSld>
  <p:clrMapOvr>
    <a:masterClrMapping/>
  </p:clrMapOvr>
  <p:transition spd="slow" advClick="0"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7030" y="1171"/>
            <a:ext cx="1608415" cy="13544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 name="矩形 2"/>
          <p:cNvSpPr/>
          <p:nvPr/>
        </p:nvSpPr>
        <p:spPr>
          <a:xfrm>
            <a:off x="237030" y="255131"/>
            <a:ext cx="1608415" cy="406336"/>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US" sz="2400" dirty="0"/>
          </a:p>
        </p:txBody>
      </p:sp>
      <p:sp>
        <p:nvSpPr>
          <p:cNvPr id="4" name="文本框 3"/>
          <p:cNvSpPr txBox="1"/>
          <p:nvPr/>
        </p:nvSpPr>
        <p:spPr>
          <a:xfrm>
            <a:off x="2206068" y="159851"/>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界面原型</a:t>
            </a:r>
            <a:endParaRPr lang="zh-CN" sz="2665" dirty="0">
              <a:solidFill>
                <a:srgbClr val="183A5D"/>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8399462" y="5734050"/>
            <a:ext cx="6052718" cy="501650"/>
          </a:xfrm>
          <a:prstGeom prst="rect">
            <a:avLst/>
          </a:prstGeom>
          <a:noFill/>
        </p:spPr>
        <p:txBody>
          <a:bodyPr wrap="square" rtlCol="0">
            <a:spAutoFit/>
          </a:bodyPr>
          <a:lstStyle/>
          <a:p>
            <a:r>
              <a:rPr lang="en-US" altLang="en-US" sz="2665" dirty="0">
                <a:solidFill>
                  <a:srgbClr val="183A5D"/>
                </a:solidFill>
                <a:latin typeface="微软雅黑" panose="020B0503020204020204" pitchFamily="34" charset="-122"/>
                <a:ea typeface="微软雅黑" panose="020B0503020204020204" pitchFamily="34" charset="-122"/>
              </a:rPr>
              <a:t>详见界面原型—识别中</a:t>
            </a:r>
            <a:endParaRPr lang="zh-CN" sz="2665" dirty="0">
              <a:solidFill>
                <a:srgbClr val="183A5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53541" y="0"/>
            <a:ext cx="3683331" cy="6859588"/>
          </a:xfrm>
          <a:prstGeom prst="rect">
            <a:avLst/>
          </a:prstGeom>
        </p:spPr>
      </p:pic>
    </p:spTree>
  </p:cSld>
  <p:clrMapOvr>
    <a:masterClrMapping/>
  </p:clrMapOvr>
  <p:transition spd="slow" advClick="0" advTm="0">
    <p:wipe/>
  </p:transition>
</p:sld>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2717</Words>
  <Application>WPS 演示</Application>
  <PresentationFormat>自定义</PresentationFormat>
  <Paragraphs>468</Paragraphs>
  <Slides>29</Slides>
  <Notes>5</Notes>
  <HiddenSlides>0</HiddenSlides>
  <MMClips>2</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29</vt:i4>
      </vt:variant>
    </vt:vector>
  </HeadingPairs>
  <TitlesOfParts>
    <vt:vector size="47" baseType="lpstr">
      <vt:lpstr>Arial</vt:lpstr>
      <vt:lpstr>宋体</vt:lpstr>
      <vt:lpstr>Wingdings</vt:lpstr>
      <vt:lpstr>微软雅黑</vt:lpstr>
      <vt:lpstr>Tahoma</vt:lpstr>
      <vt:lpstr>Eras Bold ITC</vt:lpstr>
      <vt:lpstr>+中文标题</vt:lpstr>
      <vt:lpstr>Calibri</vt:lpstr>
      <vt:lpstr>Times New Roman</vt:lpstr>
      <vt:lpstr>RomanS</vt:lpstr>
      <vt:lpstr>Arial Unicode MS</vt:lpstr>
      <vt:lpstr>Kozuka Gothic Pro H</vt:lpstr>
      <vt:lpstr>Office 主题</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哎呀小小草</dc:title>
  <dc:creator>哎呀小小草</dc:creator>
  <cp:keywords>https:/800sucai.taobao.com</cp:keywords>
  <dc:description>https://800sucai.taobao.com</dc:description>
  <dc:subject>哎呀小小草</dc:subject>
  <cp:category>https://800sucai.taobao.com</cp:category>
  <cp:lastModifiedBy>渡</cp:lastModifiedBy>
  <cp:revision>235</cp:revision>
  <dcterms:created xsi:type="dcterms:W3CDTF">2015-04-23T03:04:00Z</dcterms:created>
  <dcterms:modified xsi:type="dcterms:W3CDTF">2018-04-28T12:19:52Z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