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  <p:sldId id="276" r:id="rId11"/>
    <p:sldId id="264" r:id="rId12"/>
    <p:sldId id="267" r:id="rId13"/>
    <p:sldId id="268" r:id="rId14"/>
    <p:sldId id="269" r:id="rId15"/>
    <p:sldId id="286" r:id="rId16"/>
    <p:sldId id="266" r:id="rId17"/>
    <p:sldId id="270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1DA1-5E4C-4157-8D98-35F52756B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hyperlink" Target="SE2018&#26149;-G17-&#29992;&#25143;&#25163;&#20876;.doc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hyperlink" Target="SE2018&#26149;-G17-&#27979;&#35797;&#35745;&#21010;.doc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hyperlink" Target="SE2018&#26149;-G17-&#31995;&#32479;&#35828;&#26126;&#19982;&#23454;&#29616;&#35745;&#21010;.docx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hyperlink" Target="SE2018&#26149;-G17-&#36719;&#20214;&#35814;&#32454;&#35774;&#35745;&#35828;&#26126;&#20070;.doc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SE2018&#26149;-G17-&#20250;&#35758;&#35760;&#24405;-5.13.doc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hyperlink" Target="SE2018&#26149;-G17-&#25968;&#25454;&#24211;&#35774;&#35745;&#32467;&#26524;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2081" y="740736"/>
            <a:ext cx="5038294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943" y="740736"/>
            <a:ext cx="5038294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082" y="6405628"/>
            <a:ext cx="3041210" cy="452690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3293" y="6405628"/>
            <a:ext cx="3063183" cy="45269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6159" y="6405628"/>
            <a:ext cx="3047039" cy="452690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3198" y="6405628"/>
            <a:ext cx="3047039" cy="4526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081" y="-27385"/>
            <a:ext cx="3047039" cy="123400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9120" y="-27385"/>
            <a:ext cx="3047039" cy="12340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6159" y="-27385"/>
            <a:ext cx="3047039" cy="123400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3198" y="-27385"/>
            <a:ext cx="3047039" cy="123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8512" y="1559005"/>
            <a:ext cx="3432810" cy="2059940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  <a:endParaRPr lang="zh-CN" altLang="en-US" sz="128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5013" y="4777837"/>
            <a:ext cx="2310765" cy="382270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50280" y="3691777"/>
            <a:ext cx="8898255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06" tIns="45703" rIns="91406" bIns="45703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基于安卓端开发的一款关于酒类查询的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58862" y="4777837"/>
            <a:ext cx="1896745" cy="382270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40865" y="4528891"/>
            <a:ext cx="691058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7904" y="6196217"/>
            <a:ext cx="812544" cy="81283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2631" y="5526017"/>
            <a:ext cx="47470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/>
      <p:bldP spid="42" grpId="0" bldLvl="0" animBg="1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7741" y="15982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总体设计文件（用户手册）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24" y="661344"/>
            <a:ext cx="9950829" cy="5540279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7741" y="15982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总体设计文件（测试计划）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25" y="661471"/>
            <a:ext cx="10154920" cy="565404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7741" y="15982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总体设计文件（系统说明与实现）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18" y="661345"/>
            <a:ext cx="9704705" cy="540321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8057" y="191566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HIPO</a:t>
            </a:r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业务逻辑图（</a:t>
            </a:r>
            <a:r>
              <a:rPr lang="en-US" alt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228215" y="1638300"/>
          <a:ext cx="6899910" cy="3580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591050" imgH="2321560" progId="Visio.Drawing.15">
                  <p:embed/>
                </p:oleObj>
              </mc:Choice>
              <mc:Fallback>
                <p:oleObj name="" r:id="rId1" imgW="4591050" imgH="232156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28215" y="1638300"/>
                        <a:ext cx="6899910" cy="3580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8057" y="191566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HIPO</a:t>
            </a:r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业务逻辑图（</a:t>
            </a:r>
            <a:r>
              <a:rPr lang="en-US" alt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HIPO</a:t>
            </a:r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1976120" y="1669415"/>
          <a:ext cx="7475855" cy="351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6336665" imgH="3015615" progId="Visio.Drawing.15">
                  <p:embed/>
                </p:oleObj>
              </mc:Choice>
              <mc:Fallback>
                <p:oleObj name="" r:id="rId1" imgW="6336665" imgH="301561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6120" y="1669415"/>
                        <a:ext cx="7475855" cy="3519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8057" y="191566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-2147482623"/>
          <p:cNvGraphicFramePr/>
          <p:nvPr/>
        </p:nvGraphicFramePr>
        <p:xfrm>
          <a:off x="2494280" y="808355"/>
          <a:ext cx="6894195" cy="589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1" imgW="4958080" imgH="4384040" progId="Visio.Drawing.15">
                  <p:embed/>
                </p:oleObj>
              </mc:Choice>
              <mc:Fallback>
                <p:oleObj name="" r:id="rId1" imgW="4958080" imgH="438404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4280" y="808355"/>
                        <a:ext cx="6894195" cy="5897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39209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8057" y="191566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详细设计文件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C:\Users\Administrator\Desktop\89ea0d146283cf5338ae586b9a057ba.png">
            <a:hlinkClick r:id="rId1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04" y="645470"/>
            <a:ext cx="9692916" cy="561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8057" y="191566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伪代码描述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1383030"/>
            <a:ext cx="5285105" cy="4091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0" y="1560830"/>
            <a:ext cx="4518660" cy="39147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8057" y="191566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伪代码描述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6030" y="693420"/>
            <a:ext cx="6263005" cy="56216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11" y="-59044"/>
            <a:ext cx="12189743" cy="112533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2542" y="2061260"/>
            <a:ext cx="10420330" cy="4175691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7948" y="1845276"/>
            <a:ext cx="10130142" cy="42476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3372" y="2227802"/>
            <a:ext cx="6051064" cy="506730"/>
          </a:xfrm>
          <a:prstGeom prst="rect">
            <a:avLst/>
          </a:prstGeom>
          <a:noFill/>
        </p:spPr>
        <p:txBody>
          <a:bodyPr wrap="square" lIns="91455" tIns="45727" rIns="91455" bIns="45727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项目名称：问酒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1139" y="212042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3372" y="3239805"/>
            <a:ext cx="7797626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软件用途：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供广大群众通过图像识别查询酒的基本信息。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项目目标：为喜欢喝酒以及对酒文化感兴趣的群体通过Android Studio和图像识别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等工具开发出一个可以通过图像识别来检索酒的信息的APP。</a:t>
            </a:r>
            <a:endParaRPr lang="zh-CN" altLang="en-US" i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11" y="-59044"/>
            <a:ext cx="12189743" cy="112533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1139" y="212042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5291" y="2076700"/>
          <a:ext cx="8088630" cy="116776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8510"/>
                <a:gridCol w="3167380"/>
                <a:gridCol w="1622425"/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yangc@zucc.edu.cn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理四504</a:t>
                      </a:r>
                      <a:endParaRPr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5291" y="1530067"/>
            <a:ext cx="36086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5291" y="3885480"/>
            <a:ext cx="14964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项目用户：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55291" y="4586391"/>
            <a:ext cx="67151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喜欢喝酒以及对酒文化感兴趣的群体。</a:t>
            </a:r>
            <a:endParaRPr lang="zh-CN" altLang="en-US" b="1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11" y="-59044"/>
            <a:ext cx="12189743" cy="112533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1139" y="212042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28961" y="1978929"/>
          <a:ext cx="8742680" cy="41198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86815"/>
                <a:gridCol w="988695"/>
                <a:gridCol w="1724025"/>
                <a:gridCol w="1929765"/>
                <a:gridCol w="1381125"/>
                <a:gridCol w="1532255"/>
              </a:tblGrid>
              <a:tr h="10007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角色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职务</a:t>
                      </a:r>
                      <a:endParaRPr lang="zh-CN" alt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/>
                    </a:solidFill>
                  </a:tcPr>
                </a:tc>
              </a:tr>
              <a:tr h="103949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黄为波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组长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15336551730</a:t>
                      </a:r>
                      <a:endParaRPr 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31601351@stu.zucc.edu.cn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项目经理</a:t>
                      </a:r>
                      <a:endParaRPr lang="zh-CN" alt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蔡峰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17367073325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31601344@stu.zucc.edu.cn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1-524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配置管理员</a:t>
                      </a:r>
                      <a:endParaRPr lang="zh-CN" alt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3949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陈子卿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15968119438</a:t>
                      </a:r>
                      <a:endParaRPr 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31601347@stu.zucc.edu.cn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1-601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会议记录员</a:t>
                      </a:r>
                      <a:endParaRPr lang="zh-CN" alt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56585" y="1312937"/>
            <a:ext cx="28557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404018" y="4434445"/>
            <a:ext cx="996739" cy="1196288"/>
          </a:xfrm>
          <a:prstGeom prst="roundRect">
            <a:avLst/>
          </a:pr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543690" y="4541671"/>
            <a:ext cx="761839" cy="958301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2492813" y="5254711"/>
            <a:ext cx="1423685" cy="290346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2578520" y="4521707"/>
            <a:ext cx="1368136" cy="642569"/>
          </a:xfrm>
          <a:custGeom>
            <a:avLst/>
            <a:gdLst>
              <a:gd name="T0" fmla="*/ 495722 w 2109"/>
              <a:gd name="T1" fmla="*/ 0 h 986"/>
              <a:gd name="T2" fmla="*/ 438623 w 2109"/>
              <a:gd name="T3" fmla="*/ 642937 h 986"/>
              <a:gd name="T4" fmla="*/ 54503 w 2109"/>
              <a:gd name="T5" fmla="*/ 588163 h 986"/>
              <a:gd name="T6" fmla="*/ 0 w 2109"/>
              <a:gd name="T7" fmla="*/ 642937 h 986"/>
              <a:gd name="T8" fmla="*/ 54503 w 2109"/>
              <a:gd name="T9" fmla="*/ 52165 h 986"/>
              <a:gd name="T10" fmla="*/ 438623 w 2109"/>
              <a:gd name="T11" fmla="*/ 181926 h 986"/>
              <a:gd name="T12" fmla="*/ 54503 w 2109"/>
              <a:gd name="T13" fmla="*/ 52165 h 986"/>
              <a:gd name="T14" fmla="*/ 54503 w 2109"/>
              <a:gd name="T15" fmla="*/ 541867 h 986"/>
              <a:gd name="T16" fmla="*/ 438623 w 2109"/>
              <a:gd name="T17" fmla="*/ 409497 h 986"/>
              <a:gd name="T18" fmla="*/ 54503 w 2109"/>
              <a:gd name="T19" fmla="*/ 230831 h 986"/>
              <a:gd name="T20" fmla="*/ 438623 w 2109"/>
              <a:gd name="T21" fmla="*/ 363201 h 986"/>
              <a:gd name="T22" fmla="*/ 54503 w 2109"/>
              <a:gd name="T23" fmla="*/ 230831 h 986"/>
              <a:gd name="T24" fmla="*/ 1311326 w 2109"/>
              <a:gd name="T25" fmla="*/ 360592 h 986"/>
              <a:gd name="T26" fmla="*/ 1162091 w 2109"/>
              <a:gd name="T27" fmla="*/ 452534 h 986"/>
              <a:gd name="T28" fmla="*/ 1331441 w 2109"/>
              <a:gd name="T29" fmla="*/ 596640 h 986"/>
              <a:gd name="T30" fmla="*/ 1050488 w 2109"/>
              <a:gd name="T31" fmla="*/ 533390 h 986"/>
              <a:gd name="T32" fmla="*/ 869459 w 2109"/>
              <a:gd name="T33" fmla="*/ 634460 h 986"/>
              <a:gd name="T34" fmla="*/ 946672 w 2109"/>
              <a:gd name="T35" fmla="*/ 579687 h 986"/>
              <a:gd name="T36" fmla="*/ 998580 w 2109"/>
              <a:gd name="T37" fmla="*/ 291473 h 986"/>
              <a:gd name="T38" fmla="*/ 685835 w 2109"/>
              <a:gd name="T39" fmla="*/ 245177 h 986"/>
              <a:gd name="T40" fmla="*/ 1199724 w 2109"/>
              <a:gd name="T41" fmla="*/ 170189 h 986"/>
              <a:gd name="T42" fmla="*/ 772132 w 2109"/>
              <a:gd name="T43" fmla="*/ 123893 h 986"/>
              <a:gd name="T44" fmla="*/ 1199724 w 2109"/>
              <a:gd name="T45" fmla="*/ 48905 h 986"/>
              <a:gd name="T46" fmla="*/ 760452 w 2109"/>
              <a:gd name="T47" fmla="*/ 3260 h 986"/>
              <a:gd name="T48" fmla="*/ 1253579 w 2109"/>
              <a:gd name="T49" fmla="*/ 245177 h 986"/>
              <a:gd name="T50" fmla="*/ 1363234 w 2109"/>
              <a:gd name="T51" fmla="*/ 291473 h 986"/>
              <a:gd name="T52" fmla="*/ 1050488 w 2109"/>
              <a:gd name="T53" fmla="*/ 314296 h 986"/>
              <a:gd name="T54" fmla="*/ 1273693 w 2109"/>
              <a:gd name="T55" fmla="*/ 314296 h 986"/>
              <a:gd name="T56" fmla="*/ 970031 w 2109"/>
              <a:gd name="T57" fmla="*/ 421235 h 986"/>
              <a:gd name="T58" fmla="*/ 697514 w 2109"/>
              <a:gd name="T59" fmla="*/ 579687 h 986"/>
              <a:gd name="T60" fmla="*/ 772132 w 2109"/>
              <a:gd name="T61" fmla="*/ 308427 h 986"/>
              <a:gd name="T62" fmla="*/ 907093 w 2109"/>
              <a:gd name="T63" fmla="*/ 397760 h 986"/>
              <a:gd name="T64" fmla="*/ 789002 w 2109"/>
              <a:gd name="T65" fmla="*/ 383415 h 986"/>
              <a:gd name="T66" fmla="*/ 772132 w 2109"/>
              <a:gd name="T67" fmla="*/ 30842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4162510" y="1054345"/>
            <a:ext cx="115864" cy="5037425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297FD5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" name="Freeform 10"/>
          <p:cNvSpPr/>
          <p:nvPr/>
        </p:nvSpPr>
        <p:spPr bwMode="auto">
          <a:xfrm>
            <a:off x="4594853" y="924396"/>
            <a:ext cx="6015106" cy="681309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8" name="组合 58"/>
          <p:cNvGrpSpPr/>
          <p:nvPr/>
        </p:nvGrpSpPr>
        <p:grpSpPr bwMode="auto">
          <a:xfrm>
            <a:off x="4698017" y="979926"/>
            <a:ext cx="503132" cy="528334"/>
            <a:chOff x="0" y="0"/>
            <a:chExt cx="588963" cy="618440"/>
          </a:xfrm>
          <a:solidFill>
            <a:srgbClr val="38B1BF"/>
          </a:solidFill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60"/>
            <p:cNvSpPr txBox="1">
              <a:spLocks noChangeArrowheads="1"/>
            </p:cNvSpPr>
            <p:nvPr/>
          </p:nvSpPr>
          <p:spPr bwMode="auto">
            <a:xfrm>
              <a:off x="59482" y="0"/>
              <a:ext cx="425183" cy="6109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Freeform 10_8"/>
          <p:cNvSpPr/>
          <p:nvPr/>
        </p:nvSpPr>
        <p:spPr bwMode="auto">
          <a:xfrm>
            <a:off x="4579613" y="1794024"/>
            <a:ext cx="6015106" cy="681309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2" name="组合 62"/>
          <p:cNvGrpSpPr/>
          <p:nvPr/>
        </p:nvGrpSpPr>
        <p:grpSpPr bwMode="auto">
          <a:xfrm>
            <a:off x="4682777" y="1836220"/>
            <a:ext cx="503132" cy="528335"/>
            <a:chOff x="0" y="0"/>
            <a:chExt cx="588963" cy="618440"/>
          </a:xfrm>
          <a:solidFill>
            <a:srgbClr val="38B1BF"/>
          </a:solidFill>
        </p:grpSpPr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25183" cy="6109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Freeform 10_10"/>
          <p:cNvSpPr/>
          <p:nvPr/>
        </p:nvSpPr>
        <p:spPr bwMode="auto">
          <a:xfrm>
            <a:off x="4594853" y="2717940"/>
            <a:ext cx="6015106" cy="681309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6" name="组合 71"/>
          <p:cNvGrpSpPr/>
          <p:nvPr/>
        </p:nvGrpSpPr>
        <p:grpSpPr bwMode="auto">
          <a:xfrm>
            <a:off x="4698017" y="2816643"/>
            <a:ext cx="503132" cy="524844"/>
            <a:chOff x="0" y="2236"/>
            <a:chExt cx="588963" cy="616204"/>
          </a:xfrm>
          <a:solidFill>
            <a:srgbClr val="38B1BF"/>
          </a:solidFill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83" cy="6128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5185277" y="984044"/>
            <a:ext cx="464497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6" tIns="45697" rIns="91396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会议记录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92"/>
          <p:cNvSpPr txBox="1">
            <a:spLocks noChangeArrowheads="1"/>
          </p:cNvSpPr>
          <p:nvPr/>
        </p:nvSpPr>
        <p:spPr bwMode="auto">
          <a:xfrm>
            <a:off x="5185278" y="1836529"/>
            <a:ext cx="3463194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697" rIns="91396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绩效考评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93"/>
          <p:cNvSpPr txBox="1">
            <a:spLocks noChangeArrowheads="1"/>
          </p:cNvSpPr>
          <p:nvPr/>
        </p:nvSpPr>
        <p:spPr bwMode="auto">
          <a:xfrm>
            <a:off x="5185277" y="2776968"/>
            <a:ext cx="3904425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697" rIns="91396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总体设计文件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10_10"/>
          <p:cNvSpPr/>
          <p:nvPr/>
        </p:nvSpPr>
        <p:spPr bwMode="auto">
          <a:xfrm>
            <a:off x="4610093" y="3645415"/>
            <a:ext cx="6015106" cy="681309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1" name="组合 71"/>
          <p:cNvGrpSpPr/>
          <p:nvPr/>
        </p:nvGrpSpPr>
        <p:grpSpPr bwMode="auto">
          <a:xfrm>
            <a:off x="4713257" y="3744118"/>
            <a:ext cx="503132" cy="524844"/>
            <a:chOff x="0" y="2236"/>
            <a:chExt cx="588963" cy="616204"/>
          </a:xfrm>
          <a:solidFill>
            <a:srgbClr val="38B1BF"/>
          </a:solidFill>
        </p:grpSpPr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83" cy="6128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5200517" y="3704443"/>
            <a:ext cx="3904425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697" rIns="91396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HIPO</a:t>
            </a:r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图</a:t>
            </a:r>
            <a:r>
              <a:rPr lang="en-US" altLang="zh-CN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业务逻辑图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Freeform 10_8"/>
          <p:cNvSpPr/>
          <p:nvPr/>
        </p:nvSpPr>
        <p:spPr bwMode="auto">
          <a:xfrm>
            <a:off x="4598663" y="4563894"/>
            <a:ext cx="6015106" cy="681309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5" name="组合 62"/>
          <p:cNvGrpSpPr/>
          <p:nvPr/>
        </p:nvGrpSpPr>
        <p:grpSpPr bwMode="auto">
          <a:xfrm>
            <a:off x="4628167" y="4587372"/>
            <a:ext cx="503132" cy="577518"/>
            <a:chOff x="0" y="27890"/>
            <a:chExt cx="588963" cy="676011"/>
          </a:xfrm>
          <a:solidFill>
            <a:srgbClr val="38B1BF"/>
          </a:solidFill>
        </p:grpSpPr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64"/>
            <p:cNvSpPr txBox="1">
              <a:spLocks noChangeArrowheads="1"/>
            </p:cNvSpPr>
            <p:nvPr/>
          </p:nvSpPr>
          <p:spPr bwMode="auto">
            <a:xfrm>
              <a:off x="145708" y="92912"/>
              <a:ext cx="425183" cy="6109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lang="en-US" altLang="zh-CN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1" name="TextBox 92"/>
          <p:cNvSpPr txBox="1">
            <a:spLocks noChangeArrowheads="1"/>
          </p:cNvSpPr>
          <p:nvPr/>
        </p:nvSpPr>
        <p:spPr bwMode="auto">
          <a:xfrm>
            <a:off x="5115428" y="4580999"/>
            <a:ext cx="3463194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697" rIns="91396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详细设计文件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Freeform 10_8"/>
          <p:cNvSpPr/>
          <p:nvPr/>
        </p:nvSpPr>
        <p:spPr bwMode="auto">
          <a:xfrm>
            <a:off x="4594853" y="5482739"/>
            <a:ext cx="6015106" cy="681309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33" name="组合 62"/>
          <p:cNvGrpSpPr/>
          <p:nvPr/>
        </p:nvGrpSpPr>
        <p:grpSpPr bwMode="auto">
          <a:xfrm>
            <a:off x="4698017" y="5524935"/>
            <a:ext cx="503132" cy="528335"/>
            <a:chOff x="0" y="0"/>
            <a:chExt cx="588963" cy="618440"/>
          </a:xfrm>
          <a:solidFill>
            <a:srgbClr val="38B1BF"/>
          </a:solidFill>
        </p:grpSpPr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25183" cy="6109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lang="en-US" altLang="zh-CN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6" name="TextBox 92"/>
          <p:cNvSpPr txBox="1">
            <a:spLocks noChangeArrowheads="1"/>
          </p:cNvSpPr>
          <p:nvPr/>
        </p:nvSpPr>
        <p:spPr bwMode="auto">
          <a:xfrm>
            <a:off x="5185278" y="5542389"/>
            <a:ext cx="3463194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697" rIns="91396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伪代码描述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0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7" grpId="0" bldLvl="0" animBg="1"/>
      <p:bldP spid="11" grpId="0" bldLvl="0" animBg="1"/>
      <p:bldP spid="15" grpId="0" bldLvl="0" animBg="1"/>
      <p:bldP spid="27" grpId="0" bldLvl="0" animBg="1" autoUpdateAnimBg="0"/>
      <p:bldP spid="28" grpId="0" bldLvl="0" animBg="1" autoUpdateAnimBg="0"/>
      <p:bldP spid="29" grpId="0" bldLvl="0" animBg="1" autoUpdateAnimBg="0"/>
      <p:bldP spid="20" grpId="0" bldLvl="0" animBg="1"/>
      <p:bldP spid="24" grpId="0" bldLvl="0" animBg="1" autoUpdateAnimBg="0"/>
      <p:bldP spid="19" grpId="0" bldLvl="0" animBg="1"/>
      <p:bldP spid="31" grpId="0" bldLvl="0" animBg="1" autoUpdateAnimBg="0"/>
      <p:bldP spid="32" grpId="0" bldLvl="0" animBg="1"/>
      <p:bldP spid="36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8215" y="13633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8057" y="15982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9" y="933075"/>
            <a:ext cx="5904865" cy="5603527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7741" y="15982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绩效考评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554480" y="797496"/>
          <a:ext cx="8532495" cy="5969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0"/>
                <a:gridCol w="4245610"/>
                <a:gridCol w="2844165"/>
              </a:tblGrid>
              <a:tr h="1800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黄为波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按照进度对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需求规格说明书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《SE2018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春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-G17-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可行性分析报告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》《SE2018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春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-G17-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项目计划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》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进行修改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需求规格说明书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进行排版修改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集合小组成员进行排版的统一说明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制作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《SE2018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春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-G17-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详细设计说明书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》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的算法以及程序逻辑部分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负责历史记录识别模块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indent="0" algn="l">
                        <a:buFont typeface="+mj-lt"/>
                        <a:buNone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9.6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00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陈子卿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数据库设计结果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的编写以及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《SE2018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春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-G17-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测试计划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》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的编写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marR="0" indent="-45720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制作部分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设计阶段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PPT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制作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《SE2018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春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-G17-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详细设计说明书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》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的接口以及测试要点部分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负责选择识别方法模块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307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蔡峰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用户手册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的编写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marR="0" indent="-45720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《SE2018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春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-G17-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详细设计说明书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》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剩下的内容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marL="457200" marR="0" indent="-45720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整合文档，修改排版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marL="457200" marR="0" indent="-45720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负责识别图像模块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9.5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7741" y="15982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绩效考评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554480" y="797496"/>
          <a:ext cx="8532495" cy="546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0"/>
                <a:gridCol w="4245610"/>
                <a:gridCol w="2844165"/>
              </a:tblGrid>
              <a:tr h="1800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黄为波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工作任务（40%）：37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工作质量（20%）：19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工作技能（10%）：8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工作态度与责任感（10%）：8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协调性（10%）：7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纪律性（10%）：10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indent="0" algn="l">
                        <a:buFont typeface="+mj-lt"/>
                        <a:buNone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b="0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00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陈子卿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工作任务（40%）：38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工作质量（20%）：17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工作技能（10%）：7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工作态度与责任感（10%）：10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协调性（10%）：10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纪律性（10%）：10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dirty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307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蔡峰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工作任务（40%）：38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工作质量（20%）：16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工作技能（10%）：7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工作态度与责任感（10%）：7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协调性（10%）：10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纪律性（10%）：10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dirty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7741" y="15982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总体设计文件（数据库设计结果）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010285"/>
            <a:ext cx="10000615" cy="55676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</Words>
  <Application>WPS 演示</Application>
  <PresentationFormat>宽屏</PresentationFormat>
  <Paragraphs>241</Paragraphs>
  <Slides>18</Slides>
  <Notes>5</Notes>
  <HiddenSlides>0</HiddenSlides>
  <MMClips>1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+中文标题</vt:lpstr>
      <vt:lpstr>Times New Roman</vt:lpstr>
      <vt:lpstr>Calibri</vt:lpstr>
      <vt:lpstr>RomanS</vt:lpstr>
      <vt:lpstr>Arial Unicode MS</vt:lpstr>
      <vt:lpstr>Calibri Light</vt:lpstr>
      <vt:lpstr>Office 主题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渡</cp:lastModifiedBy>
  <cp:revision>8</cp:revision>
  <dcterms:created xsi:type="dcterms:W3CDTF">2018-05-16T09:34:00Z</dcterms:created>
  <dcterms:modified xsi:type="dcterms:W3CDTF">2018-05-20T02:19:36Z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