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405" r:id="rId6"/>
    <p:sldId id="268" r:id="rId7"/>
    <p:sldId id="406" r:id="rId8"/>
    <p:sldId id="408" r:id="rId9"/>
    <p:sldId id="416" r:id="rId10"/>
    <p:sldId id="422" r:id="rId11"/>
    <p:sldId id="421" r:id="rId12"/>
    <p:sldId id="269" r:id="rId13"/>
    <p:sldId id="418" r:id="rId14"/>
    <p:sldId id="419" r:id="rId15"/>
    <p:sldId id="420" r:id="rId16"/>
    <p:sldId id="412" r:id="rId17"/>
    <p:sldId id="413" r:id="rId18"/>
    <p:sldId id="411" r:id="rId19"/>
    <p:sldId id="414" r:id="rId20"/>
    <p:sldId id="415" r:id="rId21"/>
    <p:sldId id="41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5" autoAdjust="0"/>
    <p:restoredTop sz="94660"/>
  </p:normalViewPr>
  <p:slideViewPr>
    <p:cSldViewPr snapToGrid="0">
      <p:cViewPr varScale="1">
        <p:scale>
          <a:sx n="116" d="100"/>
          <a:sy n="116" d="100"/>
        </p:scale>
        <p:origin x="4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9672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t>5</a:t>
            </a:fld>
            <a:endParaRPr lang="zh-CN" altLang="en-US"/>
          </a:p>
        </p:txBody>
      </p:sp>
    </p:spTree>
    <p:extLst>
      <p:ext uri="{BB962C8B-B14F-4D97-AF65-F5344CB8AC3E}">
        <p14:creationId xmlns:p14="http://schemas.microsoft.com/office/powerpoint/2010/main" val="379814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2081"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943"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082" y="6405628"/>
            <a:ext cx="3041210" cy="45269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3" name="矩形 32"/>
          <p:cNvSpPr/>
          <p:nvPr/>
        </p:nvSpPr>
        <p:spPr>
          <a:xfrm>
            <a:off x="3043293" y="6405628"/>
            <a:ext cx="3063183" cy="45269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4" name="矩形 33"/>
          <p:cNvSpPr/>
          <p:nvPr/>
        </p:nvSpPr>
        <p:spPr>
          <a:xfrm>
            <a:off x="6096159" y="6405628"/>
            <a:ext cx="3047039" cy="45269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5" name="矩形 34"/>
          <p:cNvSpPr/>
          <p:nvPr/>
        </p:nvSpPr>
        <p:spPr>
          <a:xfrm>
            <a:off x="9143198" y="6405628"/>
            <a:ext cx="3047039" cy="45269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6" name="矩形 35"/>
          <p:cNvSpPr/>
          <p:nvPr/>
        </p:nvSpPr>
        <p:spPr>
          <a:xfrm>
            <a:off x="2081" y="-27385"/>
            <a:ext cx="3047039" cy="12340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7" name="矩形 36"/>
          <p:cNvSpPr/>
          <p:nvPr/>
        </p:nvSpPr>
        <p:spPr>
          <a:xfrm>
            <a:off x="3049120" y="-27385"/>
            <a:ext cx="3047039" cy="12340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8" name="矩形 37"/>
          <p:cNvSpPr/>
          <p:nvPr/>
        </p:nvSpPr>
        <p:spPr>
          <a:xfrm>
            <a:off x="6096159" y="-27385"/>
            <a:ext cx="3047039" cy="12340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9" name="矩形 38"/>
          <p:cNvSpPr/>
          <p:nvPr/>
        </p:nvSpPr>
        <p:spPr>
          <a:xfrm>
            <a:off x="9143198" y="-27385"/>
            <a:ext cx="3047039" cy="12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40" name="TextBox 39"/>
          <p:cNvSpPr txBox="1"/>
          <p:nvPr/>
        </p:nvSpPr>
        <p:spPr>
          <a:xfrm>
            <a:off x="4368512" y="1559005"/>
            <a:ext cx="3432810" cy="2059940"/>
          </a:xfrm>
          <a:prstGeom prst="rect">
            <a:avLst/>
          </a:prstGeom>
          <a:noFill/>
        </p:spPr>
        <p:txBody>
          <a:bodyPr wrap="none" lIns="91406" tIns="45703" rIns="91406" bIns="45703"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p>
        </p:txBody>
      </p:sp>
      <p:sp>
        <p:nvSpPr>
          <p:cNvPr id="41" name="文本框 5"/>
          <p:cNvSpPr txBox="1"/>
          <p:nvPr/>
        </p:nvSpPr>
        <p:spPr>
          <a:xfrm>
            <a:off x="3785013" y="4777837"/>
            <a:ext cx="2310765" cy="382270"/>
          </a:xfrm>
          <a:prstGeom prst="rect">
            <a:avLst/>
          </a:prstGeom>
          <a:noFill/>
        </p:spPr>
        <p:txBody>
          <a:bodyPr wrap="none" lIns="91406" tIns="45703" rIns="91406" bIns="45703"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1650280" y="3691777"/>
            <a:ext cx="8898255" cy="643890"/>
          </a:xfrm>
          <a:prstGeom prst="rect">
            <a:avLst/>
          </a:prstGeom>
          <a:noFill/>
          <a:ln>
            <a:noFill/>
          </a:ln>
          <a:effectLst>
            <a:glow rad="1905000">
              <a:srgbClr val="F14124">
                <a:alpha val="40000"/>
              </a:srgbClr>
            </a:glow>
            <a:softEdge rad="1270000"/>
          </a:effectLst>
        </p:spPr>
        <p:txBody>
          <a:bodyPr wrap="none" lIns="91406" tIns="45703" rIns="91406" bIns="45703">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基于安卓端开发的一款关于酒类查询的</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APP</a:t>
            </a:r>
          </a:p>
        </p:txBody>
      </p:sp>
      <p:sp>
        <p:nvSpPr>
          <p:cNvPr id="43" name="文本框 5"/>
          <p:cNvSpPr txBox="1"/>
          <p:nvPr/>
        </p:nvSpPr>
        <p:spPr>
          <a:xfrm>
            <a:off x="6358862" y="4777837"/>
            <a:ext cx="1896745" cy="382270"/>
          </a:xfrm>
          <a:prstGeom prst="rect">
            <a:avLst/>
          </a:prstGeom>
          <a:noFill/>
        </p:spPr>
        <p:txBody>
          <a:bodyPr wrap="none" lIns="91406" tIns="45703" rIns="91406" bIns="45703"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16</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40865" y="4528891"/>
            <a:ext cx="691058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7904" y="6196217"/>
            <a:ext cx="812544" cy="812837"/>
          </a:xfrm>
          <a:prstGeom prst="rect">
            <a:avLst/>
          </a:prstGeom>
        </p:spPr>
      </p:pic>
      <p:sp>
        <p:nvSpPr>
          <p:cNvPr id="2" name="文本框 1"/>
          <p:cNvSpPr txBox="1"/>
          <p:nvPr/>
        </p:nvSpPr>
        <p:spPr>
          <a:xfrm>
            <a:off x="4052631" y="5526017"/>
            <a:ext cx="4747016" cy="36830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20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7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4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4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29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4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p:bldP spid="41" grpId="0"/>
      <p:bldP spid="42" grpId="0" bldLvl="0"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集成测试用例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7C6A9D9-49DE-464A-85CA-542D02B35F68}"/>
              </a:ext>
            </a:extLst>
          </p:cNvPr>
          <p:cNvSpPr txBox="1"/>
          <p:nvPr/>
        </p:nvSpPr>
        <p:spPr>
          <a:xfrm>
            <a:off x="1410159" y="1211855"/>
            <a:ext cx="10054355" cy="1477328"/>
          </a:xfrm>
          <a:prstGeom prst="rect">
            <a:avLst/>
          </a:prstGeom>
          <a:noFill/>
        </p:spPr>
        <p:txBody>
          <a:bodyPr wrap="none" rtlCol="0">
            <a:spAutoFit/>
          </a:bodyPr>
          <a:lstStyle/>
          <a:p>
            <a:r>
              <a:rPr kumimoji="1" lang="en-US" altLang="zh-Hans" dirty="0"/>
              <a:t>1.</a:t>
            </a:r>
            <a:r>
              <a:rPr kumimoji="1" lang="zh-Hans" altLang="en-US" dirty="0"/>
              <a:t>在问酒页面与历史界面相互切换</a:t>
            </a:r>
            <a:endParaRPr kumimoji="1" lang="en-US" altLang="zh-Hans" dirty="0"/>
          </a:p>
          <a:p>
            <a:r>
              <a:rPr kumimoji="1" lang="en-US" altLang="zh-Hans" dirty="0"/>
              <a:t>2.</a:t>
            </a:r>
            <a:r>
              <a:rPr kumimoji="1" lang="zh-Hans" altLang="en-US" dirty="0"/>
              <a:t>调用相机并进行拍照，调用裁剪进行识别，再点击相关酒条目，调到葡萄酒信息</a:t>
            </a:r>
            <a:endParaRPr kumimoji="1" lang="en-US" altLang="zh-Hans" dirty="0"/>
          </a:p>
          <a:p>
            <a:r>
              <a:rPr kumimoji="1" lang="en-US" altLang="zh-Hans" dirty="0"/>
              <a:t>3.</a:t>
            </a:r>
            <a:r>
              <a:rPr kumimoji="1" lang="zh-Hans" altLang="en-US" dirty="0"/>
              <a:t>调用图库，选取图片，调用裁剪进行识别，再点击相关酒条目，调到葡萄酒信息</a:t>
            </a:r>
            <a:endParaRPr kumimoji="1" lang="en-US" altLang="zh-Hans" dirty="0"/>
          </a:p>
          <a:p>
            <a:r>
              <a:rPr kumimoji="1" lang="en-US" altLang="zh-Hans" dirty="0"/>
              <a:t>4.</a:t>
            </a:r>
            <a:r>
              <a:rPr kumimoji="1" lang="zh-Hans" altLang="en-US" dirty="0"/>
              <a:t>在葡萄酒页面点击标记按钮，进行标记，并返回主界面，切换到历史记录中发现存在标记过的酒</a:t>
            </a:r>
            <a:endParaRPr kumimoji="1" lang="en-US" altLang="zh-Hans" dirty="0"/>
          </a:p>
          <a:p>
            <a:r>
              <a:rPr kumimoji="1" lang="en-US" altLang="zh-Hans" dirty="0"/>
              <a:t>5.</a:t>
            </a:r>
            <a:r>
              <a:rPr kumimoji="1" lang="zh-Hans" altLang="en-US" dirty="0"/>
              <a:t>通过历史记录进入到该酒相关的酒界面。</a:t>
            </a:r>
            <a:endParaRPr kumimoji="1" lang="zh-CN" altLang="en-US" dirty="0"/>
          </a:p>
        </p:txBody>
      </p:sp>
    </p:spTree>
    <p:extLst>
      <p:ext uri="{BB962C8B-B14F-4D97-AF65-F5344CB8AC3E}">
        <p14:creationId xmlns:p14="http://schemas.microsoft.com/office/powerpoint/2010/main" val="3572369045"/>
      </p:ext>
    </p:extLst>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系统测试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285DC9A-C33C-2544-95DE-4C359750F935}"/>
              </a:ext>
            </a:extLst>
          </p:cNvPr>
          <p:cNvPicPr>
            <a:picLocks noChangeAspect="1"/>
          </p:cNvPicPr>
          <p:nvPr/>
        </p:nvPicPr>
        <p:blipFill>
          <a:blip r:embed="rId2"/>
          <a:stretch>
            <a:fillRect/>
          </a:stretch>
        </p:blipFill>
        <p:spPr>
          <a:xfrm>
            <a:off x="442128" y="983714"/>
            <a:ext cx="5270500" cy="2819400"/>
          </a:xfrm>
          <a:prstGeom prst="rect">
            <a:avLst/>
          </a:prstGeom>
        </p:spPr>
      </p:pic>
      <p:pic>
        <p:nvPicPr>
          <p:cNvPr id="7" name="图片 6">
            <a:extLst>
              <a:ext uri="{FF2B5EF4-FFF2-40B4-BE49-F238E27FC236}">
                <a16:creationId xmlns:a16="http://schemas.microsoft.com/office/drawing/2014/main" id="{24B94751-2D44-7E47-819A-18793DDD8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51" y="983714"/>
            <a:ext cx="5270500" cy="2819400"/>
          </a:xfrm>
          <a:prstGeom prst="rect">
            <a:avLst/>
          </a:prstGeom>
        </p:spPr>
      </p:pic>
      <p:pic>
        <p:nvPicPr>
          <p:cNvPr id="10" name="图片 9">
            <a:extLst>
              <a:ext uri="{FF2B5EF4-FFF2-40B4-BE49-F238E27FC236}">
                <a16:creationId xmlns:a16="http://schemas.microsoft.com/office/drawing/2014/main" id="{4494453C-4D73-5644-A793-C17C17472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69" y="3852230"/>
            <a:ext cx="5270500" cy="2819400"/>
          </a:xfrm>
          <a:prstGeom prst="rect">
            <a:avLst/>
          </a:prstGeom>
        </p:spPr>
      </p:pic>
      <p:pic>
        <p:nvPicPr>
          <p:cNvPr id="12" name="图片 11">
            <a:extLst>
              <a:ext uri="{FF2B5EF4-FFF2-40B4-BE49-F238E27FC236}">
                <a16:creationId xmlns:a16="http://schemas.microsoft.com/office/drawing/2014/main" id="{CAF83924-241E-7E42-A285-2AF9CE1AA8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051" y="3852230"/>
            <a:ext cx="5270500" cy="2819400"/>
          </a:xfrm>
          <a:prstGeom prst="rect">
            <a:avLst/>
          </a:prstGeom>
        </p:spPr>
      </p:pic>
    </p:spTree>
    <p:extLst>
      <p:ext uri="{BB962C8B-B14F-4D97-AF65-F5344CB8AC3E}">
        <p14:creationId xmlns:p14="http://schemas.microsoft.com/office/powerpoint/2010/main" val="1042300340"/>
      </p:ext>
    </p:extLst>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详细设计说明书</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2CC784C0-1EFB-BE4C-8578-FF0C3F627222}"/>
              </a:ext>
            </a:extLst>
          </p:cNvPr>
          <p:cNvPicPr>
            <a:picLocks noChangeAspect="1"/>
          </p:cNvPicPr>
          <p:nvPr/>
        </p:nvPicPr>
        <p:blipFill>
          <a:blip r:embed="rId2"/>
          <a:stretch>
            <a:fillRect/>
          </a:stretch>
        </p:blipFill>
        <p:spPr>
          <a:xfrm>
            <a:off x="4707033" y="159821"/>
            <a:ext cx="7484967" cy="6506474"/>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07FD686-8802-4F45-9CBA-70745ECF4C96}"/>
              </a:ext>
            </a:extLst>
          </p:cNvPr>
          <p:cNvPicPr>
            <a:picLocks noChangeAspect="1"/>
          </p:cNvPicPr>
          <p:nvPr/>
        </p:nvPicPr>
        <p:blipFill>
          <a:blip r:embed="rId2"/>
          <a:stretch>
            <a:fillRect/>
          </a:stretch>
        </p:blipFill>
        <p:spPr>
          <a:xfrm>
            <a:off x="607241" y="779837"/>
            <a:ext cx="11264900" cy="5791200"/>
          </a:xfrm>
          <a:prstGeom prst="rect">
            <a:avLst/>
          </a:prstGeom>
        </p:spPr>
      </p:pic>
    </p:spTree>
    <p:extLst>
      <p:ext uri="{BB962C8B-B14F-4D97-AF65-F5344CB8AC3E}">
        <p14:creationId xmlns:p14="http://schemas.microsoft.com/office/powerpoint/2010/main" val="744703584"/>
      </p:ext>
    </p:extLst>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623BFE94-EAB8-294F-810E-40FC069595A3}"/>
              </a:ext>
            </a:extLst>
          </p:cNvPr>
          <p:cNvPicPr>
            <a:picLocks noChangeAspect="1"/>
          </p:cNvPicPr>
          <p:nvPr/>
        </p:nvPicPr>
        <p:blipFill>
          <a:blip r:embed="rId2"/>
          <a:stretch>
            <a:fillRect/>
          </a:stretch>
        </p:blipFill>
        <p:spPr>
          <a:xfrm>
            <a:off x="1481110" y="661345"/>
            <a:ext cx="7810936" cy="6165955"/>
          </a:xfrm>
          <a:prstGeom prst="rect">
            <a:avLst/>
          </a:prstGeom>
        </p:spPr>
      </p:pic>
    </p:spTree>
    <p:extLst>
      <p:ext uri="{BB962C8B-B14F-4D97-AF65-F5344CB8AC3E}">
        <p14:creationId xmlns:p14="http://schemas.microsoft.com/office/powerpoint/2010/main" val="2009839356"/>
      </p:ext>
    </p:extLst>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CD93534-E1F5-7048-BE6C-ADCB704E6735}"/>
              </a:ext>
            </a:extLst>
          </p:cNvPr>
          <p:cNvPicPr>
            <a:picLocks noChangeAspect="1"/>
          </p:cNvPicPr>
          <p:nvPr/>
        </p:nvPicPr>
        <p:blipFill>
          <a:blip r:embed="rId2"/>
          <a:stretch>
            <a:fillRect/>
          </a:stretch>
        </p:blipFill>
        <p:spPr>
          <a:xfrm>
            <a:off x="4453203" y="1171"/>
            <a:ext cx="6590654" cy="6858000"/>
          </a:xfrm>
          <a:prstGeom prst="rect">
            <a:avLst/>
          </a:prstGeom>
        </p:spPr>
      </p:pic>
    </p:spTree>
    <p:extLst>
      <p:ext uri="{BB962C8B-B14F-4D97-AF65-F5344CB8AC3E}">
        <p14:creationId xmlns:p14="http://schemas.microsoft.com/office/powerpoint/2010/main" val="884719031"/>
      </p:ext>
    </p:extLst>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512159A-6E41-1F4A-ABA8-BD341F7E8584}"/>
              </a:ext>
            </a:extLst>
          </p:cNvPr>
          <p:cNvPicPr>
            <a:picLocks noChangeAspect="1"/>
          </p:cNvPicPr>
          <p:nvPr/>
        </p:nvPicPr>
        <p:blipFill>
          <a:blip r:embed="rId2"/>
          <a:stretch>
            <a:fillRect/>
          </a:stretch>
        </p:blipFill>
        <p:spPr>
          <a:xfrm>
            <a:off x="4498047" y="0"/>
            <a:ext cx="6945016" cy="6858000"/>
          </a:xfrm>
          <a:prstGeom prst="rect">
            <a:avLst/>
          </a:prstGeom>
        </p:spPr>
      </p:pic>
    </p:spTree>
    <p:extLst>
      <p:ext uri="{BB962C8B-B14F-4D97-AF65-F5344CB8AC3E}">
        <p14:creationId xmlns:p14="http://schemas.microsoft.com/office/powerpoint/2010/main" val="498831164"/>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52130"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86079DB-30D1-324A-84F6-762059E1B621}"/>
              </a:ext>
            </a:extLst>
          </p:cNvPr>
          <p:cNvPicPr>
            <a:picLocks noChangeAspect="1"/>
          </p:cNvPicPr>
          <p:nvPr/>
        </p:nvPicPr>
        <p:blipFill>
          <a:blip r:embed="rId2"/>
          <a:stretch>
            <a:fillRect/>
          </a:stretch>
        </p:blipFill>
        <p:spPr>
          <a:xfrm>
            <a:off x="3993589" y="1171"/>
            <a:ext cx="7757919" cy="6858000"/>
          </a:xfrm>
          <a:prstGeom prst="rect">
            <a:avLst/>
          </a:prstGeom>
        </p:spPr>
      </p:pic>
    </p:spTree>
    <p:extLst>
      <p:ext uri="{BB962C8B-B14F-4D97-AF65-F5344CB8AC3E}">
        <p14:creationId xmlns:p14="http://schemas.microsoft.com/office/powerpoint/2010/main" val="469288596"/>
      </p:ext>
    </p:extLst>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6</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用户手册</a:t>
            </a:r>
            <a:endParaRPr lang="zh-CN" sz="2665" dirty="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072782"/>
      </p:ext>
    </p:extLst>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项目总结</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出错原因分析</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CF911E31-B8EE-B442-8EC6-AB2B9D547CDD}"/>
              </a:ext>
            </a:extLst>
          </p:cNvPr>
          <p:cNvGraphicFramePr>
            <a:graphicFrameLocks noGrp="1"/>
          </p:cNvGraphicFramePr>
          <p:nvPr>
            <p:extLst>
              <p:ext uri="{D42A27DB-BD31-4B8C-83A1-F6EECF244321}">
                <p14:modId xmlns:p14="http://schemas.microsoft.com/office/powerpoint/2010/main" val="1511827329"/>
              </p:ext>
            </p:extLst>
          </p:nvPr>
        </p:nvGraphicFramePr>
        <p:xfrm>
          <a:off x="1847184" y="779837"/>
          <a:ext cx="9679578" cy="5268267"/>
        </p:xfrm>
        <a:graphic>
          <a:graphicData uri="http://schemas.openxmlformats.org/drawingml/2006/table">
            <a:tbl>
              <a:tblPr firstRow="1" firstCol="1" bandRow="1">
                <a:tableStyleId>{5C22544A-7EE6-4342-B048-85BDC9FD1C3A}</a:tableStyleId>
              </a:tblPr>
              <a:tblGrid>
                <a:gridCol w="4819745">
                  <a:extLst>
                    <a:ext uri="{9D8B030D-6E8A-4147-A177-3AD203B41FA5}">
                      <a16:colId xmlns:a16="http://schemas.microsoft.com/office/drawing/2014/main" val="3168544644"/>
                    </a:ext>
                  </a:extLst>
                </a:gridCol>
                <a:gridCol w="4859833">
                  <a:extLst>
                    <a:ext uri="{9D8B030D-6E8A-4147-A177-3AD203B41FA5}">
                      <a16:colId xmlns:a16="http://schemas.microsoft.com/office/drawing/2014/main" val="3980843233"/>
                    </a:ext>
                  </a:extLst>
                </a:gridCol>
              </a:tblGrid>
              <a:tr h="553616">
                <a:tc>
                  <a:txBody>
                    <a:bodyPr/>
                    <a:lstStyle/>
                    <a:p>
                      <a:pPr algn="ctr">
                        <a:spcAft>
                          <a:spcPts val="0"/>
                        </a:spcAft>
                      </a:pPr>
                      <a:r>
                        <a:rPr lang="zh-CN" sz="2400" dirty="0">
                          <a:effectLst/>
                        </a:rPr>
                        <a:t>问题</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400">
                          <a:effectLst/>
                        </a:rPr>
                        <a:t>分析</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508160895"/>
                  </a:ext>
                </a:extLst>
              </a:tr>
              <a:tr h="839345">
                <a:tc>
                  <a:txBody>
                    <a:bodyPr/>
                    <a:lstStyle/>
                    <a:p>
                      <a:pPr>
                        <a:spcAft>
                          <a:spcPts val="0"/>
                        </a:spcAft>
                      </a:pPr>
                      <a:r>
                        <a:rPr lang="zh-CN" sz="2400" dirty="0">
                          <a:effectLst/>
                        </a:rPr>
                        <a:t>实际情况与计划在时间上的偏差比较大</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项目经验不足，关键里程碑设置不够合理</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3208823"/>
                  </a:ext>
                </a:extLst>
              </a:tr>
              <a:tr h="1107230">
                <a:tc>
                  <a:txBody>
                    <a:bodyPr/>
                    <a:lstStyle/>
                    <a:p>
                      <a:pPr>
                        <a:spcAft>
                          <a:spcPts val="0"/>
                        </a:spcAft>
                      </a:pPr>
                      <a:r>
                        <a:rPr lang="zh-CN" sz="2400" dirty="0">
                          <a:effectLst/>
                        </a:rPr>
                        <a:t>前期找不到最新的版本</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文件在</a:t>
                      </a:r>
                      <a:r>
                        <a:rPr lang="zh-Hans" altLang="en-US" sz="2400" dirty="0">
                          <a:effectLst/>
                        </a:rPr>
                        <a:t>微信</a:t>
                      </a:r>
                      <a:r>
                        <a:rPr lang="zh-CN" sz="2400" dirty="0">
                          <a:effectLst/>
                        </a:rPr>
                        <a:t>中随意滚动，没有完善配置管理系统</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28905064"/>
                  </a:ext>
                </a:extLst>
              </a:tr>
              <a:tr h="1107230">
                <a:tc>
                  <a:txBody>
                    <a:bodyPr/>
                    <a:lstStyle/>
                    <a:p>
                      <a:pPr>
                        <a:spcAft>
                          <a:spcPts val="0"/>
                        </a:spcAft>
                      </a:pPr>
                      <a:r>
                        <a:rPr lang="zh-CN" sz="2400" dirty="0">
                          <a:effectLst/>
                        </a:rPr>
                        <a:t>小组熬夜</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项目经理没有控制好组内的健康气氛，导致熬夜的连锁反应</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83613820"/>
                  </a:ext>
                </a:extLst>
              </a:tr>
              <a:tr h="553616">
                <a:tc>
                  <a:txBody>
                    <a:bodyPr/>
                    <a:lstStyle/>
                    <a:p>
                      <a:pPr>
                        <a:spcAft>
                          <a:spcPts val="0"/>
                        </a:spcAft>
                      </a:pPr>
                      <a:r>
                        <a:rPr lang="zh-CN" sz="2400">
                          <a:effectLst/>
                        </a:rPr>
                        <a:t>各种文档补丁较多，打的都比较晚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没有完善评审机制</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701154793"/>
                  </a:ext>
                </a:extLst>
              </a:tr>
              <a:tr h="1107230">
                <a:tc>
                  <a:txBody>
                    <a:bodyPr/>
                    <a:lstStyle/>
                    <a:p>
                      <a:pPr>
                        <a:spcAft>
                          <a:spcPts val="0"/>
                        </a:spcAft>
                      </a:pPr>
                      <a:r>
                        <a:rPr lang="zh-CN" sz="2400" dirty="0">
                          <a:effectLst/>
                        </a:rPr>
                        <a:t>部分会议空洞，无意义</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一开始制定一周两次例会，频率太高，随后做了调整。</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832244695"/>
                  </a:ext>
                </a:extLst>
              </a:tr>
            </a:tbl>
          </a:graphicData>
        </a:graphic>
      </p:graphicFrame>
    </p:spTree>
    <p:extLst>
      <p:ext uri="{BB962C8B-B14F-4D97-AF65-F5344CB8AC3E}">
        <p14:creationId xmlns:p14="http://schemas.microsoft.com/office/powerpoint/2010/main" val="55046782"/>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2542" y="2061260"/>
            <a:ext cx="10420330" cy="4175691"/>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7948" y="1845276"/>
            <a:ext cx="10130142" cy="4247684"/>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3372" y="2227802"/>
            <a:ext cx="6051064" cy="506730"/>
          </a:xfrm>
          <a:prstGeom prst="rect">
            <a:avLst/>
          </a:prstGeom>
          <a:noFill/>
        </p:spPr>
        <p:txBody>
          <a:bodyPr wrap="square" lIns="91455" tIns="45727" rIns="91455" bIns="45727"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项目名称：问酒</a:t>
            </a:r>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3372" y="3239805"/>
            <a:ext cx="7797626"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供广大群众通过图像识别查询酒的基本信息。</a:t>
            </a: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项目目标：为喜欢喝酒以及对酒文化感兴趣的群体通过Android Studio和图像识别</a:t>
            </a:r>
            <a:r>
              <a:rPr lang="en-US" altLang="zh-CN" dirty="0">
                <a:solidFill>
                  <a:sysClr val="windowText" lastClr="000000"/>
                </a:solidFill>
                <a:latin typeface="微软雅黑" panose="020B0503020204020204" pitchFamily="34" charset="-122"/>
                <a:ea typeface="微软雅黑" panose="020B0503020204020204" pitchFamily="34" charset="-122"/>
                <a:sym typeface="+mn-ea"/>
              </a:rPr>
              <a:t>API</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等工具开发出一个可以通过图像识别来检索酒的信息的APP。</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项目总结</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成员点评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p:nvPr>
            <p:extLst>
              <p:ext uri="{D42A27DB-BD31-4B8C-83A1-F6EECF244321}">
                <p14:modId xmlns:p14="http://schemas.microsoft.com/office/powerpoint/2010/main" val="2741945878"/>
              </p:ext>
            </p:extLst>
          </p:nvPr>
        </p:nvGraphicFramePr>
        <p:xfrm>
          <a:off x="1847184" y="661345"/>
          <a:ext cx="8817430" cy="6121824"/>
        </p:xfrm>
        <a:graphic>
          <a:graphicData uri="http://schemas.openxmlformats.org/drawingml/2006/table">
            <a:tbl>
              <a:tblPr firstRow="1" bandRow="1">
                <a:tableStyleId>{5C22544A-7EE6-4342-B048-85BDC9FD1C3A}</a:tableStyleId>
              </a:tblPr>
              <a:tblGrid>
                <a:gridCol w="2236347">
                  <a:extLst>
                    <a:ext uri="{9D8B030D-6E8A-4147-A177-3AD203B41FA5}">
                      <a16:colId xmlns:a16="http://schemas.microsoft.com/office/drawing/2014/main" val="20000"/>
                    </a:ext>
                  </a:extLst>
                </a:gridCol>
                <a:gridCol w="6581083">
                  <a:extLst>
                    <a:ext uri="{9D8B030D-6E8A-4147-A177-3AD203B41FA5}">
                      <a16:colId xmlns:a16="http://schemas.microsoft.com/office/drawing/2014/main" val="20001"/>
                    </a:ext>
                  </a:extLst>
                </a:gridCol>
              </a:tblGrid>
              <a:tr h="956295">
                <a:tc>
                  <a:txBody>
                    <a:bodyPr/>
                    <a:lstStyle/>
                    <a:p>
                      <a:pPr algn="ctr">
                        <a:buNone/>
                      </a:pPr>
                      <a:r>
                        <a:rPr lang="zh-Hans" altLang="en-US" sz="2800" b="0" dirty="0">
                          <a:solidFill>
                            <a:schemeClr val="tx1"/>
                          </a:solidFill>
                        </a:rPr>
                        <a:t>成员</a:t>
                      </a:r>
                      <a:endParaRPr lang="zh-CN" altLang="en-US" sz="2800" b="0" dirty="0">
                        <a:solidFill>
                          <a:schemeClr val="tx1"/>
                        </a:solidFill>
                      </a:endParaRPr>
                    </a:p>
                  </a:txBody>
                  <a:tcPr>
                    <a:solidFill>
                      <a:schemeClr val="accent1">
                        <a:lumMod val="40000"/>
                        <a:lumOff val="60000"/>
                      </a:schemeClr>
                    </a:solidFill>
                  </a:tcPr>
                </a:tc>
                <a:tc>
                  <a:txBody>
                    <a:bodyPr/>
                    <a:lstStyle/>
                    <a:p>
                      <a:pPr indent="0" algn="l">
                        <a:buFont typeface="+mj-lt"/>
                        <a:buNone/>
                      </a:pPr>
                      <a:r>
                        <a:rPr lang="zh-Hans" altLang="en-US" sz="2400" b="0" dirty="0">
                          <a:solidFill>
                            <a:schemeClr val="tx1"/>
                          </a:solidFill>
                          <a:latin typeface="+mn-ea"/>
                          <a:ea typeface="+mn-ea"/>
                        </a:rPr>
                        <a:t>          </a:t>
                      </a:r>
                      <a:r>
                        <a:rPr lang="zh-Hans" altLang="en-US" sz="2800" b="0" dirty="0">
                          <a:solidFill>
                            <a:schemeClr val="tx1"/>
                          </a:solidFill>
                          <a:latin typeface="+mn-ea"/>
                          <a:ea typeface="+mn-ea"/>
                        </a:rPr>
                        <a:t>评价</a:t>
                      </a:r>
                      <a:endParaRPr lang="zh-CN" altLang="en-US" sz="2800" b="0" dirty="0">
                        <a:solidFill>
                          <a:schemeClr val="tx1"/>
                        </a:solidFill>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2068259741"/>
                  </a:ext>
                </a:extLst>
              </a:tr>
              <a:tr h="1758295">
                <a:tc>
                  <a:txBody>
                    <a:bodyPr/>
                    <a:lstStyle/>
                    <a:p>
                      <a:pPr algn="ctr">
                        <a:buNone/>
                      </a:pPr>
                      <a:r>
                        <a:rPr lang="zh-Hans"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indent="0" algn="l">
                        <a:buFont typeface="+mj-lt"/>
                        <a:buNone/>
                      </a:pPr>
                      <a:r>
                        <a:rPr lang="zh-CN" altLang="zh-CN" sz="1800" kern="1200" dirty="0">
                          <a:solidFill>
                            <a:schemeClr val="dk1"/>
                          </a:solidFill>
                          <a:effectLst/>
                          <a:latin typeface="+mn-lt"/>
                          <a:ea typeface="+mn-ea"/>
                          <a:cs typeface="+mn-cs"/>
                        </a:rPr>
                        <a:t>作为项目经理在项目中能把握整体项目的走向以及清楚项目所有的细节，能统筹兼顾所有人员的工作，并合理分工。与项目下达者保持密切的沟通，与项目所有干系人保持友好往来。在项目中最晚一个睡，只要有一个成员还在干活，就会做好随时被咨询的准备，控制项目的质量与范围</a:t>
                      </a:r>
                      <a:r>
                        <a:rPr lang="zh-CN" altLang="zh-CN" sz="1400" dirty="0">
                          <a:effectLst/>
                        </a:rPr>
                        <a:t> </a:t>
                      </a:r>
                      <a:endParaRPr lang="zh-CN" altLang="en-US" sz="1400" b="0" dirty="0">
                        <a:solidFill>
                          <a:schemeClr val="tx1"/>
                        </a:solidFill>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10000"/>
                  </a:ext>
                </a:extLst>
              </a:tr>
              <a:tr h="1434242">
                <a:tc>
                  <a:txBody>
                    <a:bodyPr/>
                    <a:lstStyle/>
                    <a:p>
                      <a:pPr algn="ctr">
                        <a:buNone/>
                      </a:pPr>
                      <a:r>
                        <a:rPr lang="zh-CN" altLang="en-US" dirty="0">
                          <a:solidFill>
                            <a:schemeClr val="tx1"/>
                          </a:solidFill>
                        </a:rPr>
                        <a:t>陈子卿</a:t>
                      </a:r>
                    </a:p>
                  </a:txBody>
                  <a:tcPr/>
                </a:tc>
                <a:tc>
                  <a:txBody>
                    <a:bodyPr/>
                    <a:lstStyle/>
                    <a:p>
                      <a:pPr marL="0" indent="0" algn="l">
                        <a:buFontTx/>
                        <a:buNone/>
                      </a:pPr>
                      <a:r>
                        <a:rPr lang="zh-CN" altLang="zh-CN" sz="1800" kern="1200" dirty="0">
                          <a:solidFill>
                            <a:schemeClr val="dk1"/>
                          </a:solidFill>
                          <a:effectLst/>
                          <a:latin typeface="+mn-lt"/>
                          <a:ea typeface="+mn-ea"/>
                          <a:cs typeface="+mn-cs"/>
                        </a:rPr>
                        <a:t>对项目认真负责</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能用最客观的眼光看待项目，真实记录每一个会议，对于项目中的任何疑问都能直接向项目经理咨询沟通，但频率过高与问题的质量较低。会去对过去总项目做的不足的地方进行完善。总体工作效率高，</a:t>
                      </a:r>
                      <a:r>
                        <a:rPr lang="zh-Hans" altLang="en-US" sz="1800" kern="1200" dirty="0">
                          <a:solidFill>
                            <a:schemeClr val="dk1"/>
                          </a:solidFill>
                          <a:effectLst/>
                          <a:latin typeface="+mn-lt"/>
                          <a:ea typeface="+mn-ea"/>
                          <a:cs typeface="+mn-cs"/>
                        </a:rPr>
                        <a:t>能够快速处理云服务器中数据库的问题</a:t>
                      </a:r>
                      <a:r>
                        <a:rPr lang="zh-CN" altLang="zh-CN" sz="1800" kern="1200" dirty="0">
                          <a:solidFill>
                            <a:schemeClr val="dk1"/>
                          </a:solidFill>
                          <a:effectLst/>
                          <a:latin typeface="+mn-lt"/>
                          <a:ea typeface="+mn-ea"/>
                          <a:cs typeface="+mn-cs"/>
                        </a:rPr>
                        <a:t>。团队意识强</a:t>
                      </a:r>
                      <a:r>
                        <a:rPr lang="zh-CN" altLang="en-US" sz="1800" kern="1200" dirty="0">
                          <a:solidFill>
                            <a:schemeClr val="dk1"/>
                          </a:solidFill>
                          <a:effectLst/>
                          <a:latin typeface="+mn-lt"/>
                          <a:ea typeface="+mn-ea"/>
                          <a:cs typeface="+mn-cs"/>
                        </a:rPr>
                        <a:t>。</a:t>
                      </a:r>
                      <a:endParaRPr lang="zh-CN" altLang="en-US" sz="1400" b="0" dirty="0">
                        <a:solidFill>
                          <a:schemeClr val="tx1"/>
                        </a:solidFill>
                        <a:latin typeface="+mn-ea"/>
                        <a:ea typeface="+mn-ea"/>
                        <a:sym typeface="+mn-ea"/>
                      </a:endParaRPr>
                    </a:p>
                  </a:txBody>
                  <a:tcPr/>
                </a:tc>
                <a:extLst>
                  <a:ext uri="{0D108BD9-81ED-4DB2-BD59-A6C34878D82A}">
                    <a16:rowId xmlns:a16="http://schemas.microsoft.com/office/drawing/2014/main" val="10001"/>
                  </a:ext>
                </a:extLst>
              </a:tr>
              <a:tr h="1944194">
                <a:tc>
                  <a:txBody>
                    <a:bodyPr/>
                    <a:lstStyle/>
                    <a:p>
                      <a:pPr algn="ctr">
                        <a:buNone/>
                      </a:pPr>
                      <a:r>
                        <a:rPr lang="zh-CN" altLang="en-US" dirty="0">
                          <a:solidFill>
                            <a:schemeClr val="tx1"/>
                          </a:solidFill>
                        </a:rPr>
                        <a:t>蔡峰</a:t>
                      </a:r>
                    </a:p>
                  </a:txBody>
                  <a:tcPr>
                    <a:solidFill>
                      <a:schemeClr val="accent1">
                        <a:lumMod val="40000"/>
                        <a:lumOff val="60000"/>
                      </a:schemeClr>
                    </a:solidFill>
                  </a:tcPr>
                </a:tc>
                <a:tc>
                  <a:txBody>
                    <a:bodyPr/>
                    <a:lstStyle/>
                    <a:p>
                      <a:pPr algn="ctr">
                        <a:buFontTx/>
                        <a:buNone/>
                      </a:pPr>
                      <a:r>
                        <a:rPr lang="zh-CN" altLang="zh-CN" sz="1800" kern="1200" dirty="0">
                          <a:solidFill>
                            <a:schemeClr val="dk1"/>
                          </a:solidFill>
                          <a:effectLst/>
                          <a:latin typeface="+mn-lt"/>
                          <a:ea typeface="+mn-ea"/>
                          <a:cs typeface="+mn-cs"/>
                        </a:rPr>
                        <a:t>我们正规的配置管理员</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同时又附有专研精神，</a:t>
                      </a:r>
                      <a:r>
                        <a:rPr lang="zh-Hans" altLang="en-US" sz="1800" kern="1200" dirty="0">
                          <a:solidFill>
                            <a:schemeClr val="dk1"/>
                          </a:solidFill>
                          <a:effectLst/>
                          <a:latin typeface="+mn-lt"/>
                          <a:ea typeface="+mn-ea"/>
                          <a:cs typeface="+mn-cs"/>
                        </a:rPr>
                        <a:t>在</a:t>
                      </a:r>
                      <a:r>
                        <a:rPr lang="en-US" altLang="zh-Hans" sz="1800" kern="1200" dirty="0">
                          <a:solidFill>
                            <a:schemeClr val="dk1"/>
                          </a:solidFill>
                          <a:effectLst/>
                          <a:latin typeface="+mn-lt"/>
                          <a:ea typeface="+mn-ea"/>
                          <a:cs typeface="+mn-cs"/>
                        </a:rPr>
                        <a:t>API</a:t>
                      </a:r>
                      <a:r>
                        <a:rPr lang="zh-Hans" altLang="en-US" sz="1800" kern="1200" dirty="0">
                          <a:solidFill>
                            <a:schemeClr val="dk1"/>
                          </a:solidFill>
                          <a:effectLst/>
                          <a:latin typeface="+mn-lt"/>
                          <a:ea typeface="+mn-ea"/>
                          <a:cs typeface="+mn-cs"/>
                        </a:rPr>
                        <a:t>方面与百度我知图等</a:t>
                      </a:r>
                      <a:r>
                        <a:rPr lang="zh-CN" altLang="zh-CN" sz="1800" kern="1200" dirty="0">
                          <a:solidFill>
                            <a:schemeClr val="dk1"/>
                          </a:solidFill>
                          <a:effectLst/>
                          <a:latin typeface="+mn-lt"/>
                          <a:ea typeface="+mn-ea"/>
                          <a:cs typeface="+mn-cs"/>
                        </a:rPr>
                        <a:t>对于研究有足够的自信与耐心，</a:t>
                      </a:r>
                      <a:r>
                        <a:rPr lang="zh-CN" altLang="zh-CN" dirty="0">
                          <a:effectLst/>
                        </a:rPr>
                        <a:t>  </a:t>
                      </a:r>
                      <a:r>
                        <a:rPr lang="zh-Hans" altLang="en-US" dirty="0">
                          <a:effectLst/>
                        </a:rPr>
                        <a:t>最后成功拿下</a:t>
                      </a:r>
                      <a:r>
                        <a:rPr lang="en-US" altLang="zh-Hans" dirty="0" err="1">
                          <a:effectLst/>
                        </a:rPr>
                        <a:t>Api</a:t>
                      </a:r>
                      <a:r>
                        <a:rPr lang="zh-Hans" altLang="en-US" dirty="0">
                          <a:effectLst/>
                        </a:rPr>
                        <a:t>方面的接口</a:t>
                      </a: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505055"/>
      </p:ext>
    </p:extLst>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绩效考评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2F0B210E-5714-1740-BCE7-FC835AE6803F}"/>
              </a:ext>
            </a:extLst>
          </p:cNvPr>
          <p:cNvGraphicFramePr>
            <a:graphicFrameLocks noGrp="1"/>
          </p:cNvGraphicFramePr>
          <p:nvPr>
            <p:extLst>
              <p:ext uri="{D42A27DB-BD31-4B8C-83A1-F6EECF244321}">
                <p14:modId xmlns:p14="http://schemas.microsoft.com/office/powerpoint/2010/main" val="3184166276"/>
              </p:ext>
            </p:extLst>
          </p:nvPr>
        </p:nvGraphicFramePr>
        <p:xfrm>
          <a:off x="1698170" y="779836"/>
          <a:ext cx="9392194" cy="4889444"/>
        </p:xfrm>
        <a:graphic>
          <a:graphicData uri="http://schemas.openxmlformats.org/drawingml/2006/table">
            <a:tbl>
              <a:tblPr>
                <a:tableStyleId>{5C22544A-7EE6-4342-B048-85BDC9FD1C3A}</a:tableStyleId>
              </a:tblPr>
              <a:tblGrid>
                <a:gridCol w="1340907">
                  <a:extLst>
                    <a:ext uri="{9D8B030D-6E8A-4147-A177-3AD203B41FA5}">
                      <a16:colId xmlns:a16="http://schemas.microsoft.com/office/drawing/2014/main" val="4101684957"/>
                    </a:ext>
                  </a:extLst>
                </a:gridCol>
                <a:gridCol w="1342076">
                  <a:extLst>
                    <a:ext uri="{9D8B030D-6E8A-4147-A177-3AD203B41FA5}">
                      <a16:colId xmlns:a16="http://schemas.microsoft.com/office/drawing/2014/main" val="1863068921"/>
                    </a:ext>
                  </a:extLst>
                </a:gridCol>
                <a:gridCol w="1342076">
                  <a:extLst>
                    <a:ext uri="{9D8B030D-6E8A-4147-A177-3AD203B41FA5}">
                      <a16:colId xmlns:a16="http://schemas.microsoft.com/office/drawing/2014/main" val="4074523658"/>
                    </a:ext>
                  </a:extLst>
                </a:gridCol>
                <a:gridCol w="1340907">
                  <a:extLst>
                    <a:ext uri="{9D8B030D-6E8A-4147-A177-3AD203B41FA5}">
                      <a16:colId xmlns:a16="http://schemas.microsoft.com/office/drawing/2014/main" val="1714807352"/>
                    </a:ext>
                  </a:extLst>
                </a:gridCol>
                <a:gridCol w="1342076">
                  <a:extLst>
                    <a:ext uri="{9D8B030D-6E8A-4147-A177-3AD203B41FA5}">
                      <a16:colId xmlns:a16="http://schemas.microsoft.com/office/drawing/2014/main" val="1008250198"/>
                    </a:ext>
                  </a:extLst>
                </a:gridCol>
                <a:gridCol w="1342076">
                  <a:extLst>
                    <a:ext uri="{9D8B030D-6E8A-4147-A177-3AD203B41FA5}">
                      <a16:colId xmlns:a16="http://schemas.microsoft.com/office/drawing/2014/main" val="977864646"/>
                    </a:ext>
                  </a:extLst>
                </a:gridCol>
                <a:gridCol w="1342076">
                  <a:extLst>
                    <a:ext uri="{9D8B030D-6E8A-4147-A177-3AD203B41FA5}">
                      <a16:colId xmlns:a16="http://schemas.microsoft.com/office/drawing/2014/main" val="2511693466"/>
                    </a:ext>
                  </a:extLst>
                </a:gridCol>
              </a:tblGrid>
              <a:tr h="1222361">
                <a:tc>
                  <a:txBody>
                    <a:bodyPr/>
                    <a:lstStyle/>
                    <a:p>
                      <a:pPr>
                        <a:spcAft>
                          <a:spcPts val="0"/>
                        </a:spcAft>
                      </a:pPr>
                      <a:r>
                        <a:rPr lang="en-US" sz="2800" kern="100" dirty="0">
                          <a:effectLst/>
                        </a:rPr>
                        <a:t> </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工作态度</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完成时间</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完成质量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合作沟通</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总计</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340274634"/>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蔡峰</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94</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91</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95</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96</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94.6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42432292"/>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陈子卿</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99</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89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95.8</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1660249"/>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黄为波</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99</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95</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96.6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391645466"/>
                  </a:ext>
                </a:extLst>
              </a:tr>
            </a:tbl>
          </a:graphicData>
        </a:graphic>
      </p:graphicFrame>
    </p:spTree>
    <p:extLst>
      <p:ext uri="{BB962C8B-B14F-4D97-AF65-F5344CB8AC3E}">
        <p14:creationId xmlns:p14="http://schemas.microsoft.com/office/powerpoint/2010/main" val="3690789486"/>
      </p:ext>
    </p:extLst>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5291" y="2076700"/>
          <a:ext cx="8088630" cy="1167765"/>
        </p:xfrm>
        <a:graphic>
          <a:graphicData uri="http://schemas.openxmlformats.org/drawingml/2006/table">
            <a:tbl>
              <a:tblPr firstRow="1" bandRow="1">
                <a:tableStyleId>{5FD0F851-EC5A-4D38-B0AD-8093EC10F338}</a:tableStyleId>
              </a:tblPr>
              <a:tblGrid>
                <a:gridCol w="1250315">
                  <a:extLst>
                    <a:ext uri="{9D8B030D-6E8A-4147-A177-3AD203B41FA5}">
                      <a16:colId xmlns:a16="http://schemas.microsoft.com/office/drawing/2014/main" val="20000"/>
                    </a:ext>
                  </a:extLst>
                </a:gridCol>
                <a:gridCol w="2048510">
                  <a:extLst>
                    <a:ext uri="{9D8B030D-6E8A-4147-A177-3AD203B41FA5}">
                      <a16:colId xmlns:a16="http://schemas.microsoft.com/office/drawing/2014/main" val="20001"/>
                    </a:ext>
                  </a:extLst>
                </a:gridCol>
                <a:gridCol w="3167380">
                  <a:extLst>
                    <a:ext uri="{9D8B030D-6E8A-4147-A177-3AD203B41FA5}">
                      <a16:colId xmlns:a16="http://schemas.microsoft.com/office/drawing/2014/main" val="20002"/>
                    </a:ext>
                  </a:extLst>
                </a:gridCol>
                <a:gridCol w="1622425">
                  <a:extLst>
                    <a:ext uri="{9D8B030D-6E8A-4147-A177-3AD203B41FA5}">
                      <a16:colId xmlns:a16="http://schemas.microsoft.com/office/drawing/2014/main" val="20003"/>
                    </a:ext>
                  </a:extLst>
                </a:gridCol>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extLst>
                  <a:ext uri="{0D108BD9-81ED-4DB2-BD59-A6C34878D82A}">
                    <a16:rowId xmlns:a16="http://schemas.microsoft.com/office/drawing/2014/main" val="10000"/>
                  </a:ext>
                </a:extLst>
              </a:tr>
              <a:tr h="662940">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67" marR="68567"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67" marR="68567"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67" marR="68567" marT="0" marB="0" anchor="ctr"/>
                </a:tc>
                <a:tc>
                  <a:txBody>
                    <a:bodyPr/>
                    <a:lstStyle/>
                    <a:p>
                      <a:pPr lvl="0" indent="266700" algn="l">
                        <a:spcAft>
                          <a:spcPts val="0"/>
                        </a:spcAft>
                      </a:pPr>
                      <a:r>
                        <a:rPr sz="1800" kern="100">
                          <a:effectLst/>
                          <a:latin typeface="+mn-ea"/>
                          <a:ea typeface="+mn-ea"/>
                          <a:cs typeface="Times New Roman" panose="02020603050405020304" pitchFamily="18" charset="0"/>
                        </a:rPr>
                        <a:t>理四504</a:t>
                      </a:r>
                    </a:p>
                  </a:txBody>
                  <a:tcPr marL="68567" marR="68567" marT="0" marB="0" anchor="ctr"/>
                </a:tc>
                <a:extLst>
                  <a:ext uri="{0D108BD9-81ED-4DB2-BD59-A6C34878D82A}">
                    <a16:rowId xmlns:a16="http://schemas.microsoft.com/office/drawing/2014/main" val="10001"/>
                  </a:ext>
                </a:extLst>
              </a:tr>
            </a:tbl>
          </a:graphicData>
        </a:graphic>
      </p:graphicFrame>
      <p:sp>
        <p:nvSpPr>
          <p:cNvPr id="5" name="文本框 4"/>
          <p:cNvSpPr txBox="1"/>
          <p:nvPr/>
        </p:nvSpPr>
        <p:spPr>
          <a:xfrm>
            <a:off x="2055291" y="1530067"/>
            <a:ext cx="3608672" cy="368300"/>
          </a:xfrm>
          <a:prstGeom prst="rect">
            <a:avLst/>
          </a:prstGeom>
          <a:noFill/>
        </p:spPr>
        <p:txBody>
          <a:bodyPr wrap="square" rtlCol="0">
            <a:spAutoFit/>
          </a:bodyPr>
          <a:lstStyle/>
          <a:p>
            <a:r>
              <a:rPr lang="zh-CN" altLang="en-US"/>
              <a:t>项目提出者：</a:t>
            </a:r>
          </a:p>
        </p:txBody>
      </p:sp>
      <p:sp>
        <p:nvSpPr>
          <p:cNvPr id="7" name="文本框 6"/>
          <p:cNvSpPr txBox="1"/>
          <p:nvPr/>
        </p:nvSpPr>
        <p:spPr>
          <a:xfrm>
            <a:off x="2055291" y="3885480"/>
            <a:ext cx="1496418" cy="368300"/>
          </a:xfrm>
          <a:prstGeom prst="rect">
            <a:avLst/>
          </a:prstGeom>
          <a:noFill/>
        </p:spPr>
        <p:txBody>
          <a:bodyPr wrap="square" rtlCol="0">
            <a:spAutoFit/>
          </a:bodyPr>
          <a:lstStyle/>
          <a:p>
            <a:r>
              <a:rPr lang="zh-CN" altLang="en-US"/>
              <a:t>项目用户：</a:t>
            </a:r>
          </a:p>
        </p:txBody>
      </p:sp>
      <p:sp>
        <p:nvSpPr>
          <p:cNvPr id="8" name="文本框 7"/>
          <p:cNvSpPr txBox="1"/>
          <p:nvPr/>
        </p:nvSpPr>
        <p:spPr>
          <a:xfrm>
            <a:off x="2055291" y="4586391"/>
            <a:ext cx="6715151" cy="368300"/>
          </a:xfrm>
          <a:prstGeom prst="rect">
            <a:avLst/>
          </a:prstGeom>
          <a:noFill/>
        </p:spPr>
        <p:txBody>
          <a:bodyPr wrap="square" rtlCol="0">
            <a:spAutoFit/>
          </a:bodyPr>
          <a:lstStyle/>
          <a:p>
            <a:r>
              <a:rPr lang="zh-CN" altLang="en-US" b="1"/>
              <a:t>喜欢喝酒以及对酒文化感兴趣的群体。</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4" name="表格 3"/>
          <p:cNvGraphicFramePr>
            <a:graphicFrameLocks noGrp="1"/>
          </p:cNvGraphicFramePr>
          <p:nvPr/>
        </p:nvGraphicFramePr>
        <p:xfrm>
          <a:off x="1728961" y="1978929"/>
          <a:ext cx="8742680" cy="4119880"/>
        </p:xfrm>
        <a:graphic>
          <a:graphicData uri="http://schemas.openxmlformats.org/drawingml/2006/table">
            <a:tbl>
              <a:tblPr firstRow="1" bandRow="1">
                <a:tableStyleId>{5FD0F851-EC5A-4D38-B0AD-8093EC10F338}</a:tableStyleId>
              </a:tblPr>
              <a:tblGrid>
                <a:gridCol w="1186815">
                  <a:extLst>
                    <a:ext uri="{9D8B030D-6E8A-4147-A177-3AD203B41FA5}">
                      <a16:colId xmlns:a16="http://schemas.microsoft.com/office/drawing/2014/main" val="20000"/>
                    </a:ext>
                  </a:extLst>
                </a:gridCol>
                <a:gridCol w="988695">
                  <a:extLst>
                    <a:ext uri="{9D8B030D-6E8A-4147-A177-3AD203B41FA5}">
                      <a16:colId xmlns:a16="http://schemas.microsoft.com/office/drawing/2014/main" val="20001"/>
                    </a:ext>
                  </a:extLst>
                </a:gridCol>
                <a:gridCol w="1724025">
                  <a:extLst>
                    <a:ext uri="{9D8B030D-6E8A-4147-A177-3AD203B41FA5}">
                      <a16:colId xmlns:a16="http://schemas.microsoft.com/office/drawing/2014/main" val="20002"/>
                    </a:ext>
                  </a:extLst>
                </a:gridCol>
                <a:gridCol w="1929765">
                  <a:extLst>
                    <a:ext uri="{9D8B030D-6E8A-4147-A177-3AD203B41FA5}">
                      <a16:colId xmlns:a16="http://schemas.microsoft.com/office/drawing/2014/main" val="20003"/>
                    </a:ext>
                  </a:extLst>
                </a:gridCol>
                <a:gridCol w="1381125">
                  <a:extLst>
                    <a:ext uri="{9D8B030D-6E8A-4147-A177-3AD203B41FA5}">
                      <a16:colId xmlns:a16="http://schemas.microsoft.com/office/drawing/2014/main" val="20004"/>
                    </a:ext>
                  </a:extLst>
                </a:gridCol>
                <a:gridCol w="1532255">
                  <a:extLst>
                    <a:ext uri="{9D8B030D-6E8A-4147-A177-3AD203B41FA5}">
                      <a16:colId xmlns:a16="http://schemas.microsoft.com/office/drawing/2014/main" val="20005"/>
                    </a:ext>
                  </a:extLst>
                </a:gridCol>
              </a:tblGrid>
              <a:tr h="1000760">
                <a:tc>
                  <a:txBody>
                    <a:bodyPr/>
                    <a:lstStyle/>
                    <a:p>
                      <a:pPr indent="127000" algn="just">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角色</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联系电话</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dirty="0">
                          <a:effectLst/>
                          <a:latin typeface="+mn-ea"/>
                          <a:ea typeface="+mn-ea"/>
                          <a:cs typeface="Times New Roman" panose="02020603050405020304" pitchFamily="18" charset="0"/>
                        </a:rPr>
                        <a:t>地址</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buNone/>
                      </a:pPr>
                      <a:r>
                        <a:rPr lang="zh-CN" altLang="en-US" sz="1800" kern="100" dirty="0">
                          <a:effectLst/>
                          <a:latin typeface="+mn-ea"/>
                          <a:ea typeface="+mn-ea"/>
                          <a:cs typeface="Times New Roman" panose="02020603050405020304" pitchFamily="18" charset="0"/>
                        </a:rPr>
                        <a:t>职务</a:t>
                      </a:r>
                    </a:p>
                  </a:txBody>
                  <a:tcPr marL="68567" marR="68567" marT="0" marB="0" anchor="ctr">
                    <a:solidFill>
                      <a:schemeClr val="accent1"/>
                    </a:solidFill>
                  </a:tcPr>
                </a:tc>
                <a:extLst>
                  <a:ext uri="{0D108BD9-81ED-4DB2-BD59-A6C34878D82A}">
                    <a16:rowId xmlns:a16="http://schemas.microsoft.com/office/drawing/2014/main" val="10000"/>
                  </a:ext>
                </a:extLst>
              </a:tr>
              <a:tr h="1039495">
                <a:tc>
                  <a:txBody>
                    <a:bodyPr/>
                    <a:lstStyle/>
                    <a:p>
                      <a:pPr indent="127000" algn="just">
                        <a:spcAft>
                          <a:spcPts val="0"/>
                        </a:spcAft>
                      </a:pPr>
                      <a:r>
                        <a:rPr lang="zh-CN" sz="1800" kern="100">
                          <a:effectLst/>
                          <a:latin typeface="+mn-ea"/>
                          <a:ea typeface="+mn-ea"/>
                          <a:cs typeface="Times New Roman" panose="02020603050405020304" pitchFamily="18" charset="0"/>
                        </a:rPr>
                        <a:t>黄为波</a:t>
                      </a: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组长</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15336551730</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31601351@stu.zucc.edu.cn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1-602</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项目经理</a:t>
                      </a:r>
                    </a:p>
                  </a:txBody>
                  <a:tcPr marL="68567" marR="68567" marT="0" marB="0" anchor="ctr"/>
                </a:tc>
                <a:extLst>
                  <a:ext uri="{0D108BD9-81ED-4DB2-BD59-A6C34878D82A}">
                    <a16:rowId xmlns:a16="http://schemas.microsoft.com/office/drawing/2014/main" val="10001"/>
                  </a:ext>
                </a:extLst>
              </a:tr>
              <a:tr h="1040130">
                <a:tc>
                  <a:txBody>
                    <a:bodyPr/>
                    <a:lstStyle/>
                    <a:p>
                      <a:pPr indent="127000" algn="just">
                        <a:spcAft>
                          <a:spcPts val="0"/>
                        </a:spcAft>
                      </a:pPr>
                      <a:r>
                        <a:rPr lang="zh-CN" sz="1800" kern="100">
                          <a:effectLst/>
                          <a:latin typeface="+mn-ea"/>
                          <a:ea typeface="+mn-ea"/>
                          <a:cs typeface="Times New Roman" panose="02020603050405020304" pitchFamily="18" charset="0"/>
                        </a:rPr>
                        <a:t>蔡峰</a:t>
                      </a: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组员</a:t>
                      </a: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17367073325</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31601344@stu.zucc.edu.cn</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1-524</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配置管理员</a:t>
                      </a:r>
                    </a:p>
                  </a:txBody>
                  <a:tcPr marL="68567" marR="68567" marT="0" marB="0" anchor="ctr">
                    <a:solidFill>
                      <a:schemeClr val="accent1">
                        <a:lumMod val="40000"/>
                        <a:lumOff val="60000"/>
                      </a:schemeClr>
                    </a:solidFill>
                  </a:tcPr>
                </a:tc>
                <a:extLst>
                  <a:ext uri="{0D108BD9-81ED-4DB2-BD59-A6C34878D82A}">
                    <a16:rowId xmlns:a16="http://schemas.microsoft.com/office/drawing/2014/main" val="10002"/>
                  </a:ext>
                </a:extLst>
              </a:tr>
              <a:tr h="1039495">
                <a:tc>
                  <a:txBody>
                    <a:bodyPr/>
                    <a:lstStyle/>
                    <a:p>
                      <a:pPr indent="127000" algn="just">
                        <a:spcAft>
                          <a:spcPts val="0"/>
                        </a:spcAft>
                      </a:pPr>
                      <a:r>
                        <a:rPr lang="zh-CN" sz="1800" kern="100">
                          <a:effectLst/>
                          <a:latin typeface="+mn-ea"/>
                          <a:ea typeface="+mn-ea"/>
                          <a:cs typeface="Times New Roman" panose="02020603050405020304" pitchFamily="18" charset="0"/>
                        </a:rPr>
                        <a:t>陈子卿</a:t>
                      </a: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组员</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15968119438</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31601347@stu.zucc.edu.cn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1-601</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会议记录员</a:t>
                      </a:r>
                    </a:p>
                  </a:txBody>
                  <a:tcPr marL="68567" marR="68567" marT="0" marB="0" anchor="ctr"/>
                </a:tc>
                <a:extLst>
                  <a:ext uri="{0D108BD9-81ED-4DB2-BD59-A6C34878D82A}">
                    <a16:rowId xmlns:a16="http://schemas.microsoft.com/office/drawing/2014/main" val="10003"/>
                  </a:ext>
                </a:extLst>
              </a:tr>
            </a:tbl>
          </a:graphicData>
        </a:graphic>
      </p:graphicFrame>
      <p:sp>
        <p:nvSpPr>
          <p:cNvPr id="3" name="文本框 2"/>
          <p:cNvSpPr txBox="1"/>
          <p:nvPr/>
        </p:nvSpPr>
        <p:spPr>
          <a:xfrm>
            <a:off x="1656585" y="1312937"/>
            <a:ext cx="2855701"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2508" y="189390"/>
            <a:ext cx="996693" cy="1196233"/>
          </a:xfrm>
          <a:prstGeom prst="roundRect">
            <a:avLst/>
          </a:pr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3" name="Freeform 6"/>
          <p:cNvSpPr/>
          <p:nvPr/>
        </p:nvSpPr>
        <p:spPr bwMode="auto">
          <a:xfrm>
            <a:off x="169953" y="197211"/>
            <a:ext cx="761804" cy="958256"/>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4" name="Freeform 7"/>
          <p:cNvSpPr>
            <a:spLocks noEditPoints="1"/>
          </p:cNvSpPr>
          <p:nvPr/>
        </p:nvSpPr>
        <p:spPr bwMode="auto">
          <a:xfrm>
            <a:off x="1138872" y="924202"/>
            <a:ext cx="1423619" cy="290333"/>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5" name="Freeform 8"/>
          <p:cNvSpPr>
            <a:spLocks noEditPoints="1"/>
          </p:cNvSpPr>
          <p:nvPr/>
        </p:nvSpPr>
        <p:spPr bwMode="auto">
          <a:xfrm>
            <a:off x="1166647" y="197211"/>
            <a:ext cx="1368072" cy="6425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6" name="Freeform 9"/>
          <p:cNvSpPr>
            <a:spLocks noEditPoints="1"/>
          </p:cNvSpPr>
          <p:nvPr/>
        </p:nvSpPr>
        <p:spPr bwMode="auto">
          <a:xfrm>
            <a:off x="2613161" y="1267718"/>
            <a:ext cx="115858" cy="5037192"/>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rgbClr val="297FD5"/>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7" name="Freeform 10"/>
          <p:cNvSpPr/>
          <p:nvPr/>
        </p:nvSpPr>
        <p:spPr bwMode="auto">
          <a:xfrm>
            <a:off x="2818180" y="1214535"/>
            <a:ext cx="3493793"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8" name="组合 58"/>
          <p:cNvGrpSpPr/>
          <p:nvPr/>
        </p:nvGrpSpPr>
        <p:grpSpPr bwMode="auto">
          <a:xfrm>
            <a:off x="2818180" y="1267718"/>
            <a:ext cx="503109" cy="528310"/>
            <a:chOff x="0" y="0"/>
            <a:chExt cx="588963" cy="618440"/>
          </a:xfrm>
          <a:solidFill>
            <a:srgbClr val="38B1BF"/>
          </a:solidFill>
        </p:grpSpPr>
        <p:sp>
          <p:nvSpPr>
            <p:cNvPr id="9"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0" name="TextBox 60"/>
            <p:cNvSpPr txBox="1">
              <a:spLocks noChangeArrowheads="1"/>
            </p:cNvSpPr>
            <p:nvPr/>
          </p:nvSpPr>
          <p:spPr bwMode="auto">
            <a:xfrm>
              <a:off x="59482" y="0"/>
              <a:ext cx="425104" cy="610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1</a:t>
              </a:r>
              <a:endParaRPr lang="zh-CN" altLang="en-US" sz="2799" b="1" kern="0" dirty="0">
                <a:solidFill>
                  <a:schemeClr val="tx2"/>
                </a:solidFill>
                <a:latin typeface="+mn-lt"/>
                <a:ea typeface="+mn-ea"/>
                <a:cs typeface="+mn-ea"/>
                <a:sym typeface="+mn-lt"/>
              </a:endParaRPr>
            </a:p>
          </p:txBody>
        </p:sp>
      </p:grpSp>
      <p:sp>
        <p:nvSpPr>
          <p:cNvPr id="11" name="Freeform 10_8"/>
          <p:cNvSpPr/>
          <p:nvPr/>
        </p:nvSpPr>
        <p:spPr bwMode="auto">
          <a:xfrm>
            <a:off x="2818179" y="2316094"/>
            <a:ext cx="349379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12" name="组合 62"/>
          <p:cNvGrpSpPr/>
          <p:nvPr/>
        </p:nvGrpSpPr>
        <p:grpSpPr bwMode="auto">
          <a:xfrm>
            <a:off x="2840902" y="2443467"/>
            <a:ext cx="503109" cy="528311"/>
            <a:chOff x="0" y="0"/>
            <a:chExt cx="588963" cy="618440"/>
          </a:xfrm>
          <a:solidFill>
            <a:srgbClr val="38B1BF"/>
          </a:solidFill>
        </p:grpSpPr>
        <p:sp>
          <p:nvSpPr>
            <p:cNvPr id="13"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4" name="TextBox 64"/>
            <p:cNvSpPr txBox="1">
              <a:spLocks noChangeArrowheads="1"/>
            </p:cNvSpPr>
            <p:nvPr/>
          </p:nvSpPr>
          <p:spPr bwMode="auto">
            <a:xfrm>
              <a:off x="59482" y="0"/>
              <a:ext cx="425104" cy="6108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a:solidFill>
                    <a:schemeClr val="tx2"/>
                  </a:solidFill>
                  <a:latin typeface="+mn-lt"/>
                  <a:ea typeface="+mn-ea"/>
                  <a:cs typeface="+mn-ea"/>
                  <a:sym typeface="+mn-lt"/>
                </a:rPr>
                <a:t>2</a:t>
              </a:r>
              <a:endParaRPr lang="zh-CN" altLang="en-US" sz="2799" b="1" kern="0">
                <a:solidFill>
                  <a:schemeClr val="tx2"/>
                </a:solidFill>
                <a:latin typeface="+mn-lt"/>
                <a:ea typeface="+mn-ea"/>
                <a:cs typeface="+mn-ea"/>
                <a:sym typeface="+mn-lt"/>
              </a:endParaRPr>
            </a:p>
          </p:txBody>
        </p:sp>
      </p:grpSp>
      <p:sp>
        <p:nvSpPr>
          <p:cNvPr id="15" name="Freeform 10_10"/>
          <p:cNvSpPr/>
          <p:nvPr/>
        </p:nvSpPr>
        <p:spPr bwMode="auto">
          <a:xfrm>
            <a:off x="2817564" y="3503551"/>
            <a:ext cx="347644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16" name="组合 71"/>
          <p:cNvGrpSpPr/>
          <p:nvPr/>
        </p:nvGrpSpPr>
        <p:grpSpPr bwMode="auto">
          <a:xfrm>
            <a:off x="2812812" y="3603335"/>
            <a:ext cx="503109" cy="521849"/>
            <a:chOff x="0" y="27890"/>
            <a:chExt cx="588963" cy="612717"/>
          </a:xfrm>
          <a:solidFill>
            <a:srgbClr val="38B1BF"/>
          </a:solidFill>
        </p:grpSpPr>
        <p:sp>
          <p:nvSpPr>
            <p:cNvPr id="17"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8" name="TextBox 78"/>
            <p:cNvSpPr txBox="1">
              <a:spLocks noChangeArrowheads="1"/>
            </p:cNvSpPr>
            <p:nvPr/>
          </p:nvSpPr>
          <p:spPr bwMode="auto">
            <a:xfrm>
              <a:off x="58241" y="27891"/>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3</a:t>
              </a:r>
              <a:endParaRPr lang="zh-CN" altLang="en-US" sz="2799" b="1" kern="0" dirty="0">
                <a:solidFill>
                  <a:schemeClr val="tx2"/>
                </a:solidFill>
                <a:latin typeface="+mn-lt"/>
                <a:ea typeface="+mn-ea"/>
                <a:cs typeface="+mn-ea"/>
                <a:sym typeface="+mn-lt"/>
              </a:endParaRPr>
            </a:p>
          </p:txBody>
        </p:sp>
      </p:grpSp>
      <p:sp>
        <p:nvSpPr>
          <p:cNvPr id="27" name="TextBox 91"/>
          <p:cNvSpPr txBox="1">
            <a:spLocks noChangeArrowheads="1"/>
          </p:cNvSpPr>
          <p:nvPr/>
        </p:nvSpPr>
        <p:spPr bwMode="auto">
          <a:xfrm>
            <a:off x="3219121" y="1234184"/>
            <a:ext cx="3074886"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编码规范</a:t>
            </a:r>
            <a:endParaRPr lang="zh-CN" altLang="en-US" sz="3064" kern="0" dirty="0">
              <a:solidFill>
                <a:srgbClr val="FFFFFF"/>
              </a:solidFill>
              <a:latin typeface="+mn-lt"/>
              <a:ea typeface="+mn-ea"/>
              <a:cs typeface="+mn-ea"/>
              <a:sym typeface="+mn-lt"/>
            </a:endParaRPr>
          </a:p>
        </p:txBody>
      </p:sp>
      <p:sp>
        <p:nvSpPr>
          <p:cNvPr id="28" name="TextBox 92"/>
          <p:cNvSpPr txBox="1">
            <a:spLocks noChangeArrowheads="1"/>
          </p:cNvSpPr>
          <p:nvPr/>
        </p:nvSpPr>
        <p:spPr bwMode="auto">
          <a:xfrm>
            <a:off x="3219122" y="2375809"/>
            <a:ext cx="3092852" cy="563841"/>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测试计划</a:t>
            </a:r>
            <a:endParaRPr lang="zh-CN" altLang="en-US" sz="3064" kern="0" dirty="0">
              <a:solidFill>
                <a:srgbClr val="FFFFFF"/>
              </a:solidFill>
              <a:latin typeface="+mn-lt"/>
              <a:ea typeface="+mn-ea"/>
              <a:cs typeface="+mn-ea"/>
              <a:sym typeface="+mn-lt"/>
            </a:endParaRPr>
          </a:p>
        </p:txBody>
      </p:sp>
      <p:sp>
        <p:nvSpPr>
          <p:cNvPr id="29" name="TextBox 93"/>
          <p:cNvSpPr txBox="1">
            <a:spLocks noChangeArrowheads="1"/>
          </p:cNvSpPr>
          <p:nvPr/>
        </p:nvSpPr>
        <p:spPr bwMode="auto">
          <a:xfrm>
            <a:off x="3241927" y="3517437"/>
            <a:ext cx="3052080"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详细设计说明书</a:t>
            </a:r>
            <a:endParaRPr lang="zh-CN" altLang="en-US" sz="3064" kern="0" dirty="0">
              <a:solidFill>
                <a:srgbClr val="FFFFFF"/>
              </a:solidFill>
              <a:latin typeface="+mn-lt"/>
              <a:ea typeface="+mn-ea"/>
              <a:cs typeface="+mn-ea"/>
              <a:sym typeface="+mn-lt"/>
            </a:endParaRPr>
          </a:p>
        </p:txBody>
      </p:sp>
      <p:sp>
        <p:nvSpPr>
          <p:cNvPr id="20" name="Freeform 10_10"/>
          <p:cNvSpPr/>
          <p:nvPr/>
        </p:nvSpPr>
        <p:spPr bwMode="auto">
          <a:xfrm>
            <a:off x="2812813" y="4816582"/>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24" name="TextBox 93"/>
          <p:cNvSpPr txBox="1">
            <a:spLocks noChangeArrowheads="1"/>
          </p:cNvSpPr>
          <p:nvPr/>
        </p:nvSpPr>
        <p:spPr bwMode="auto">
          <a:xfrm>
            <a:off x="3323155" y="4874303"/>
            <a:ext cx="2970852"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测试结果</a:t>
            </a:r>
            <a:endParaRPr lang="zh-CN" altLang="en-US" sz="3064" kern="0" dirty="0">
              <a:solidFill>
                <a:srgbClr val="FFFFFF"/>
              </a:solidFill>
              <a:latin typeface="+mn-lt"/>
              <a:ea typeface="+mn-ea"/>
              <a:cs typeface="+mn-ea"/>
              <a:sym typeface="+mn-lt"/>
            </a:endParaRPr>
          </a:p>
        </p:txBody>
      </p:sp>
      <p:sp>
        <p:nvSpPr>
          <p:cNvPr id="30" name="Freeform 10_10">
            <a:extLst>
              <a:ext uri="{FF2B5EF4-FFF2-40B4-BE49-F238E27FC236}">
                <a16:creationId xmlns:a16="http://schemas.microsoft.com/office/drawing/2014/main" id="{22D37FF8-6F7A-D341-AD42-9AB1D5F562D7}"/>
              </a:ext>
            </a:extLst>
          </p:cNvPr>
          <p:cNvSpPr/>
          <p:nvPr/>
        </p:nvSpPr>
        <p:spPr bwMode="auto">
          <a:xfrm>
            <a:off x="7226371" y="1218220"/>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sp>
        <p:nvSpPr>
          <p:cNvPr id="31" name="TextBox 93">
            <a:extLst>
              <a:ext uri="{FF2B5EF4-FFF2-40B4-BE49-F238E27FC236}">
                <a16:creationId xmlns:a16="http://schemas.microsoft.com/office/drawing/2014/main" id="{8517E34A-1D2E-0149-A97F-26D7E58AC4B8}"/>
              </a:ext>
            </a:extLst>
          </p:cNvPr>
          <p:cNvSpPr txBox="1">
            <a:spLocks noChangeArrowheads="1"/>
          </p:cNvSpPr>
          <p:nvPr/>
        </p:nvSpPr>
        <p:spPr bwMode="auto">
          <a:xfrm>
            <a:off x="7810952" y="1262863"/>
            <a:ext cx="2576114"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cs typeface="+mn-ea"/>
                <a:sym typeface="+mn-lt"/>
              </a:rPr>
              <a:t>项目计划</a:t>
            </a:r>
            <a:endParaRPr lang="zh-CN" altLang="en-US" sz="3064" kern="0" dirty="0">
              <a:solidFill>
                <a:srgbClr val="FFFFFF"/>
              </a:solidFill>
              <a:cs typeface="+mn-ea"/>
              <a:sym typeface="+mn-lt"/>
            </a:endParaRPr>
          </a:p>
        </p:txBody>
      </p:sp>
      <p:grpSp>
        <p:nvGrpSpPr>
          <p:cNvPr id="33" name="组合 71">
            <a:extLst>
              <a:ext uri="{FF2B5EF4-FFF2-40B4-BE49-F238E27FC236}">
                <a16:creationId xmlns:a16="http://schemas.microsoft.com/office/drawing/2014/main" id="{995277C0-FDD3-4B47-88AD-DC02EB729FD9}"/>
              </a:ext>
            </a:extLst>
          </p:cNvPr>
          <p:cNvGrpSpPr/>
          <p:nvPr/>
        </p:nvGrpSpPr>
        <p:grpSpPr bwMode="auto">
          <a:xfrm>
            <a:off x="2821726" y="4942184"/>
            <a:ext cx="503109" cy="524820"/>
            <a:chOff x="0" y="2236"/>
            <a:chExt cx="588963" cy="616204"/>
          </a:xfrm>
          <a:solidFill>
            <a:srgbClr val="38B1BF"/>
          </a:solidFill>
        </p:grpSpPr>
        <p:sp>
          <p:nvSpPr>
            <p:cNvPr id="34" name="Oval 16">
              <a:extLst>
                <a:ext uri="{FF2B5EF4-FFF2-40B4-BE49-F238E27FC236}">
                  <a16:creationId xmlns:a16="http://schemas.microsoft.com/office/drawing/2014/main" id="{7BFDA92B-C948-BB41-935D-BEE9CFB9146A}"/>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35" name="TextBox 78">
              <a:extLst>
                <a:ext uri="{FF2B5EF4-FFF2-40B4-BE49-F238E27FC236}">
                  <a16:creationId xmlns:a16="http://schemas.microsoft.com/office/drawing/2014/main" id="{51ED38E0-8DCF-A74F-A598-F505E4B87329}"/>
                </a:ext>
              </a:extLst>
            </p:cNvPr>
            <p:cNvSpPr txBox="1">
              <a:spLocks noChangeArrowheads="1"/>
            </p:cNvSpPr>
            <p:nvPr/>
          </p:nvSpPr>
          <p:spPr bwMode="auto">
            <a:xfrm>
              <a:off x="81778" y="2236"/>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4</a:t>
              </a:r>
            </a:p>
          </p:txBody>
        </p:sp>
      </p:grpSp>
      <p:sp>
        <p:nvSpPr>
          <p:cNvPr id="36" name="Freeform 10_10">
            <a:extLst>
              <a:ext uri="{FF2B5EF4-FFF2-40B4-BE49-F238E27FC236}">
                <a16:creationId xmlns:a16="http://schemas.microsoft.com/office/drawing/2014/main" id="{FC64FA3F-733B-9348-A0A4-222EE60A8EE8}"/>
              </a:ext>
            </a:extLst>
          </p:cNvPr>
          <p:cNvSpPr/>
          <p:nvPr/>
        </p:nvSpPr>
        <p:spPr bwMode="auto">
          <a:xfrm>
            <a:off x="7226370" y="2290501"/>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grpSp>
        <p:nvGrpSpPr>
          <p:cNvPr id="21" name="组合 71"/>
          <p:cNvGrpSpPr/>
          <p:nvPr/>
        </p:nvGrpSpPr>
        <p:grpSpPr bwMode="auto">
          <a:xfrm>
            <a:off x="7260883" y="1291544"/>
            <a:ext cx="503109" cy="524820"/>
            <a:chOff x="0" y="2236"/>
            <a:chExt cx="588963" cy="616204"/>
          </a:xfrm>
          <a:solidFill>
            <a:srgbClr val="38B1BF"/>
          </a:solidFill>
        </p:grpSpPr>
        <p:sp>
          <p:nvSpPr>
            <p:cNvPr id="22"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23"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5</a:t>
              </a:r>
              <a:endParaRPr lang="en-US" altLang="zh-CN" sz="2799" b="1" kern="0" dirty="0">
                <a:solidFill>
                  <a:schemeClr val="tx2"/>
                </a:solidFill>
                <a:latin typeface="+mn-lt"/>
                <a:ea typeface="+mn-ea"/>
                <a:cs typeface="+mn-ea"/>
                <a:sym typeface="+mn-lt"/>
              </a:endParaRPr>
            </a:p>
          </p:txBody>
        </p:sp>
      </p:grpSp>
      <p:grpSp>
        <p:nvGrpSpPr>
          <p:cNvPr id="37" name="组合 71">
            <a:extLst>
              <a:ext uri="{FF2B5EF4-FFF2-40B4-BE49-F238E27FC236}">
                <a16:creationId xmlns:a16="http://schemas.microsoft.com/office/drawing/2014/main" id="{3B8553EE-B873-704E-B8DD-6829B4403FBB}"/>
              </a:ext>
            </a:extLst>
          </p:cNvPr>
          <p:cNvGrpSpPr/>
          <p:nvPr/>
        </p:nvGrpSpPr>
        <p:grpSpPr bwMode="auto">
          <a:xfrm>
            <a:off x="7297690" y="2357589"/>
            <a:ext cx="503109" cy="524820"/>
            <a:chOff x="0" y="2236"/>
            <a:chExt cx="588963" cy="616204"/>
          </a:xfrm>
          <a:solidFill>
            <a:srgbClr val="38B1BF"/>
          </a:solidFill>
        </p:grpSpPr>
        <p:sp>
          <p:nvSpPr>
            <p:cNvPr id="38" name="Oval 16">
              <a:extLst>
                <a:ext uri="{FF2B5EF4-FFF2-40B4-BE49-F238E27FC236}">
                  <a16:creationId xmlns:a16="http://schemas.microsoft.com/office/drawing/2014/main" id="{B955C321-12FD-5946-9109-28C80C96F121}"/>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39" name="TextBox 78">
              <a:extLst>
                <a:ext uri="{FF2B5EF4-FFF2-40B4-BE49-F238E27FC236}">
                  <a16:creationId xmlns:a16="http://schemas.microsoft.com/office/drawing/2014/main" id="{33F9CFE0-D6AF-B948-85B0-B98A560DD2B4}"/>
                </a:ext>
              </a:extLst>
            </p:cNvPr>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6</a:t>
              </a:r>
              <a:endParaRPr lang="en-US" altLang="zh-CN" sz="2799" b="1" kern="0" dirty="0">
                <a:solidFill>
                  <a:schemeClr val="tx2"/>
                </a:solidFill>
                <a:latin typeface="+mn-lt"/>
                <a:ea typeface="+mn-ea"/>
                <a:cs typeface="+mn-ea"/>
                <a:sym typeface="+mn-lt"/>
              </a:endParaRPr>
            </a:p>
          </p:txBody>
        </p:sp>
      </p:grpSp>
      <p:sp>
        <p:nvSpPr>
          <p:cNvPr id="40" name="TextBox 93">
            <a:extLst>
              <a:ext uri="{FF2B5EF4-FFF2-40B4-BE49-F238E27FC236}">
                <a16:creationId xmlns:a16="http://schemas.microsoft.com/office/drawing/2014/main" id="{8AA8FF74-272B-B841-A7F8-DB6D4B012306}"/>
              </a:ext>
            </a:extLst>
          </p:cNvPr>
          <p:cNvSpPr txBox="1">
            <a:spLocks noChangeArrowheads="1"/>
          </p:cNvSpPr>
          <p:nvPr/>
        </p:nvSpPr>
        <p:spPr bwMode="auto">
          <a:xfrm>
            <a:off x="7840534" y="2350216"/>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用户手册</a:t>
            </a:r>
            <a:endParaRPr lang="zh-CN" altLang="en-US" sz="3064" kern="0" dirty="0">
              <a:solidFill>
                <a:srgbClr val="FFFFFF"/>
              </a:solidFill>
              <a:latin typeface="+mn-lt"/>
              <a:ea typeface="+mn-ea"/>
              <a:cs typeface="+mn-ea"/>
              <a:sym typeface="+mn-lt"/>
            </a:endParaRPr>
          </a:p>
        </p:txBody>
      </p:sp>
      <p:sp>
        <p:nvSpPr>
          <p:cNvPr id="41" name="Freeform 10_10">
            <a:extLst>
              <a:ext uri="{FF2B5EF4-FFF2-40B4-BE49-F238E27FC236}">
                <a16:creationId xmlns:a16="http://schemas.microsoft.com/office/drawing/2014/main" id="{F093838E-054C-5844-8AB6-7D084B36846A}"/>
              </a:ext>
            </a:extLst>
          </p:cNvPr>
          <p:cNvSpPr/>
          <p:nvPr/>
        </p:nvSpPr>
        <p:spPr bwMode="auto">
          <a:xfrm>
            <a:off x="7199005" y="3536484"/>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sp>
        <p:nvSpPr>
          <p:cNvPr id="42" name="TextBox 93">
            <a:extLst>
              <a:ext uri="{FF2B5EF4-FFF2-40B4-BE49-F238E27FC236}">
                <a16:creationId xmlns:a16="http://schemas.microsoft.com/office/drawing/2014/main" id="{B7278D77-A5A3-DD4D-98EE-8AB93AC2B6A5}"/>
              </a:ext>
            </a:extLst>
          </p:cNvPr>
          <p:cNvSpPr txBox="1">
            <a:spLocks noChangeArrowheads="1"/>
          </p:cNvSpPr>
          <p:nvPr/>
        </p:nvSpPr>
        <p:spPr bwMode="auto">
          <a:xfrm>
            <a:off x="7826255" y="3573559"/>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项目总结</a:t>
            </a:r>
            <a:endParaRPr lang="zh-CN" altLang="en-US" sz="3064" kern="0" dirty="0">
              <a:solidFill>
                <a:srgbClr val="FFFFFF"/>
              </a:solidFill>
              <a:latin typeface="+mn-lt"/>
              <a:ea typeface="+mn-ea"/>
              <a:cs typeface="+mn-ea"/>
              <a:sym typeface="+mn-lt"/>
            </a:endParaRPr>
          </a:p>
        </p:txBody>
      </p:sp>
      <p:grpSp>
        <p:nvGrpSpPr>
          <p:cNvPr id="43" name="组合 71">
            <a:extLst>
              <a:ext uri="{FF2B5EF4-FFF2-40B4-BE49-F238E27FC236}">
                <a16:creationId xmlns:a16="http://schemas.microsoft.com/office/drawing/2014/main" id="{F63DFCD8-5F90-9749-9948-E386B434F191}"/>
              </a:ext>
            </a:extLst>
          </p:cNvPr>
          <p:cNvGrpSpPr/>
          <p:nvPr/>
        </p:nvGrpSpPr>
        <p:grpSpPr bwMode="auto">
          <a:xfrm>
            <a:off x="7297690" y="3573559"/>
            <a:ext cx="503109" cy="524820"/>
            <a:chOff x="0" y="2236"/>
            <a:chExt cx="588963" cy="616204"/>
          </a:xfrm>
          <a:solidFill>
            <a:srgbClr val="38B1BF"/>
          </a:solidFill>
        </p:grpSpPr>
        <p:sp>
          <p:nvSpPr>
            <p:cNvPr id="44" name="Oval 16">
              <a:extLst>
                <a:ext uri="{FF2B5EF4-FFF2-40B4-BE49-F238E27FC236}">
                  <a16:creationId xmlns:a16="http://schemas.microsoft.com/office/drawing/2014/main" id="{01C402EA-1104-B847-A65F-660DB042B499}"/>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45" name="TextBox 78">
              <a:extLst>
                <a:ext uri="{FF2B5EF4-FFF2-40B4-BE49-F238E27FC236}">
                  <a16:creationId xmlns:a16="http://schemas.microsoft.com/office/drawing/2014/main" id="{296204D2-3243-534B-967B-6BB6ACD8BBEE}"/>
                </a:ext>
              </a:extLst>
            </p:cNvPr>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7</a:t>
              </a:r>
              <a:endParaRPr lang="en-US" altLang="zh-CN" sz="2799" b="1" kern="0" dirty="0">
                <a:solidFill>
                  <a:schemeClr val="tx2"/>
                </a:solidFill>
                <a:latin typeface="+mn-lt"/>
                <a:ea typeface="+mn-ea"/>
                <a:cs typeface="+mn-ea"/>
                <a:sym typeface="+mn-lt"/>
              </a:endParaRPr>
            </a:p>
          </p:txBody>
        </p:sp>
      </p:grpSp>
    </p:spTree>
    <p:extLst>
      <p:ext uri="{BB962C8B-B14F-4D97-AF65-F5344CB8AC3E}">
        <p14:creationId xmlns:p14="http://schemas.microsoft.com/office/powerpoint/2010/main" val="28947557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2700"/>
                            </p:stCondLst>
                            <p:childTnLst>
                              <p:par>
                                <p:cTn id="39" presetID="52"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Scale>
                                      <p:cBhvr>
                                        <p:cTn id="41"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8"/>
                                        </p:tgtEl>
                                        <p:attrNameLst>
                                          <p:attrName>ppt_x</p:attrName>
                                          <p:attrName>ppt_y</p:attrName>
                                        </p:attrNameLst>
                                      </p:cBhvr>
                                      <p:rCtr x="0" y="0"/>
                                    </p:animMotion>
                                    <p:animEffect transition="in" filter="fade">
                                      <p:cBhvr>
                                        <p:cTn id="43" dur="1000"/>
                                        <p:tgtEl>
                                          <p:spTgt spid="8"/>
                                        </p:tgtEl>
                                      </p:cBhvr>
                                    </p:animEffect>
                                  </p:childTnLst>
                                </p:cTn>
                              </p:par>
                              <p:par>
                                <p:cTn id="44" presetID="52" presetClass="entr" presetSubtype="0" fill="hold" nodeType="withEffect">
                                  <p:stCondLst>
                                    <p:cond delay="100"/>
                                  </p:stCondLst>
                                  <p:childTnLst>
                                    <p:set>
                                      <p:cBhvr>
                                        <p:cTn id="45" dur="1" fill="hold">
                                          <p:stCondLst>
                                            <p:cond delay="0"/>
                                          </p:stCondLst>
                                        </p:cTn>
                                        <p:tgtEl>
                                          <p:spTgt spid="12"/>
                                        </p:tgtEl>
                                        <p:attrNameLst>
                                          <p:attrName>style.visibility</p:attrName>
                                        </p:attrNameLst>
                                      </p:cBhvr>
                                      <p:to>
                                        <p:strVal val="visible"/>
                                      </p:to>
                                    </p:set>
                                    <p:animScale>
                                      <p:cBhvr>
                                        <p:cTn id="4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12"/>
                                        </p:tgtEl>
                                        <p:attrNameLst>
                                          <p:attrName>ppt_x</p:attrName>
                                          <p:attrName>ppt_y</p:attrName>
                                        </p:attrNameLst>
                                      </p:cBhvr>
                                      <p:rCtr x="0" y="0"/>
                                    </p:animMotion>
                                    <p:animEffect transition="in" filter="fade">
                                      <p:cBhvr>
                                        <p:cTn id="48" dur="1000"/>
                                        <p:tgtEl>
                                          <p:spTgt spid="12"/>
                                        </p:tgtEl>
                                      </p:cBhvr>
                                    </p:animEffect>
                                  </p:childTnLst>
                                </p:cTn>
                              </p:par>
                              <p:par>
                                <p:cTn id="49" presetID="52" presetClass="entr" presetSubtype="0"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6"/>
                                        </p:tgtEl>
                                        <p:attrNameLst>
                                          <p:attrName>ppt_x</p:attrName>
                                          <p:attrName>ppt_y</p:attrName>
                                        </p:attrNameLst>
                                      </p:cBhvr>
                                      <p:rCtr x="0" y="0"/>
                                    </p:animMotion>
                                    <p:animEffect transition="in" filter="fade">
                                      <p:cBhvr>
                                        <p:cTn id="53" dur="1000"/>
                                        <p:tgtEl>
                                          <p:spTgt spid="16"/>
                                        </p:tgtEl>
                                      </p:cBhvr>
                                    </p:animEffect>
                                  </p:childTnLst>
                                </p:cTn>
                              </p:par>
                            </p:childTnLst>
                          </p:cTn>
                        </p:par>
                        <p:par>
                          <p:cTn id="54" fill="hold">
                            <p:stCondLst>
                              <p:cond delay="39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grpId="0" nodeType="withEffect">
                                  <p:stCondLst>
                                    <p:cond delay="10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20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500"/>
                                        <p:tgtEl>
                                          <p:spTgt spid="4"/>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par>
                                <p:cTn id="78" presetID="22" presetClass="entr" presetSubtype="8" fill="hold" grpId="0" nodeType="withEffect">
                                  <p:stCondLst>
                                    <p:cond delay="20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52" presetClass="entr" presetSubtype="0" fill="hold" nodeType="withEffect">
                                  <p:stCondLst>
                                    <p:cond delay="200"/>
                                  </p:stCondLst>
                                  <p:childTnLst>
                                    <p:set>
                                      <p:cBhvr>
                                        <p:cTn id="82" dur="1" fill="hold">
                                          <p:stCondLst>
                                            <p:cond delay="0"/>
                                          </p:stCondLst>
                                        </p:cTn>
                                        <p:tgtEl>
                                          <p:spTgt spid="21"/>
                                        </p:tgtEl>
                                        <p:attrNameLst>
                                          <p:attrName>style.visibility</p:attrName>
                                        </p:attrNameLst>
                                      </p:cBhvr>
                                      <p:to>
                                        <p:strVal val="visible"/>
                                      </p:to>
                                    </p:set>
                                    <p:animScale>
                                      <p:cBhvr>
                                        <p:cTn id="83"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4" dur="1000" decel="50000" fill="hold">
                                          <p:stCondLst>
                                            <p:cond delay="0"/>
                                          </p:stCondLst>
                                        </p:cTn>
                                        <p:tgtEl>
                                          <p:spTgt spid="21"/>
                                        </p:tgtEl>
                                        <p:attrNameLst>
                                          <p:attrName>ppt_x</p:attrName>
                                          <p:attrName>ppt_y</p:attrName>
                                        </p:attrNameLst>
                                      </p:cBhvr>
                                      <p:rCtr x="0" y="0"/>
                                    </p:animMotion>
                                    <p:animEffect transition="in" filter="fade">
                                      <p:cBhvr>
                                        <p:cTn id="85" dur="1000"/>
                                        <p:tgtEl>
                                          <p:spTgt spid="21"/>
                                        </p:tgtEl>
                                      </p:cBhvr>
                                    </p:animEffect>
                                  </p:childTnLst>
                                </p:cTn>
                              </p:par>
                              <p:par>
                                <p:cTn id="86" presetID="22" presetClass="entr" presetSubtype="8" fill="hold" grpId="0" nodeType="withEffect">
                                  <p:stCondLst>
                                    <p:cond delay="20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par>
                                <p:cTn id="89" presetID="22" presetClass="entr" presetSubtype="8" fill="hold" grpId="0" nodeType="withEffect">
                                  <p:stCondLst>
                                    <p:cond delay="20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20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52" presetClass="entr" presetSubtype="0" fill="hold" nodeType="withEffect">
                                  <p:stCondLst>
                                    <p:cond delay="200"/>
                                  </p:stCondLst>
                                  <p:childTnLst>
                                    <p:set>
                                      <p:cBhvr>
                                        <p:cTn id="96" dur="1" fill="hold">
                                          <p:stCondLst>
                                            <p:cond delay="0"/>
                                          </p:stCondLst>
                                        </p:cTn>
                                        <p:tgtEl>
                                          <p:spTgt spid="33"/>
                                        </p:tgtEl>
                                        <p:attrNameLst>
                                          <p:attrName>style.visibility</p:attrName>
                                        </p:attrNameLst>
                                      </p:cBhvr>
                                      <p:to>
                                        <p:strVal val="visible"/>
                                      </p:to>
                                    </p:set>
                                    <p:animScale>
                                      <p:cBhvr>
                                        <p:cTn id="9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8" dur="1000" decel="50000" fill="hold">
                                          <p:stCondLst>
                                            <p:cond delay="0"/>
                                          </p:stCondLst>
                                        </p:cTn>
                                        <p:tgtEl>
                                          <p:spTgt spid="33"/>
                                        </p:tgtEl>
                                        <p:attrNameLst>
                                          <p:attrName>ppt_x</p:attrName>
                                          <p:attrName>ppt_y</p:attrName>
                                        </p:attrNameLst>
                                      </p:cBhvr>
                                      <p:rCtr x="0" y="0"/>
                                    </p:animMotion>
                                    <p:animEffect transition="in" filter="fade">
                                      <p:cBhvr>
                                        <p:cTn id="99" dur="1000"/>
                                        <p:tgtEl>
                                          <p:spTgt spid="33"/>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52" presetClass="entr" presetSubtype="0" fill="hold" nodeType="withEffect">
                                  <p:stCondLst>
                                    <p:cond delay="200"/>
                                  </p:stCondLst>
                                  <p:childTnLst>
                                    <p:set>
                                      <p:cBhvr>
                                        <p:cTn id="104" dur="1" fill="hold">
                                          <p:stCondLst>
                                            <p:cond delay="0"/>
                                          </p:stCondLst>
                                        </p:cTn>
                                        <p:tgtEl>
                                          <p:spTgt spid="37"/>
                                        </p:tgtEl>
                                        <p:attrNameLst>
                                          <p:attrName>style.visibility</p:attrName>
                                        </p:attrNameLst>
                                      </p:cBhvr>
                                      <p:to>
                                        <p:strVal val="visible"/>
                                      </p:to>
                                    </p:set>
                                    <p:animScale>
                                      <p:cBhvr>
                                        <p:cTn id="105"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6" dur="1000" decel="50000" fill="hold">
                                          <p:stCondLst>
                                            <p:cond delay="0"/>
                                          </p:stCondLst>
                                        </p:cTn>
                                        <p:tgtEl>
                                          <p:spTgt spid="37"/>
                                        </p:tgtEl>
                                        <p:attrNameLst>
                                          <p:attrName>ppt_x</p:attrName>
                                          <p:attrName>ppt_y</p:attrName>
                                        </p:attrNameLst>
                                      </p:cBhvr>
                                      <p:rCtr x="0" y="0"/>
                                    </p:animMotion>
                                    <p:animEffect transition="in" filter="fade">
                                      <p:cBhvr>
                                        <p:cTn id="107" dur="1000"/>
                                        <p:tgtEl>
                                          <p:spTgt spid="37"/>
                                        </p:tgtEl>
                                      </p:cBhvr>
                                    </p:animEffect>
                                  </p:childTnLst>
                                </p:cTn>
                              </p:par>
                              <p:par>
                                <p:cTn id="108" presetID="22" presetClass="entr" presetSubtype="8" fill="hold" grpId="0" nodeType="withEffect">
                                  <p:stCondLst>
                                    <p:cond delay="200"/>
                                  </p:stCondLst>
                                  <p:childTnLst>
                                    <p:set>
                                      <p:cBhvr>
                                        <p:cTn id="109" dur="1" fill="hold">
                                          <p:stCondLst>
                                            <p:cond delay="0"/>
                                          </p:stCondLst>
                                        </p:cTn>
                                        <p:tgtEl>
                                          <p:spTgt spid="40"/>
                                        </p:tgtEl>
                                        <p:attrNameLst>
                                          <p:attrName>style.visibility</p:attrName>
                                        </p:attrNameLst>
                                      </p:cBhvr>
                                      <p:to>
                                        <p:strVal val="visible"/>
                                      </p:to>
                                    </p:set>
                                    <p:animEffect transition="in" filter="wipe(left)">
                                      <p:cBhvr>
                                        <p:cTn id="110" dur="500"/>
                                        <p:tgtEl>
                                          <p:spTgt spid="40"/>
                                        </p:tgtEl>
                                      </p:cBhvr>
                                    </p:animEffect>
                                  </p:childTnLst>
                                </p:cTn>
                              </p:par>
                              <p:par>
                                <p:cTn id="111" presetID="22" presetClass="entr" presetSubtype="8" fill="hold" grpId="0" nodeType="withEffect">
                                  <p:stCondLst>
                                    <p:cond delay="200"/>
                                  </p:stCondLst>
                                  <p:childTnLst>
                                    <p:set>
                                      <p:cBhvr>
                                        <p:cTn id="112" dur="1" fill="hold">
                                          <p:stCondLst>
                                            <p:cond delay="0"/>
                                          </p:stCondLst>
                                        </p:cTn>
                                        <p:tgtEl>
                                          <p:spTgt spid="41"/>
                                        </p:tgtEl>
                                        <p:attrNameLst>
                                          <p:attrName>style.visibility</p:attrName>
                                        </p:attrNameLst>
                                      </p:cBhvr>
                                      <p:to>
                                        <p:strVal val="visible"/>
                                      </p:to>
                                    </p:set>
                                    <p:animEffect transition="in" filter="wipe(left)">
                                      <p:cBhvr>
                                        <p:cTn id="113" dur="500"/>
                                        <p:tgtEl>
                                          <p:spTgt spid="41"/>
                                        </p:tgtEl>
                                      </p:cBhvr>
                                    </p:animEffect>
                                  </p:childTnLst>
                                </p:cTn>
                              </p:par>
                              <p:par>
                                <p:cTn id="114" presetID="22" presetClass="entr" presetSubtype="8" fill="hold" grpId="0" nodeType="withEffect">
                                  <p:stCondLst>
                                    <p:cond delay="200"/>
                                  </p:stCondLst>
                                  <p:childTnLst>
                                    <p:set>
                                      <p:cBhvr>
                                        <p:cTn id="115" dur="1" fill="hold">
                                          <p:stCondLst>
                                            <p:cond delay="0"/>
                                          </p:stCondLst>
                                        </p:cTn>
                                        <p:tgtEl>
                                          <p:spTgt spid="42"/>
                                        </p:tgtEl>
                                        <p:attrNameLst>
                                          <p:attrName>style.visibility</p:attrName>
                                        </p:attrNameLst>
                                      </p:cBhvr>
                                      <p:to>
                                        <p:strVal val="visible"/>
                                      </p:to>
                                    </p:set>
                                    <p:animEffect transition="in" filter="wipe(left)">
                                      <p:cBhvr>
                                        <p:cTn id="116" dur="500"/>
                                        <p:tgtEl>
                                          <p:spTgt spid="42"/>
                                        </p:tgtEl>
                                      </p:cBhvr>
                                    </p:animEffect>
                                  </p:childTnLst>
                                </p:cTn>
                              </p:par>
                              <p:par>
                                <p:cTn id="117" presetID="52" presetClass="entr" presetSubtype="0" fill="hold" nodeType="withEffect">
                                  <p:stCondLst>
                                    <p:cond delay="200"/>
                                  </p:stCondLst>
                                  <p:childTnLst>
                                    <p:set>
                                      <p:cBhvr>
                                        <p:cTn id="118" dur="1" fill="hold">
                                          <p:stCondLst>
                                            <p:cond delay="0"/>
                                          </p:stCondLst>
                                        </p:cTn>
                                        <p:tgtEl>
                                          <p:spTgt spid="43"/>
                                        </p:tgtEl>
                                        <p:attrNameLst>
                                          <p:attrName>style.visibility</p:attrName>
                                        </p:attrNameLst>
                                      </p:cBhvr>
                                      <p:to>
                                        <p:strVal val="visible"/>
                                      </p:to>
                                    </p:set>
                                    <p:animScale>
                                      <p:cBhvr>
                                        <p:cTn id="119"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0" dur="1000" decel="50000" fill="hold">
                                          <p:stCondLst>
                                            <p:cond delay="0"/>
                                          </p:stCondLst>
                                        </p:cTn>
                                        <p:tgtEl>
                                          <p:spTgt spid="43"/>
                                        </p:tgtEl>
                                        <p:attrNameLst>
                                          <p:attrName>ppt_x</p:attrName>
                                          <p:attrName>ppt_y</p:attrName>
                                        </p:attrNameLst>
                                      </p:cBhvr>
                                      <p:rCtr x="0" y="0"/>
                                    </p:animMotion>
                                    <p:animEffect transition="in" filter="fade">
                                      <p:cBhvr>
                                        <p:cTn id="12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7" grpId="0" bldLvl="0" animBg="1"/>
      <p:bldP spid="11" grpId="0" bldLvl="0" animBg="1"/>
      <p:bldP spid="15" grpId="0" bldLvl="0" animBg="1"/>
      <p:bldP spid="27" grpId="0" bldLvl="0" animBg="1" autoUpdateAnimBg="0"/>
      <p:bldP spid="28" grpId="0" bldLvl="0" animBg="1" autoUpdateAnimBg="0"/>
      <p:bldP spid="29" grpId="0" bldLvl="0" animBg="1" autoUpdateAnimBg="0"/>
      <p:bldP spid="20" grpId="0" bldLvl="0" animBg="1"/>
      <p:bldP spid="24" grpId="0" bldLvl="0" animBg="1" autoUpdateAnimBg="0"/>
      <p:bldP spid="30" grpId="0" bldLvl="0" animBg="1"/>
      <p:bldP spid="31" grpId="0" bldLvl="0" animBg="1" autoUpdateAnimBg="0"/>
      <p:bldP spid="36" grpId="0" bldLvl="0" animBg="1"/>
      <p:bldP spid="40" grpId="0" bldLvl="0" animBg="1" autoUpdateAnimBg="0"/>
      <p:bldP spid="41" grpId="0" bldLvl="0" animBg="1"/>
      <p:bldP spid="42"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0D17F42-5EC7-EB45-820A-DBDB15A3F141}"/>
              </a:ext>
            </a:extLst>
          </p:cNvPr>
          <p:cNvPicPr>
            <a:picLocks noChangeAspect="1"/>
          </p:cNvPicPr>
          <p:nvPr/>
        </p:nvPicPr>
        <p:blipFill>
          <a:blip r:embed="rId2"/>
          <a:stretch>
            <a:fillRect/>
          </a:stretch>
        </p:blipFill>
        <p:spPr>
          <a:xfrm>
            <a:off x="1750423" y="661345"/>
            <a:ext cx="8438606" cy="6156690"/>
          </a:xfrm>
          <a:prstGeom prst="rect">
            <a:avLst/>
          </a:prstGeom>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E7FC9F9-EE60-4A44-A8A7-1E36906C3750}"/>
              </a:ext>
            </a:extLst>
          </p:cNvPr>
          <p:cNvPicPr>
            <a:picLocks noChangeAspect="1"/>
          </p:cNvPicPr>
          <p:nvPr/>
        </p:nvPicPr>
        <p:blipFill>
          <a:blip r:embed="rId2"/>
          <a:stretch>
            <a:fillRect/>
          </a:stretch>
        </p:blipFill>
        <p:spPr>
          <a:xfrm>
            <a:off x="1847184" y="653051"/>
            <a:ext cx="8642290" cy="6204949"/>
          </a:xfrm>
          <a:prstGeom prst="rect">
            <a:avLst/>
          </a:prstGeom>
        </p:spPr>
      </p:pic>
    </p:spTree>
    <p:extLst>
      <p:ext uri="{BB962C8B-B14F-4D97-AF65-F5344CB8AC3E}">
        <p14:creationId xmlns:p14="http://schemas.microsoft.com/office/powerpoint/2010/main" val="3995810334"/>
      </p:ext>
    </p:extLst>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单元测试用例</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A6369F71-757A-0444-BA07-38A6638B09C1}"/>
              </a:ext>
            </a:extLst>
          </p:cNvPr>
          <p:cNvGraphicFramePr>
            <a:graphicFrameLocks noGrp="1"/>
          </p:cNvGraphicFramePr>
          <p:nvPr>
            <p:extLst>
              <p:ext uri="{D42A27DB-BD31-4B8C-83A1-F6EECF244321}">
                <p14:modId xmlns:p14="http://schemas.microsoft.com/office/powerpoint/2010/main" val="2257125765"/>
              </p:ext>
            </p:extLst>
          </p:nvPr>
        </p:nvGraphicFramePr>
        <p:xfrm>
          <a:off x="1358537" y="779837"/>
          <a:ext cx="9222377" cy="5620964"/>
        </p:xfrm>
        <a:graphic>
          <a:graphicData uri="http://schemas.openxmlformats.org/drawingml/2006/table">
            <a:tbl>
              <a:tblPr firstRow="1" firstCol="1" bandRow="1">
                <a:tableStyleId>{5C22544A-7EE6-4342-B048-85BDC9FD1C3A}</a:tableStyleId>
              </a:tblPr>
              <a:tblGrid>
                <a:gridCol w="3705716">
                  <a:extLst>
                    <a:ext uri="{9D8B030D-6E8A-4147-A177-3AD203B41FA5}">
                      <a16:colId xmlns:a16="http://schemas.microsoft.com/office/drawing/2014/main" val="1718962802"/>
                    </a:ext>
                  </a:extLst>
                </a:gridCol>
                <a:gridCol w="5516661">
                  <a:extLst>
                    <a:ext uri="{9D8B030D-6E8A-4147-A177-3AD203B41FA5}">
                      <a16:colId xmlns:a16="http://schemas.microsoft.com/office/drawing/2014/main" val="1760855077"/>
                    </a:ext>
                  </a:extLst>
                </a:gridCol>
              </a:tblGrid>
              <a:tr h="1331409">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模块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测试用例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502148"/>
                  </a:ext>
                </a:extLst>
              </a:tr>
              <a:tr h="1626737">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数据库入库</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不同格式图片，以及酒信息中的长数据与短数据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6121574"/>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图库入库</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   不同格式的图片以及图片信息的大小</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444427"/>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摄像机调用，相册调用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4.4</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以下的版本手机，安卓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4.4-7.0</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版本的手机，安卓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7.0</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以上的手机</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0514310"/>
                  </a:ext>
                </a:extLst>
              </a:tr>
            </a:tbl>
          </a:graphicData>
        </a:graphic>
      </p:graphicFrame>
    </p:spTree>
    <p:extLst>
      <p:ext uri="{BB962C8B-B14F-4D97-AF65-F5344CB8AC3E}">
        <p14:creationId xmlns:p14="http://schemas.microsoft.com/office/powerpoint/2010/main" val="1122055206"/>
      </p:ext>
    </p:extLst>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单元测试用例</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A6369F71-757A-0444-BA07-38A6638B09C1}"/>
              </a:ext>
            </a:extLst>
          </p:cNvPr>
          <p:cNvGraphicFramePr>
            <a:graphicFrameLocks noGrp="1"/>
          </p:cNvGraphicFramePr>
          <p:nvPr>
            <p:extLst>
              <p:ext uri="{D42A27DB-BD31-4B8C-83A1-F6EECF244321}">
                <p14:modId xmlns:p14="http://schemas.microsoft.com/office/powerpoint/2010/main" val="4087081991"/>
              </p:ext>
            </p:extLst>
          </p:nvPr>
        </p:nvGraphicFramePr>
        <p:xfrm>
          <a:off x="1847184" y="1110342"/>
          <a:ext cx="9222377" cy="5620964"/>
        </p:xfrm>
        <a:graphic>
          <a:graphicData uri="http://schemas.openxmlformats.org/drawingml/2006/table">
            <a:tbl>
              <a:tblPr firstRow="1" firstCol="1" bandRow="1">
                <a:tableStyleId>{5C22544A-7EE6-4342-B048-85BDC9FD1C3A}</a:tableStyleId>
              </a:tblPr>
              <a:tblGrid>
                <a:gridCol w="3705716">
                  <a:extLst>
                    <a:ext uri="{9D8B030D-6E8A-4147-A177-3AD203B41FA5}">
                      <a16:colId xmlns:a16="http://schemas.microsoft.com/office/drawing/2014/main" val="1718962802"/>
                    </a:ext>
                  </a:extLst>
                </a:gridCol>
                <a:gridCol w="5516661">
                  <a:extLst>
                    <a:ext uri="{9D8B030D-6E8A-4147-A177-3AD203B41FA5}">
                      <a16:colId xmlns:a16="http://schemas.microsoft.com/office/drawing/2014/main" val="1760855077"/>
                    </a:ext>
                  </a:extLst>
                </a:gridCol>
              </a:tblGrid>
              <a:tr h="1331409">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模块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测试用例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502148"/>
                  </a:ext>
                </a:extLst>
              </a:tr>
              <a:tr h="1626737">
                <a:tc>
                  <a:txBody>
                    <a:bodyPr/>
                    <a:lstStyle/>
                    <a:p>
                      <a:pPr algn="just">
                        <a:spcAft>
                          <a:spcPts val="0"/>
                        </a:spcAft>
                      </a:pPr>
                      <a:r>
                        <a:rPr lang="en-US" altLang="zh-Hans" sz="2400" kern="100" dirty="0" err="1">
                          <a:effectLst/>
                          <a:latin typeface="Calibri" panose="020F0502020204030204" pitchFamily="34" charset="0"/>
                          <a:ea typeface="宋体" panose="02010600030101010101" pitchFamily="2" charset="-122"/>
                          <a:cs typeface="Times New Roman" panose="02020603050405020304" pitchFamily="18" charset="0"/>
                        </a:rPr>
                        <a:t>Api</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请求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不同网络上</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API</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请求是否成功</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6121574"/>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识别结果转详细页面</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   点击不同的选项</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444427"/>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历史记录</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点击标记按钮以表示正确识别</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117422"/>
                  </a:ext>
                </a:extLst>
              </a:tr>
            </a:tbl>
          </a:graphicData>
        </a:graphic>
      </p:graphicFrame>
    </p:spTree>
    <p:extLst>
      <p:ext uri="{BB962C8B-B14F-4D97-AF65-F5344CB8AC3E}">
        <p14:creationId xmlns:p14="http://schemas.microsoft.com/office/powerpoint/2010/main" val="788084038"/>
      </p:ext>
    </p:extLst>
  </p:cSld>
  <p:clrMapOvr>
    <a:masterClrMapping/>
  </p:clrMapOvr>
  <p:transition spd="slow" advClick="0" advTm="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827</Words>
  <Application>Microsoft Macintosh PowerPoint</Application>
  <PresentationFormat>宽屏</PresentationFormat>
  <Paragraphs>167</Paragraphs>
  <Slides>21</Slides>
  <Notes>5</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+中文标题</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hasee</dc:creator>
  <cp:lastModifiedBy>Microsoft Office 用户</cp:lastModifiedBy>
  <cp:revision>22</cp:revision>
  <dcterms:created xsi:type="dcterms:W3CDTF">2018-05-16T09:34:00Z</dcterms:created>
  <dcterms:modified xsi:type="dcterms:W3CDTF">2018-06-06T17:16:17Z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