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70" r:id="rId3"/>
    <p:sldId id="418" r:id="rId5"/>
    <p:sldId id="419" r:id="rId6"/>
    <p:sldId id="420" r:id="rId7"/>
    <p:sldId id="405" r:id="rId8"/>
    <p:sldId id="411" r:id="rId9"/>
    <p:sldId id="439" r:id="rId10"/>
    <p:sldId id="450" r:id="rId11"/>
    <p:sldId id="437" r:id="rId12"/>
    <p:sldId id="410" r:id="rId13"/>
    <p:sldId id="412" r:id="rId14"/>
    <p:sldId id="413" r:id="rId15"/>
    <p:sldId id="364" r:id="rId16"/>
    <p:sldId id="408" r:id="rId17"/>
    <p:sldId id="406" r:id="rId18"/>
    <p:sldId id="409" r:id="rId19"/>
    <p:sldId id="407" r:id="rId20"/>
    <p:sldId id="452" r:id="rId21"/>
    <p:sldId id="453" r:id="rId22"/>
    <p:sldId id="455" r:id="rId23"/>
    <p:sldId id="451" r:id="rId24"/>
    <p:sldId id="436" r:id="rId2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-78" y="-72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SE2018&#26149;-G17-WBS&#32467;&#26500;&#22270;.vsd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SE2018&#26149;-G17-&#39033;&#30446;&#35745;&#21010;.doc" TargetMode="External"/><Relationship Id="rId2" Type="http://schemas.openxmlformats.org/officeDocument/2006/relationships/hyperlink" Target="SE2018&#26149;-G17-&#39033;&#30446;&#35745;&#21010;&#29976;&#29305;&#22270;.mpp" TargetMode="Externa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hyperlink" Target="SE2018&#26149;-G17-&#20250;&#35758;&#35760;&#24405;-3.24.docx" TargetMode="External"/><Relationship Id="rId1" Type="http://schemas.openxmlformats.org/officeDocument/2006/relationships/hyperlink" Target="SE2018&#26149;-G17-&#20250;&#35758;&#35760;&#24405;-3.17.docx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</a:t>
            </a:r>
            <a:endParaRPr lang="zh-CN" altLang="en-US" sz="2400" dirty="0"/>
          </a:p>
          <a:p>
            <a:r>
              <a:rPr sz="2400" dirty="0"/>
              <a:t>1.本项目作为软件工程导论2018春季课程的课程作业。</a:t>
            </a:r>
            <a:endParaRPr sz="2400" dirty="0"/>
          </a:p>
          <a:p>
            <a:r>
              <a:rPr sz="2400" dirty="0"/>
              <a:t>2.目前市面上缺少关于酒的分享与交流专门的平台的APP</a:t>
            </a:r>
            <a:endParaRPr sz="2400" dirty="0"/>
          </a:p>
          <a:p>
            <a:r>
              <a:rPr sz="2400" dirty="0"/>
              <a:t>3.软件工程的日益发展</a:t>
            </a:r>
            <a:endParaRPr sz="2400" dirty="0"/>
          </a:p>
          <a:p>
            <a:r>
              <a:rPr sz="2400" dirty="0"/>
              <a:t>4.酒文化的经久不衰</a:t>
            </a:r>
            <a:endParaRPr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186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开发工具</a:t>
                      </a:r>
                      <a:r>
                        <a:rPr lang="en-US" altLang="zh-CN" dirty="0"/>
                        <a:t>Android studio </a:t>
                      </a:r>
                      <a:r>
                        <a:rPr lang="zh-CN" altLang="en-US" dirty="0"/>
                        <a:t>Tensorflow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开发环境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Windows10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zh-CN" altLang="en-US" dirty="0"/>
                        <a:t>应用运行环境：</a:t>
                      </a:r>
                      <a:r>
                        <a:rPr lang="en-US" altLang="zh-CN" dirty="0"/>
                        <a:t>Android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63395" y="913130"/>
            <a:ext cx="289179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WBS</a:t>
            </a:r>
            <a:r>
              <a:rPr lang="zh-CN" altLang="en-US">
                <a:hlinkClick r:id="rId1" tooltip="" action="ppaction://hlinkfile"/>
              </a:rPr>
              <a:t>结构图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5366" y="136617"/>
            <a:ext cx="44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注释：参考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风险评估：理论方法与应用</a:t>
            </a:r>
            <a:r>
              <a:rPr lang="en-US" altLang="zh-CN" sz="1200" dirty="0" smtClean="0"/>
              <a:t>》</a:t>
            </a:r>
            <a:endParaRPr lang="en-US" altLang="zh-CN" sz="1200" dirty="0" smtClean="0"/>
          </a:p>
          <a:p>
            <a:r>
              <a:rPr lang="zh-CN" altLang="en-US" sz="1200" dirty="0" smtClean="0"/>
              <a:t>作者</a:t>
            </a:r>
            <a:r>
              <a:rPr lang="en-US" altLang="zh-CN" sz="1200" dirty="0" smtClean="0"/>
              <a:t>:Marvin </a:t>
            </a:r>
            <a:r>
              <a:rPr lang="en-US" altLang="zh-CN" sz="1200" dirty="0" err="1" smtClean="0"/>
              <a:t>Rausand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清华大学出版社</a:t>
            </a:r>
            <a:r>
              <a:rPr lang="en-US" altLang="zh-CN" sz="1200" dirty="0" smtClean="0"/>
              <a:t>2013.06.01</a:t>
            </a:r>
            <a:endParaRPr lang="zh-CN" altLang="en-US" sz="12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861060"/>
            <a:ext cx="8244840" cy="58096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14095" y="903605"/>
            <a:ext cx="33528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tooltip="" action="ppaction://hlinkfile"/>
              </a:rPr>
              <a:t>GANTT</a:t>
            </a:r>
            <a:r>
              <a:rPr lang="zh-CN" altLang="en-US">
                <a:hlinkClick r:id="rId2" tooltip="" action="ppaction://hlinkfile"/>
              </a:rPr>
              <a:t>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76905" y="903605"/>
            <a:ext cx="2080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 action="ppaction://hlinkfile"/>
              </a:rPr>
              <a:t>项目计划报告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软件工程导论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作者：张海藩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   牟永敏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结构图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81985" y="6108065"/>
            <a:ext cx="693356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附件：</a:t>
            </a:r>
            <a:r>
              <a:rPr lang="zh-CN" altLang="en-US">
                <a:hlinkClick r:id="rId1" tooltip="" action="ppaction://hlinkfile"/>
              </a:rPr>
              <a:t>会议记录</a:t>
            </a:r>
            <a:r>
              <a:rPr lang="en-US" altLang="zh-CN">
                <a:hlinkClick r:id="rId1" tooltip="" action="ppaction://hlinkfile"/>
              </a:rPr>
              <a:t>3.17</a:t>
            </a:r>
            <a:r>
              <a:rPr lang="zh-CN" altLang="en-US"/>
              <a:t>、</a:t>
            </a:r>
            <a:r>
              <a:rPr lang="zh-CN" altLang="en-US">
                <a:sym typeface="+mn-ea"/>
                <a:hlinkClick r:id="rId2" tooltip="" action="ppaction://hlinkfile"/>
              </a:rPr>
              <a:t>会议记录</a:t>
            </a:r>
            <a:r>
              <a:rPr lang="en-US" altLang="zh-CN">
                <a:sym typeface="+mn-ea"/>
                <a:hlinkClick r:id="rId2" tooltip="" action="ppaction://hlinkfile"/>
              </a:rPr>
              <a:t>3.24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1979295"/>
          <a:ext cx="874458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/>
                <a:gridCol w="989330"/>
                <a:gridCol w="1724025"/>
                <a:gridCol w="1930400"/>
                <a:gridCol w="1381125"/>
                <a:gridCol w="1532890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  <a:endParaRPr lang="zh-CN" alt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3158490"/>
            <a:ext cx="8464550" cy="332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795" y="307403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2795" y="1481455"/>
            <a:ext cx="80397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将tensoflow图像识别模块（开源）移植到</a:t>
            </a:r>
            <a:r>
              <a:rPr lang="en-US" altLang="zh-CN"/>
              <a:t>Android</a:t>
            </a:r>
            <a:r>
              <a:rPr lang="zh-CN" altLang="en-US"/>
              <a:t>手机，关键技术在于数据库匹配，就目前图像识别领域发展，这个技术难点可以攻破，且软件整体架构属于常见的</a:t>
            </a:r>
            <a:r>
              <a:rPr lang="en-US" altLang="zh-CN"/>
              <a:t>C/S</a:t>
            </a:r>
            <a:r>
              <a:rPr lang="zh-CN" altLang="en-US"/>
              <a:t>架构，因此项目技术可行。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自定义</PresentationFormat>
  <Paragraphs>690</Paragraphs>
  <Slides>22</Slides>
  <Notes>11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RomanS</vt:lpstr>
      <vt:lpstr>Arial Unicode MS</vt:lpstr>
      <vt:lpstr>等线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hasee</cp:lastModifiedBy>
  <cp:revision>221</cp:revision>
  <dcterms:created xsi:type="dcterms:W3CDTF">2015-04-23T03:04:00Z</dcterms:created>
  <dcterms:modified xsi:type="dcterms:W3CDTF">2018-03-30T11:24:21Z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