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370" r:id="rId3"/>
    <p:sldId id="485" r:id="rId5"/>
    <p:sldId id="405" r:id="rId6"/>
    <p:sldId id="439" r:id="rId7"/>
    <p:sldId id="450" r:id="rId8"/>
    <p:sldId id="437" r:id="rId9"/>
    <p:sldId id="463" r:id="rId10"/>
    <p:sldId id="456" r:id="rId11"/>
    <p:sldId id="457" r:id="rId12"/>
    <p:sldId id="458" r:id="rId13"/>
    <p:sldId id="459" r:id="rId14"/>
    <p:sldId id="460" r:id="rId15"/>
    <p:sldId id="461" r:id="rId16"/>
    <p:sldId id="488" r:id="rId17"/>
    <p:sldId id="486" r:id="rId18"/>
    <p:sldId id="412" r:id="rId19"/>
    <p:sldId id="487" r:id="rId20"/>
    <p:sldId id="464" r:id="rId21"/>
    <p:sldId id="465" r:id="rId22"/>
    <p:sldId id="489" r:id="rId23"/>
    <p:sldId id="408" r:id="rId24"/>
    <p:sldId id="466" r:id="rId25"/>
    <p:sldId id="467" r:id="rId26"/>
    <p:sldId id="407" r:id="rId27"/>
    <p:sldId id="481" r:id="rId28"/>
    <p:sldId id="455" r:id="rId29"/>
    <p:sldId id="451" r:id="rId30"/>
    <p:sldId id="436" r:id="rId31"/>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06" autoAdjust="0"/>
    <p:restoredTop sz="94660"/>
  </p:normalViewPr>
  <p:slideViewPr>
    <p:cSldViewPr>
      <p:cViewPr>
        <p:scale>
          <a:sx n="95" d="100"/>
          <a:sy n="95" d="100"/>
        </p:scale>
        <p:origin x="15" y="356"/>
      </p:cViewPr>
      <p:guideLst>
        <p:guide orient="horz" pos="2160"/>
        <p:guide orient="horz" pos="383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image" Target="../media/image16.emf"/><Relationship Id="rId2" Type="http://schemas.openxmlformats.org/officeDocument/2006/relationships/oleObject" Target="../embeddings/oleObject4.bin"/><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6.emf"/><Relationship Id="rId1"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4367240" y="1559294"/>
            <a:ext cx="3432810" cy="2059940"/>
          </a:xfrm>
          <a:prstGeom prst="rect">
            <a:avLst/>
          </a:prstGeom>
          <a:noFill/>
        </p:spPr>
        <p:txBody>
          <a:bodyPr wrap="none" lIns="91423" tIns="45712" rIns="91423" bIns="45712" rtlCol="0">
            <a:spAutoFit/>
          </a:bodyPr>
          <a:lstStyle/>
          <a:p>
            <a:r>
              <a:rPr lang="zh-CN" altLang="en-US" sz="12800" dirty="0">
                <a:solidFill>
                  <a:srgbClr val="38B1BF"/>
                </a:solidFill>
                <a:latin typeface="微软雅黑" panose="020B0503020204020204" pitchFamily="34" charset="-122"/>
                <a:ea typeface="微软雅黑" panose="020B0503020204020204" pitchFamily="34" charset="-122"/>
              </a:rPr>
              <a:t>问酒</a:t>
            </a:r>
            <a:endParaRPr lang="zh-CN" altLang="en-US" sz="128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83846" y="4778722"/>
            <a:ext cx="2310765" cy="382270"/>
          </a:xfrm>
          <a:prstGeom prst="rect">
            <a:avLst/>
          </a:prstGeom>
          <a:noFill/>
        </p:spPr>
        <p:txBody>
          <a:bodyPr wrap="none" lIns="91423" tIns="45712" rIns="91423" bIns="45712" rtlCol="0">
            <a:spAutoFit/>
          </a:bodyPr>
          <a:lstStyle/>
          <a:p>
            <a:pPr algn="ct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SE2018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春</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3490233" y="3692461"/>
            <a:ext cx="5216458" cy="646315"/>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en-US"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软件需求规格说明书SRS</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420704" y="4778722"/>
            <a:ext cx="1771605"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en-US" sz="1900"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6</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16" presetClass="entr" presetSubtype="37"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arn(outVertical)">
                                      <p:cBhvr>
                                        <p:cTn id="50" dur="1000"/>
                                        <p:tgtEl>
                                          <p:spTgt spid="42"/>
                                        </p:tgtEl>
                                      </p:cBhvr>
                                    </p:animEffect>
                                  </p:childTnLst>
                                </p:cTn>
                              </p:par>
                            </p:childTnLst>
                          </p:cTn>
                        </p:par>
                        <p:par>
                          <p:cTn id="51" fill="hold">
                            <p:stCondLst>
                              <p:cond delay="2500"/>
                            </p:stCondLst>
                            <p:childTnLst>
                              <p:par>
                                <p:cTn id="52" presetID="22" presetClass="entr" presetSubtype="8"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left)">
                                      <p:cBhvr>
                                        <p:cTn id="54" dur="500"/>
                                        <p:tgtEl>
                                          <p:spTgt spid="44"/>
                                        </p:tgtEl>
                                      </p:cBhvr>
                                    </p:animEffect>
                                  </p:childTnLst>
                                </p:cTn>
                              </p:par>
                            </p:childTnLst>
                          </p:cTn>
                        </p:par>
                        <p:par>
                          <p:cTn id="55" fill="hold">
                            <p:stCondLst>
                              <p:cond delay="3000"/>
                            </p:stCondLst>
                            <p:childTnLst>
                              <p:par>
                                <p:cTn id="56" presetID="12" presetClass="entr" presetSubtype="4"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p:tgtEl>
                                          <p:spTgt spid="41"/>
                                        </p:tgtEl>
                                        <p:attrNameLst>
                                          <p:attrName>ppt_y</p:attrName>
                                        </p:attrNameLst>
                                      </p:cBhvr>
                                      <p:tavLst>
                                        <p:tav tm="0">
                                          <p:val>
                                            <p:strVal val="#ppt_y+#ppt_h*1.125000"/>
                                          </p:val>
                                        </p:tav>
                                        <p:tav tm="100000">
                                          <p:val>
                                            <p:strVal val="#ppt_y"/>
                                          </p:val>
                                        </p:tav>
                                      </p:tavLst>
                                    </p:anim>
                                    <p:animEffect transition="in" filter="wipe(up)">
                                      <p:cBhvr>
                                        <p:cTn id="59" dur="500"/>
                                        <p:tgtEl>
                                          <p:spTgt spid="41"/>
                                        </p:tgtEl>
                                      </p:cBhvr>
                                    </p:animEffect>
                                  </p:childTnLst>
                                </p:cTn>
                              </p:par>
                            </p:childTnLst>
                          </p:cTn>
                        </p:par>
                        <p:par>
                          <p:cTn id="60" fill="hold">
                            <p:stCondLst>
                              <p:cond delay="3500"/>
                            </p:stCondLst>
                            <p:childTnLst>
                              <p:par>
                                <p:cTn id="61" presetID="12" presetClass="entr" presetSubtype="4"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p:tgtEl>
                                          <p:spTgt spid="43"/>
                                        </p:tgtEl>
                                        <p:attrNameLst>
                                          <p:attrName>ppt_y</p:attrName>
                                        </p:attrNameLst>
                                      </p:cBhvr>
                                      <p:tavLst>
                                        <p:tav tm="0">
                                          <p:val>
                                            <p:strVal val="#ppt_y+#ppt_h*1.125000"/>
                                          </p:val>
                                        </p:tav>
                                        <p:tav tm="100000">
                                          <p:val>
                                            <p:strVal val="#ppt_y"/>
                                          </p:val>
                                        </p:tav>
                                      </p:tavLst>
                                    </p:anim>
                                    <p:animEffect transition="in" filter="wipe(up)">
                                      <p:cBhvr>
                                        <p:cTn id="6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5"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bldLvl="0"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318609" y="5806058"/>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详见界面原型—识别失败</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36793" y="1170"/>
            <a:ext cx="2516827" cy="6858417"/>
          </a:xfrm>
          <a:prstGeom prst="rect">
            <a:avLst/>
          </a:prstGeom>
        </p:spPr>
      </p:pic>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46934" y="-14122"/>
            <a:ext cx="6664792" cy="6859588"/>
          </a:xfrm>
          <a:prstGeom prst="rect">
            <a:avLst/>
          </a:prstGeom>
        </p:spPr>
      </p:pic>
      <p:sp>
        <p:nvSpPr>
          <p:cNvPr id="8" name="文本框 7"/>
          <p:cNvSpPr txBox="1"/>
          <p:nvPr/>
        </p:nvSpPr>
        <p:spPr>
          <a:xfrm>
            <a:off x="7285367" y="5950074"/>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详见界面原型—酒页面1</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16417" y="0"/>
            <a:ext cx="4557579" cy="6859588"/>
          </a:xfrm>
          <a:prstGeom prst="rect">
            <a:avLst/>
          </a:prstGeom>
        </p:spPr>
      </p:pic>
      <p:sp>
        <p:nvSpPr>
          <p:cNvPr id="8" name="文本框 7"/>
          <p:cNvSpPr txBox="1"/>
          <p:nvPr/>
        </p:nvSpPr>
        <p:spPr>
          <a:xfrm>
            <a:off x="7318609" y="5950074"/>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详见界面原型—酒页面2</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770327" y="5878066"/>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详见界面原型—酒页面尾部</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08365" y="0"/>
            <a:ext cx="3373683" cy="6859588"/>
          </a:xfrm>
          <a:prstGeom prst="rect">
            <a:avLst/>
          </a:prstGeom>
        </p:spPr>
      </p:pic>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需求用例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016240" y="4140835"/>
            <a:ext cx="2084705" cy="91186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详情请见</a:t>
            </a:r>
            <a:r>
              <a:rPr lang="zh-CN" sz="2665" dirty="0">
                <a:solidFill>
                  <a:srgbClr val="183A5D"/>
                </a:solidFill>
                <a:latin typeface="微软雅黑" panose="020B0503020204020204" pitchFamily="34" charset="-122"/>
                <a:ea typeface="微软雅黑" panose="020B0503020204020204" pitchFamily="34" charset="-122"/>
              </a:rPr>
              <a:t>对话框图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2147482620" name="对象 -2147482621"/>
          <p:cNvGraphicFramePr/>
          <p:nvPr/>
        </p:nvGraphicFramePr>
        <p:xfrm>
          <a:off x="1440815" y="885825"/>
          <a:ext cx="4982845" cy="5544185"/>
        </p:xfrm>
        <a:graphic>
          <a:graphicData uri="http://schemas.openxmlformats.org/presentationml/2006/ole">
            <mc:AlternateContent xmlns:mc="http://schemas.openxmlformats.org/markup-compatibility/2006">
              <mc:Choice xmlns:v="urn:schemas-microsoft-com:vml" Requires="v">
                <p:oleObj spid="_x0000_s3076" name="" r:id="rId1" imgW="2176780" imgH="3093085" progId="Visio.Drawing.15">
                  <p:embed/>
                </p:oleObj>
              </mc:Choice>
              <mc:Fallback>
                <p:oleObj name="" r:id="rId1" imgW="2176780" imgH="3093085" progId="Visio.Drawing.15">
                  <p:embed/>
                  <p:pic>
                    <p:nvPicPr>
                      <p:cNvPr id="0" name="图片 3075"/>
                      <p:cNvPicPr/>
                      <p:nvPr/>
                    </p:nvPicPr>
                    <p:blipFill>
                      <a:blip r:embed="rId2"/>
                      <a:stretch>
                        <a:fillRect/>
                      </a:stretch>
                    </p:blipFill>
                    <p:spPr>
                      <a:xfrm>
                        <a:off x="1440815" y="885825"/>
                        <a:ext cx="4982845" cy="5544185"/>
                      </a:xfrm>
                      <a:prstGeom prst="rect">
                        <a:avLst/>
                      </a:prstGeom>
                      <a:noFill/>
                      <a:ln w="38100">
                        <a:noFill/>
                        <a:miter/>
                      </a:ln>
                    </p:spPr>
                  </p:pic>
                </p:oleObj>
              </mc:Fallback>
            </mc:AlternateContent>
          </a:graphicData>
        </a:graphic>
      </p:graphicFrame>
      <p:sp>
        <p:nvSpPr>
          <p:cNvPr id="5" name="文本框 4"/>
          <p:cNvSpPr txBox="1"/>
          <p:nvPr/>
        </p:nvSpPr>
        <p:spPr>
          <a:xfrm>
            <a:off x="4132580" y="191770"/>
            <a:ext cx="4356100" cy="501650"/>
          </a:xfrm>
          <a:prstGeom prst="rect">
            <a:avLst/>
          </a:prstGeom>
          <a:noFill/>
        </p:spPr>
        <p:txBody>
          <a:bodyPr wrap="square" rtlCol="0">
            <a:spAutoFit/>
          </a:bodyPr>
          <a:p>
            <a:r>
              <a:rPr lang="zh-CN" sz="2665" dirty="0">
                <a:solidFill>
                  <a:srgbClr val="183A5D"/>
                </a:solidFill>
                <a:latin typeface="微软雅黑" panose="020B0503020204020204" pitchFamily="34" charset="-122"/>
                <a:ea typeface="微软雅黑" panose="020B0503020204020204" pitchFamily="34" charset="-122"/>
              </a:rPr>
              <a:t>对话框图（历史记录）</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需求用例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488045" y="3500755"/>
            <a:ext cx="2059305" cy="91186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详情请见</a:t>
            </a:r>
            <a:r>
              <a:rPr lang="zh-CN" sz="2665" dirty="0">
                <a:solidFill>
                  <a:srgbClr val="183A5D"/>
                </a:solidFill>
                <a:latin typeface="微软雅黑" panose="020B0503020204020204" pitchFamily="34" charset="-122"/>
                <a:ea typeface="微软雅黑" panose="020B0503020204020204" pitchFamily="34" charset="-122"/>
              </a:rPr>
              <a:t>对话框图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2147482622" name="对象 -2147482623"/>
          <p:cNvGraphicFramePr/>
          <p:nvPr/>
        </p:nvGraphicFramePr>
        <p:xfrm>
          <a:off x="1612265" y="693420"/>
          <a:ext cx="4905375" cy="5798820"/>
        </p:xfrm>
        <a:graphic>
          <a:graphicData uri="http://schemas.openxmlformats.org/presentationml/2006/ole">
            <mc:AlternateContent xmlns:mc="http://schemas.openxmlformats.org/markup-compatibility/2006">
              <mc:Choice xmlns:v="urn:schemas-microsoft-com:vml" Requires="v">
                <p:oleObj spid="_x0000_s3076" name="" r:id="rId1" imgW="2472690" imgH="4014470" progId="Visio.Drawing.15">
                  <p:embed/>
                </p:oleObj>
              </mc:Choice>
              <mc:Fallback>
                <p:oleObj name="" r:id="rId1" imgW="2472690" imgH="4014470" progId="Visio.Drawing.15">
                  <p:embed/>
                  <p:pic>
                    <p:nvPicPr>
                      <p:cNvPr id="0" name="图片 3075"/>
                      <p:cNvPicPr/>
                      <p:nvPr/>
                    </p:nvPicPr>
                    <p:blipFill>
                      <a:blip r:embed="rId2"/>
                      <a:stretch>
                        <a:fillRect/>
                      </a:stretch>
                    </p:blipFill>
                    <p:spPr>
                      <a:xfrm>
                        <a:off x="1612265" y="693420"/>
                        <a:ext cx="4905375" cy="5798820"/>
                      </a:xfrm>
                      <a:prstGeom prst="rect">
                        <a:avLst/>
                      </a:prstGeom>
                      <a:noFill/>
                      <a:ln w="38100">
                        <a:noFill/>
                        <a:miter/>
                      </a:ln>
                    </p:spPr>
                  </p:pic>
                </p:oleObj>
              </mc:Fallback>
            </mc:AlternateContent>
          </a:graphicData>
        </a:graphic>
      </p:graphicFrame>
      <p:sp>
        <p:nvSpPr>
          <p:cNvPr id="5" name="文本框 4"/>
          <p:cNvSpPr txBox="1"/>
          <p:nvPr/>
        </p:nvSpPr>
        <p:spPr>
          <a:xfrm>
            <a:off x="4132580" y="191770"/>
            <a:ext cx="4356100" cy="501650"/>
          </a:xfrm>
          <a:prstGeom prst="rect">
            <a:avLst/>
          </a:prstGeom>
          <a:noFill/>
        </p:spPr>
        <p:txBody>
          <a:bodyPr wrap="square" rtlCol="0">
            <a:spAutoFit/>
          </a:bodyPr>
          <a:p>
            <a:r>
              <a:rPr lang="zh-CN" sz="2665" dirty="0">
                <a:solidFill>
                  <a:srgbClr val="183A5D"/>
                </a:solidFill>
                <a:latin typeface="微软雅黑" panose="020B0503020204020204" pitchFamily="34" charset="-122"/>
                <a:ea typeface="微软雅黑" panose="020B0503020204020204" pitchFamily="34" charset="-122"/>
              </a:rPr>
              <a:t>对话框图（图库中选择图片）</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需求用例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9623425" y="3645535"/>
            <a:ext cx="1878330" cy="909320"/>
          </a:xfrm>
          <a:prstGeom prst="rect">
            <a:avLst/>
          </a:prstGeom>
          <a:noFill/>
        </p:spPr>
        <p:txBody>
          <a:bodyPr wrap="square" rtlCol="0">
            <a:spAutoFit/>
          </a:bodyPr>
          <a:lstStyle/>
          <a:p>
            <a:r>
              <a:rPr lang="en-US" altLang="en-US" sz="2660" dirty="0">
                <a:solidFill>
                  <a:srgbClr val="183A5D"/>
                </a:solidFill>
                <a:latin typeface="微软雅黑" panose="020B0503020204020204" pitchFamily="34" charset="-122"/>
                <a:ea typeface="微软雅黑" panose="020B0503020204020204" pitchFamily="34" charset="-122"/>
                <a:sym typeface="+mn-ea"/>
              </a:rPr>
              <a:t>详情请见</a:t>
            </a:r>
            <a:r>
              <a:rPr lang="zh-CN" sz="2660" dirty="0">
                <a:solidFill>
                  <a:srgbClr val="183A5D"/>
                </a:solidFill>
                <a:latin typeface="微软雅黑" panose="020B0503020204020204" pitchFamily="34" charset="-122"/>
                <a:ea typeface="微软雅黑" panose="020B0503020204020204" pitchFamily="34" charset="-122"/>
                <a:sym typeface="+mn-ea"/>
              </a:rPr>
              <a:t>对话框图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2147482621" name="对象 -2147482622"/>
          <p:cNvGraphicFramePr/>
          <p:nvPr/>
        </p:nvGraphicFramePr>
        <p:xfrm>
          <a:off x="1301115" y="826770"/>
          <a:ext cx="6977380" cy="5554980"/>
        </p:xfrm>
        <a:graphic>
          <a:graphicData uri="http://schemas.openxmlformats.org/presentationml/2006/ole">
            <mc:AlternateContent xmlns:mc="http://schemas.openxmlformats.org/markup-compatibility/2006">
              <mc:Choice xmlns:v="urn:schemas-microsoft-com:vml" Requires="v">
                <p:oleObj spid="_x0000_s3076" name="" r:id="rId1" imgW="3760470" imgH="3566795" progId="Visio.Drawing.15">
                  <p:embed/>
                </p:oleObj>
              </mc:Choice>
              <mc:Fallback>
                <p:oleObj name="" r:id="rId1" imgW="3760470" imgH="3566795" progId="Visio.Drawing.15">
                  <p:embed/>
                  <p:pic>
                    <p:nvPicPr>
                      <p:cNvPr id="0" name="图片 3075"/>
                      <p:cNvPicPr/>
                      <p:nvPr/>
                    </p:nvPicPr>
                    <p:blipFill>
                      <a:blip r:embed="rId2"/>
                      <a:stretch>
                        <a:fillRect/>
                      </a:stretch>
                    </p:blipFill>
                    <p:spPr>
                      <a:xfrm>
                        <a:off x="1301115" y="826770"/>
                        <a:ext cx="6977380" cy="5554980"/>
                      </a:xfrm>
                      <a:prstGeom prst="rect">
                        <a:avLst/>
                      </a:prstGeom>
                      <a:noFill/>
                      <a:ln w="38100">
                        <a:noFill/>
                        <a:miter/>
                      </a:ln>
                    </p:spPr>
                  </p:pic>
                </p:oleObj>
              </mc:Fallback>
            </mc:AlternateContent>
          </a:graphicData>
        </a:graphic>
      </p:graphicFrame>
      <p:sp>
        <p:nvSpPr>
          <p:cNvPr id="5" name="文本框 4"/>
          <p:cNvSpPr txBox="1"/>
          <p:nvPr/>
        </p:nvSpPr>
        <p:spPr>
          <a:xfrm>
            <a:off x="4132580" y="191770"/>
            <a:ext cx="4356100" cy="501650"/>
          </a:xfrm>
          <a:prstGeom prst="rect">
            <a:avLst/>
          </a:prstGeom>
          <a:noFill/>
        </p:spPr>
        <p:txBody>
          <a:bodyPr wrap="square" rtlCol="0">
            <a:spAutoFit/>
          </a:bodyPr>
          <a:p>
            <a:r>
              <a:rPr lang="zh-CN" sz="2665" dirty="0">
                <a:solidFill>
                  <a:srgbClr val="183A5D"/>
                </a:solidFill>
                <a:latin typeface="微软雅黑" panose="020B0503020204020204" pitchFamily="34" charset="-122"/>
                <a:ea typeface="微软雅黑" panose="020B0503020204020204" pitchFamily="34" charset="-122"/>
              </a:rPr>
              <a:t>对话框图（摄像头获取图片）</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需求用例</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10" name="图片 9"/>
          <p:cNvPicPr/>
          <p:nvPr/>
        </p:nvPicPr>
        <p:blipFill>
          <a:blip r:embed="rId1">
            <a:extLst>
              <a:ext uri="{28A0092B-C50C-407E-A947-70E740481C1C}">
                <a14:useLocalDpi xmlns:a14="http://schemas.microsoft.com/office/drawing/2010/main" val="0"/>
              </a:ext>
            </a:extLst>
          </a:blip>
          <a:srcRect/>
          <a:stretch>
            <a:fillRect/>
          </a:stretch>
        </p:blipFill>
        <p:spPr>
          <a:xfrm>
            <a:off x="2350790" y="909514"/>
            <a:ext cx="7272808" cy="5472608"/>
          </a:xfrm>
          <a:prstGeom prst="rect">
            <a:avLst/>
          </a:prstGeom>
          <a:noFill/>
          <a:ln>
            <a:noFill/>
          </a:ln>
        </p:spPr>
      </p:pic>
      <p:sp>
        <p:nvSpPr>
          <p:cNvPr id="11" name="文本框 10"/>
          <p:cNvSpPr txBox="1"/>
          <p:nvPr/>
        </p:nvSpPr>
        <p:spPr>
          <a:xfrm>
            <a:off x="9623598" y="3645818"/>
            <a:ext cx="2566815" cy="912558"/>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详情请见用例图—管理员</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需求用例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9623598" y="3933850"/>
            <a:ext cx="2376264" cy="912558"/>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详情请见用例图—备份管理</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1">
            <a:extLst>
              <a:ext uri="{28A0092B-C50C-407E-A947-70E740481C1C}">
                <a14:useLocalDpi xmlns:a14="http://schemas.microsoft.com/office/drawing/2010/main" val="0"/>
              </a:ext>
            </a:extLst>
          </a:blip>
          <a:stretch>
            <a:fillRect/>
          </a:stretch>
        </p:blipFill>
        <p:spPr>
          <a:xfrm>
            <a:off x="1630710" y="693251"/>
            <a:ext cx="7776864" cy="5688871"/>
          </a:xfrm>
          <a:prstGeom prst="rect">
            <a:avLst/>
          </a:prstGeom>
        </p:spPr>
      </p:pic>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需求用例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9623598" y="3645818"/>
            <a:ext cx="2566815" cy="912558"/>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详情请见用例图—用户</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1">
            <a:extLst>
              <a:ext uri="{28A0092B-C50C-407E-A947-70E740481C1C}">
                <a14:useLocalDpi xmlns:a14="http://schemas.microsoft.com/office/drawing/2010/main" val="0"/>
              </a:ext>
            </a:extLst>
          </a:blip>
          <a:srcRect/>
          <a:stretch>
            <a:fillRect/>
          </a:stretch>
        </p:blipFill>
        <p:spPr>
          <a:xfrm>
            <a:off x="2422798" y="1053530"/>
            <a:ext cx="7200800" cy="5328592"/>
          </a:xfrm>
          <a:prstGeom prst="rect">
            <a:avLst/>
          </a:prstGeom>
          <a:noFill/>
          <a:ln>
            <a:noFill/>
          </a:ln>
        </p:spPr>
      </p:pic>
      <p:graphicFrame>
        <p:nvGraphicFramePr>
          <p:cNvPr id="-2147482618" name="对象 -2147482619"/>
          <p:cNvGraphicFramePr/>
          <p:nvPr/>
        </p:nvGraphicFramePr>
        <p:xfrm>
          <a:off x="3461703" y="2306003"/>
          <a:ext cx="5266690" cy="2247265"/>
        </p:xfrm>
        <a:graphic>
          <a:graphicData uri="http://schemas.openxmlformats.org/presentationml/2006/ole">
            <mc:AlternateContent xmlns:mc="http://schemas.openxmlformats.org/markup-compatibility/2006">
              <mc:Choice xmlns:v="urn:schemas-microsoft-com:vml" Requires="v">
                <p:oleObj spid="_x0000_s3076" name="" r:id="rId2" imgW="6851650" imgH="2950845" progId="Visio.Drawing.15">
                  <p:embed/>
                </p:oleObj>
              </mc:Choice>
              <mc:Fallback>
                <p:oleObj name="" r:id="rId2" imgW="6851650" imgH="2950845" progId="Visio.Drawing.15">
                  <p:embed/>
                  <p:pic>
                    <p:nvPicPr>
                      <p:cNvPr id="0" name="图片 3075"/>
                      <p:cNvPicPr/>
                      <p:nvPr/>
                    </p:nvPicPr>
                    <p:blipFill>
                      <a:blip r:embed="rId3"/>
                      <a:stretch>
                        <a:fillRect/>
                      </a:stretch>
                    </p:blipFill>
                    <p:spPr>
                      <a:xfrm>
                        <a:off x="3461703" y="2306003"/>
                        <a:ext cx="5266690" cy="2247265"/>
                      </a:xfrm>
                      <a:prstGeom prst="rect">
                        <a:avLst/>
                      </a:prstGeom>
                      <a:noFill/>
                      <a:ln w="38100">
                        <a:noFill/>
                        <a:miter/>
                      </a:ln>
                    </p:spPr>
                  </p:pic>
                </p:oleObj>
              </mc:Fallback>
            </mc:AlternateContent>
          </a:graphicData>
        </a:graphic>
      </p:graphicFrame>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575945"/>
          </a:xfrm>
          <a:prstGeom prst="rect">
            <a:avLst/>
          </a:prstGeom>
          <a:noFill/>
        </p:spPr>
        <p:txBody>
          <a:bodyPr wrap="square" lIns="91472" tIns="45736" rIns="91472" bIns="45736" rtlCol="0">
            <a:spAutoFit/>
          </a:bodyPr>
          <a:lstStyle/>
          <a:p>
            <a:pPr algn="just">
              <a:lnSpc>
                <a:spcPct val="150000"/>
              </a:lnSpc>
            </a:pPr>
            <a:r>
              <a:rPr lang="zh-CN" altLang="en-US" dirty="0">
                <a:solidFill>
                  <a:sysClr val="windowText" lastClr="000000"/>
                </a:solidFill>
                <a:latin typeface="微软雅黑" panose="020B0503020204020204" pitchFamily="34" charset="-122"/>
                <a:ea typeface="微软雅黑" panose="020B0503020204020204" pitchFamily="34" charset="-122"/>
              </a:rPr>
              <a:t>项目名称：问酒</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291715" y="3240405"/>
            <a:ext cx="7799070" cy="203009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供广大群众通过图像识别查询酒的基本信息。</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a:solidFill>
                  <a:sysClr val="windowText" lastClr="000000"/>
                </a:solidFill>
                <a:latin typeface="微软雅黑" panose="020B0503020204020204" pitchFamily="34" charset="-122"/>
                <a:ea typeface="微软雅黑" panose="020B0503020204020204" pitchFamily="34" charset="-122"/>
                <a:sym typeface="+mn-ea"/>
              </a:rPr>
              <a:t>项目目标：为喜欢喝酒以及对酒文化感兴趣的群体通过Android Studio和图像识别</a:t>
            </a:r>
            <a:r>
              <a:rPr lang="en-US" altLang="zh-CN" dirty="0">
                <a:solidFill>
                  <a:sysClr val="windowText" lastClr="000000"/>
                </a:solidFill>
                <a:latin typeface="微软雅黑" panose="020B0503020204020204" pitchFamily="34" charset="-122"/>
                <a:ea typeface="微软雅黑" panose="020B0503020204020204" pitchFamily="34" charset="-122"/>
                <a:sym typeface="+mn-ea"/>
              </a:rPr>
              <a:t>API</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等工具开发出一个可以通过图像识别来检索酒的信息的APP。</a:t>
            </a:r>
            <a:endParaRPr lang="zh-CN" altLang="en-US" i="1"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需求用例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367703" y="207928"/>
            <a:ext cx="2566815"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数据流图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对象 -2147482619"/>
          <p:cNvGraphicFramePr/>
          <p:nvPr/>
        </p:nvGraphicFramePr>
        <p:xfrm>
          <a:off x="1121410" y="1557655"/>
          <a:ext cx="7924165" cy="4083050"/>
        </p:xfrm>
        <a:graphic>
          <a:graphicData uri="http://schemas.openxmlformats.org/presentationml/2006/ole">
            <mc:AlternateContent xmlns:mc="http://schemas.openxmlformats.org/markup-compatibility/2006">
              <mc:Choice xmlns:v="urn:schemas-microsoft-com:vml" Requires="v">
                <p:oleObj spid="_x0000_s3076" name="" r:id="rId1" imgW="6851650" imgH="2950845" progId="Visio.Drawing.15">
                  <p:embed/>
                </p:oleObj>
              </mc:Choice>
              <mc:Fallback>
                <p:oleObj name="" r:id="rId1" imgW="6851650" imgH="2950845" progId="Visio.Drawing.15">
                  <p:embed/>
                  <p:pic>
                    <p:nvPicPr>
                      <p:cNvPr id="0" name="图片 3075"/>
                      <p:cNvPicPr/>
                      <p:nvPr/>
                    </p:nvPicPr>
                    <p:blipFill>
                      <a:blip r:embed="rId2"/>
                      <a:stretch>
                        <a:fillRect/>
                      </a:stretch>
                    </p:blipFill>
                    <p:spPr>
                      <a:xfrm>
                        <a:off x="1121410" y="1557655"/>
                        <a:ext cx="7924165" cy="4083050"/>
                      </a:xfrm>
                      <a:prstGeom prst="rect">
                        <a:avLst/>
                      </a:prstGeom>
                      <a:noFill/>
                      <a:ln w="38100">
                        <a:noFill/>
                        <a:miter/>
                      </a:ln>
                    </p:spPr>
                  </p:pic>
                </p:oleObj>
              </mc:Fallback>
            </mc:AlternateContent>
          </a:graphicData>
        </a:graphic>
      </p:graphicFrame>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5</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数据字典</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26388" y="887629"/>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酒类信息</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2422798" y="1583657"/>
          <a:ext cx="7560840" cy="2133600"/>
        </p:xfrm>
        <a:graphic>
          <a:graphicData uri="http://schemas.openxmlformats.org/drawingml/2006/table">
            <a:tbl>
              <a:tblPr firstRow="1" firstCol="1" bandRow="1">
                <a:tableStyleId>{5C22544A-7EE6-4342-B048-85BDC9FD1C3A}</a:tableStyleId>
              </a:tblPr>
              <a:tblGrid>
                <a:gridCol w="7560840"/>
              </a:tblGrid>
              <a:tr h="1630113">
                <a:tc>
                  <a:txBody>
                    <a:bodyPr/>
                    <a:lstStyle/>
                    <a:p>
                      <a:pPr algn="just">
                        <a:spcAft>
                          <a:spcPts val="0"/>
                        </a:spcAft>
                      </a:pPr>
                      <a:r>
                        <a:rPr lang="zh-CN" sz="2800" kern="0" dirty="0">
                          <a:effectLst/>
                        </a:rPr>
                        <a:t>名字：酒类信息</a:t>
                      </a:r>
                      <a:endParaRPr lang="zh-CN" sz="2800" kern="100" dirty="0">
                        <a:effectLst/>
                      </a:endParaRPr>
                    </a:p>
                    <a:p>
                      <a:pPr algn="just">
                        <a:spcAft>
                          <a:spcPts val="0"/>
                        </a:spcAft>
                      </a:pPr>
                      <a:r>
                        <a:rPr lang="zh-CN" sz="2800" kern="0" dirty="0">
                          <a:effectLst/>
                        </a:rPr>
                        <a:t>别名：某种酒的信息</a:t>
                      </a:r>
                      <a:endParaRPr lang="zh-CN" sz="2800" kern="100" dirty="0">
                        <a:effectLst/>
                      </a:endParaRPr>
                    </a:p>
                    <a:p>
                      <a:pPr algn="just">
                        <a:spcAft>
                          <a:spcPts val="0"/>
                        </a:spcAft>
                      </a:pPr>
                      <a:r>
                        <a:rPr lang="zh-CN" sz="2800" kern="0" dirty="0">
                          <a:effectLst/>
                        </a:rPr>
                        <a:t>描述：某种酒的信息描述</a:t>
                      </a:r>
                      <a:endParaRPr lang="zh-CN" sz="2800" kern="100" dirty="0">
                        <a:effectLst/>
                      </a:endParaRPr>
                    </a:p>
                    <a:p>
                      <a:pPr algn="just">
                        <a:spcAft>
                          <a:spcPts val="0"/>
                        </a:spcAft>
                      </a:pPr>
                      <a:r>
                        <a:rPr lang="zh-CN" sz="2800" kern="0" dirty="0">
                          <a:effectLst/>
                        </a:rPr>
                        <a:t>定义：酒精浓度</a:t>
                      </a:r>
                      <a:r>
                        <a:rPr lang="en-US" sz="2800" kern="0" dirty="0">
                          <a:effectLst/>
                        </a:rPr>
                        <a:t>+</a:t>
                      </a:r>
                      <a:r>
                        <a:rPr lang="zh-CN" sz="2800" kern="0" dirty="0">
                          <a:effectLst/>
                        </a:rPr>
                        <a:t>容量</a:t>
                      </a:r>
                      <a:r>
                        <a:rPr lang="en-US" sz="2800" kern="0" dirty="0">
                          <a:effectLst/>
                        </a:rPr>
                        <a:t>+</a:t>
                      </a:r>
                      <a:r>
                        <a:rPr lang="zh-CN" sz="2800" kern="0" dirty="0">
                          <a:effectLst/>
                        </a:rPr>
                        <a:t>其他信息</a:t>
                      </a:r>
                      <a:r>
                        <a:rPr lang="en-US" sz="2800" kern="0" dirty="0">
                          <a:effectLst/>
                        </a:rPr>
                        <a:t>+</a:t>
                      </a:r>
                      <a:r>
                        <a:rPr lang="zh-CN" sz="2800" kern="0" dirty="0">
                          <a:effectLst/>
                        </a:rPr>
                        <a:t>产地</a:t>
                      </a:r>
                      <a:r>
                        <a:rPr lang="en-US" sz="2800" kern="0" dirty="0">
                          <a:effectLst/>
                        </a:rPr>
                        <a:t>+</a:t>
                      </a:r>
                      <a:r>
                        <a:rPr lang="zh-CN" sz="2800" kern="0" dirty="0">
                          <a:effectLst/>
                        </a:rPr>
                        <a:t>口感</a:t>
                      </a:r>
                      <a:endParaRPr lang="zh-CN" sz="2800" kern="100" dirty="0">
                        <a:effectLst/>
                      </a:endParaRPr>
                    </a:p>
                    <a:p>
                      <a:pPr algn="just">
                        <a:spcAft>
                          <a:spcPts val="0"/>
                        </a:spcAft>
                      </a:pPr>
                      <a:r>
                        <a:rPr lang="zh-CN" sz="2800" kern="0" dirty="0">
                          <a:effectLst/>
                        </a:rPr>
                        <a:t>被引用的位置：在已查询出的酒类信息页面中</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0" name="文本框 9"/>
          <p:cNvSpPr txBox="1"/>
          <p:nvPr/>
        </p:nvSpPr>
        <p:spPr>
          <a:xfrm>
            <a:off x="2254775" y="3911635"/>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酒精浓度</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2422798" y="4607663"/>
          <a:ext cx="7536772" cy="2133600"/>
        </p:xfrm>
        <a:graphic>
          <a:graphicData uri="http://schemas.openxmlformats.org/drawingml/2006/table">
            <a:tbl>
              <a:tblPr firstRow="1" firstCol="1" bandRow="1">
                <a:tableStyleId>{5C22544A-7EE6-4342-B048-85BDC9FD1C3A}</a:tableStyleId>
              </a:tblPr>
              <a:tblGrid>
                <a:gridCol w="7536772"/>
              </a:tblGrid>
              <a:tr h="1975940">
                <a:tc>
                  <a:txBody>
                    <a:bodyPr/>
                    <a:lstStyle/>
                    <a:p>
                      <a:pPr algn="just">
                        <a:spcAft>
                          <a:spcPts val="0"/>
                        </a:spcAft>
                      </a:pPr>
                      <a:r>
                        <a:rPr lang="zh-CN" sz="2800" kern="0" dirty="0">
                          <a:effectLst/>
                        </a:rPr>
                        <a:t>名字：酒精浓度</a:t>
                      </a:r>
                      <a:endParaRPr lang="zh-CN" sz="2800" kern="100" dirty="0">
                        <a:effectLst/>
                      </a:endParaRPr>
                    </a:p>
                    <a:p>
                      <a:pPr algn="just">
                        <a:spcAft>
                          <a:spcPts val="0"/>
                        </a:spcAft>
                      </a:pPr>
                      <a:r>
                        <a:rPr lang="zh-CN" sz="2800" kern="0" dirty="0">
                          <a:effectLst/>
                        </a:rPr>
                        <a:t>别名：</a:t>
                      </a:r>
                      <a:r>
                        <a:rPr lang="en-US" sz="2800" kern="0" dirty="0">
                          <a:effectLst/>
                        </a:rPr>
                        <a:t>ratio</a:t>
                      </a:r>
                      <a:endParaRPr lang="zh-CN" sz="2800" kern="100" dirty="0">
                        <a:effectLst/>
                      </a:endParaRPr>
                    </a:p>
                    <a:p>
                      <a:pPr algn="just">
                        <a:spcAft>
                          <a:spcPts val="0"/>
                        </a:spcAft>
                      </a:pPr>
                      <a:r>
                        <a:rPr lang="zh-CN" sz="2800" kern="0" dirty="0">
                          <a:effectLst/>
                        </a:rPr>
                        <a:t>描述：某种酒的酒精浓度</a:t>
                      </a:r>
                      <a:endParaRPr lang="zh-CN" sz="2800" kern="100" dirty="0">
                        <a:effectLst/>
                      </a:endParaRPr>
                    </a:p>
                    <a:p>
                      <a:pPr algn="just">
                        <a:spcAft>
                          <a:spcPts val="0"/>
                        </a:spcAft>
                      </a:pPr>
                      <a:r>
                        <a:rPr lang="zh-CN" sz="2800" kern="0" dirty="0">
                          <a:effectLst/>
                        </a:rPr>
                        <a:t>定义：</a:t>
                      </a:r>
                      <a:r>
                        <a:rPr lang="en-US" sz="2800" kern="0" dirty="0">
                          <a:effectLst/>
                        </a:rPr>
                        <a:t>1{</a:t>
                      </a:r>
                      <a:r>
                        <a:rPr lang="zh-CN" sz="2800" kern="0" dirty="0">
                          <a:effectLst/>
                        </a:rPr>
                        <a:t>字符</a:t>
                      </a:r>
                      <a:r>
                        <a:rPr lang="en-US" sz="2800" kern="0" dirty="0">
                          <a:effectLst/>
                        </a:rPr>
                        <a:t>}100</a:t>
                      </a:r>
                      <a:endParaRPr lang="zh-CN" sz="2800" kern="100" dirty="0">
                        <a:effectLst/>
                      </a:endParaRPr>
                    </a:p>
                    <a:p>
                      <a:pPr algn="just">
                        <a:spcAft>
                          <a:spcPts val="0"/>
                        </a:spcAft>
                      </a:pPr>
                      <a:r>
                        <a:rPr lang="zh-CN" sz="2800" kern="0" dirty="0">
                          <a:effectLst/>
                        </a:rPr>
                        <a:t>被引用的位置：在已查询出的酒类信息页面中</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5</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数据字典</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26388" y="887629"/>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口感</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54775" y="3911635"/>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容量</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2452927" y="1507457"/>
          <a:ext cx="7506643" cy="2404178"/>
        </p:xfrm>
        <a:graphic>
          <a:graphicData uri="http://schemas.openxmlformats.org/drawingml/2006/table">
            <a:tbl>
              <a:tblPr firstRow="1" firstCol="1" bandRow="1">
                <a:tableStyleId>{5C22544A-7EE6-4342-B048-85BDC9FD1C3A}</a:tableStyleId>
              </a:tblPr>
              <a:tblGrid>
                <a:gridCol w="7506643"/>
              </a:tblGrid>
              <a:tr h="2404178">
                <a:tc>
                  <a:txBody>
                    <a:bodyPr/>
                    <a:lstStyle/>
                    <a:p>
                      <a:pPr algn="just">
                        <a:spcAft>
                          <a:spcPts val="0"/>
                        </a:spcAft>
                      </a:pPr>
                      <a:r>
                        <a:rPr lang="zh-CN" sz="2800" kern="0" dirty="0">
                          <a:effectLst/>
                        </a:rPr>
                        <a:t>名字：口感</a:t>
                      </a:r>
                      <a:endParaRPr lang="zh-CN" sz="2800" kern="100" dirty="0">
                        <a:effectLst/>
                      </a:endParaRPr>
                    </a:p>
                    <a:p>
                      <a:pPr algn="just">
                        <a:spcAft>
                          <a:spcPts val="0"/>
                        </a:spcAft>
                      </a:pPr>
                      <a:r>
                        <a:rPr lang="zh-CN" sz="2800" kern="0" dirty="0">
                          <a:effectLst/>
                        </a:rPr>
                        <a:t>别名：某种酒的口感</a:t>
                      </a:r>
                      <a:endParaRPr lang="zh-CN" sz="2800" kern="100" dirty="0">
                        <a:effectLst/>
                      </a:endParaRPr>
                    </a:p>
                    <a:p>
                      <a:pPr algn="just">
                        <a:spcAft>
                          <a:spcPts val="0"/>
                        </a:spcAft>
                      </a:pPr>
                      <a:r>
                        <a:rPr lang="zh-CN" sz="2800" kern="0" dirty="0">
                          <a:effectLst/>
                        </a:rPr>
                        <a:t>描述：某种酒的口感描述</a:t>
                      </a:r>
                      <a:endParaRPr lang="zh-CN" sz="2800" kern="100" dirty="0">
                        <a:effectLst/>
                      </a:endParaRPr>
                    </a:p>
                    <a:p>
                      <a:pPr algn="just">
                        <a:spcAft>
                          <a:spcPts val="0"/>
                        </a:spcAft>
                      </a:pPr>
                      <a:r>
                        <a:rPr lang="zh-CN" sz="2800" kern="0" dirty="0">
                          <a:effectLst/>
                        </a:rPr>
                        <a:t>定义：</a:t>
                      </a:r>
                      <a:r>
                        <a:rPr lang="en-US" sz="2800" kern="0" dirty="0">
                          <a:effectLst/>
                        </a:rPr>
                        <a:t>1{</a:t>
                      </a:r>
                      <a:r>
                        <a:rPr lang="zh-CN" sz="2800" kern="0" dirty="0">
                          <a:effectLst/>
                        </a:rPr>
                        <a:t>字符</a:t>
                      </a:r>
                      <a:r>
                        <a:rPr lang="en-US" sz="2800" kern="0" dirty="0">
                          <a:effectLst/>
                        </a:rPr>
                        <a:t>}100</a:t>
                      </a:r>
                      <a:endParaRPr lang="zh-CN" sz="2800" kern="100" dirty="0">
                        <a:effectLst/>
                      </a:endParaRPr>
                    </a:p>
                    <a:p>
                      <a:pPr algn="just">
                        <a:spcAft>
                          <a:spcPts val="0"/>
                        </a:spcAft>
                      </a:pPr>
                      <a:r>
                        <a:rPr lang="zh-CN" sz="2800" kern="0" dirty="0">
                          <a:effectLst/>
                        </a:rPr>
                        <a:t>被引用的位置：在已查询出的酒类信息页面中</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6" name="表格 5"/>
          <p:cNvGraphicFramePr>
            <a:graphicFrameLocks noGrp="1"/>
          </p:cNvGraphicFramePr>
          <p:nvPr/>
        </p:nvGraphicFramePr>
        <p:xfrm>
          <a:off x="2452927" y="4496616"/>
          <a:ext cx="7506643" cy="2245545"/>
        </p:xfrm>
        <a:graphic>
          <a:graphicData uri="http://schemas.openxmlformats.org/drawingml/2006/table">
            <a:tbl>
              <a:tblPr firstRow="1" firstCol="1" bandRow="1">
                <a:tableStyleId>{5C22544A-7EE6-4342-B048-85BDC9FD1C3A}</a:tableStyleId>
              </a:tblPr>
              <a:tblGrid>
                <a:gridCol w="7506643"/>
              </a:tblGrid>
              <a:tr h="2245545">
                <a:tc>
                  <a:txBody>
                    <a:bodyPr/>
                    <a:lstStyle/>
                    <a:p>
                      <a:pPr algn="just">
                        <a:spcAft>
                          <a:spcPts val="0"/>
                        </a:spcAft>
                      </a:pPr>
                      <a:r>
                        <a:rPr lang="zh-CN" sz="2800" kern="0" dirty="0">
                          <a:effectLst/>
                        </a:rPr>
                        <a:t>名字：容量</a:t>
                      </a:r>
                      <a:endParaRPr lang="zh-CN" sz="2800" kern="100" dirty="0">
                        <a:effectLst/>
                      </a:endParaRPr>
                    </a:p>
                    <a:p>
                      <a:pPr algn="just">
                        <a:spcAft>
                          <a:spcPts val="0"/>
                        </a:spcAft>
                      </a:pPr>
                      <a:r>
                        <a:rPr lang="zh-CN" sz="2800" kern="0" dirty="0">
                          <a:effectLst/>
                        </a:rPr>
                        <a:t>别名：某种酒的容量</a:t>
                      </a:r>
                      <a:endParaRPr lang="zh-CN" sz="2800" kern="100" dirty="0">
                        <a:effectLst/>
                      </a:endParaRPr>
                    </a:p>
                    <a:p>
                      <a:pPr algn="just">
                        <a:spcAft>
                          <a:spcPts val="0"/>
                        </a:spcAft>
                      </a:pPr>
                      <a:r>
                        <a:rPr lang="zh-CN" sz="2800" kern="0" dirty="0">
                          <a:effectLst/>
                        </a:rPr>
                        <a:t>描述：某种酒的容量描述</a:t>
                      </a:r>
                      <a:endParaRPr lang="zh-CN" sz="2800" kern="100" dirty="0">
                        <a:effectLst/>
                      </a:endParaRPr>
                    </a:p>
                    <a:p>
                      <a:pPr algn="just">
                        <a:spcAft>
                          <a:spcPts val="0"/>
                        </a:spcAft>
                      </a:pPr>
                      <a:r>
                        <a:rPr lang="zh-CN" sz="2800" kern="0" dirty="0">
                          <a:effectLst/>
                        </a:rPr>
                        <a:t>定义：整形</a:t>
                      </a:r>
                      <a:endParaRPr lang="zh-CN" sz="2800" kern="100" dirty="0">
                        <a:effectLst/>
                      </a:endParaRPr>
                    </a:p>
                    <a:p>
                      <a:pPr algn="just">
                        <a:spcAft>
                          <a:spcPts val="0"/>
                        </a:spcAft>
                      </a:pPr>
                      <a:r>
                        <a:rPr lang="zh-CN" sz="2800" kern="0" dirty="0">
                          <a:effectLst/>
                        </a:rPr>
                        <a:t>被引用的位置：在已查询出的酒类信息页面中</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2" name="文本框 11"/>
          <p:cNvSpPr txBox="1"/>
          <p:nvPr/>
        </p:nvSpPr>
        <p:spPr>
          <a:xfrm>
            <a:off x="263257" y="4998266"/>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详见数据字典</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5</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数据字典</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778198" y="5181534"/>
            <a:ext cx="1414687" cy="912558"/>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详见E-R图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342678" y="811764"/>
          <a:ext cx="9433048" cy="5282328"/>
        </p:xfrm>
        <a:graphic>
          <a:graphicData uri="http://schemas.openxmlformats.org/drawingml/2006/table">
            <a:tbl>
              <a:tblPr firstRow="1" firstCol="1" bandRow="1">
                <a:tableStyleId>{5C22544A-7EE6-4342-B048-85BDC9FD1C3A}</a:tableStyleId>
              </a:tblPr>
              <a:tblGrid>
                <a:gridCol w="2292030"/>
                <a:gridCol w="7141018"/>
              </a:tblGrid>
              <a:tr h="660291">
                <a:tc>
                  <a:txBody>
                    <a:bodyPr/>
                    <a:lstStyle/>
                    <a:p>
                      <a:pPr algn="just">
                        <a:spcAft>
                          <a:spcPts val="0"/>
                        </a:spcAft>
                      </a:pPr>
                      <a:r>
                        <a:rPr lang="zh-CN" sz="2800" kern="0" dirty="0">
                          <a:effectLst/>
                        </a:rPr>
                        <a:t>表名</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0">
                          <a:effectLst/>
                        </a:rPr>
                        <a:t>wine_infomation</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zh-CN" sz="2800" kern="0">
                          <a:effectLst/>
                        </a:rPr>
                        <a:t>含义</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dirty="0">
                          <a:effectLst/>
                        </a:rPr>
                        <a:t>记录一种酒的相关信息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en-US" sz="2800" kern="0">
                          <a:effectLst/>
                        </a:rPr>
                        <a:t>Id</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a:effectLst/>
                        </a:rPr>
                        <a:t>某种酒的</a:t>
                      </a:r>
                      <a:r>
                        <a:rPr lang="en-US" sz="2800" kern="0">
                          <a:effectLst/>
                        </a:rPr>
                        <a:t>id</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en-US" sz="2800" kern="0">
                          <a:effectLst/>
                        </a:rPr>
                        <a:t>Ratio</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a:effectLst/>
                        </a:rPr>
                        <a:t>酒精浓度</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en-US" sz="2800" kern="0">
                          <a:effectLst/>
                        </a:rPr>
                        <a:t>Teste</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a:effectLst/>
                        </a:rPr>
                        <a:t>口感</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en-US" sz="2800" kern="0">
                          <a:effectLst/>
                        </a:rPr>
                        <a:t>Volume</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dirty="0">
                          <a:effectLst/>
                        </a:rPr>
                        <a:t>容量</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en-US" sz="2800" kern="0">
                          <a:effectLst/>
                        </a:rPr>
                        <a:t>Place</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dirty="0">
                          <a:effectLst/>
                        </a:rPr>
                        <a:t>产地</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en-US" sz="2800" kern="0" dirty="0">
                          <a:effectLst/>
                        </a:rPr>
                        <a:t>Info</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dirty="0">
                          <a:effectLst/>
                        </a:rPr>
                        <a:t>其他信息介绍，包括故事等</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6</a:t>
            </a:r>
            <a:endParaRPr lang="zh-CN" altLang="en-US" sz="2400" dirty="0"/>
          </a:p>
        </p:txBody>
      </p:sp>
      <p:sp>
        <p:nvSpPr>
          <p:cNvPr id="4" name="文本框 3"/>
          <p:cNvSpPr txBox="1"/>
          <p:nvPr/>
        </p:nvSpPr>
        <p:spPr>
          <a:xfrm>
            <a:off x="1558702" y="1341562"/>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服务器</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8788" y="3440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非功能需求</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035495" y="1988818"/>
            <a:ext cx="5895975" cy="737235"/>
          </a:xfrm>
          <a:prstGeom prst="rect">
            <a:avLst/>
          </a:prstGeom>
          <a:noFill/>
        </p:spPr>
        <p:txBody>
          <a:bodyPr wrap="none" rtlCol="0">
            <a:spAutoFit/>
          </a:bodyPr>
          <a:lstStyle/>
          <a:p>
            <a:r>
              <a:rPr lang="en-US" altLang="zh-CN" dirty="0"/>
              <a:t>2</a:t>
            </a:r>
            <a:r>
              <a:rPr lang="zh-CN" altLang="zh-CN" dirty="0"/>
              <a:t>核</a:t>
            </a:r>
            <a:r>
              <a:rPr lang="en-US" altLang="zh-CN" dirty="0"/>
              <a:t>4G</a:t>
            </a:r>
            <a:r>
              <a:rPr lang="zh-CN" altLang="zh-CN" dirty="0"/>
              <a:t>云服务器</a:t>
            </a:r>
            <a:r>
              <a:rPr lang="en-US" altLang="zh-CN" dirty="0"/>
              <a:t>1</a:t>
            </a:r>
            <a:r>
              <a:rPr lang="zh-CN" altLang="zh-CN" dirty="0"/>
              <a:t>台</a:t>
            </a:r>
            <a:r>
              <a:rPr lang="en-US" altLang="zh-CN" dirty="0"/>
              <a:t>,</a:t>
            </a:r>
            <a:r>
              <a:rPr lang="zh-CN" altLang="en-US" dirty="0"/>
              <a:t>保证开机时间为</a:t>
            </a:r>
            <a:r>
              <a:rPr lang="en-US" altLang="zh-CN" dirty="0"/>
              <a:t>7*20</a:t>
            </a:r>
            <a:r>
              <a:rPr lang="zh-CN" altLang="en-US" dirty="0"/>
              <a:t>小时每周</a:t>
            </a:r>
            <a:endParaRPr lang="zh-CN" altLang="zh-CN" dirty="0"/>
          </a:p>
          <a:p>
            <a:endParaRPr kumimoji="1" lang="zh-CN" altLang="en-US" dirty="0"/>
          </a:p>
        </p:txBody>
      </p:sp>
      <p:sp>
        <p:nvSpPr>
          <p:cNvPr id="8" name="文本框 7"/>
          <p:cNvSpPr txBox="1"/>
          <p:nvPr/>
        </p:nvSpPr>
        <p:spPr>
          <a:xfrm>
            <a:off x="1558702" y="2521298"/>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客户端</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558925" y="3122295"/>
          <a:ext cx="10106660" cy="2361565"/>
        </p:xfrm>
        <a:graphic>
          <a:graphicData uri="http://schemas.openxmlformats.org/drawingml/2006/table">
            <a:tbl>
              <a:tblPr firstRow="1" firstCol="1" bandRow="1">
                <a:tableStyleId>{5C22544A-7EE6-4342-B048-85BDC9FD1C3A}</a:tableStyleId>
              </a:tblPr>
              <a:tblGrid>
                <a:gridCol w="5053330"/>
                <a:gridCol w="5053330"/>
              </a:tblGrid>
              <a:tr h="636905">
                <a:tc>
                  <a:txBody>
                    <a:bodyPr/>
                    <a:lstStyle/>
                    <a:p>
                      <a:pPr algn="l">
                        <a:spcAft>
                          <a:spcPts val="0"/>
                        </a:spcAft>
                      </a:pPr>
                      <a:r>
                        <a:rPr lang="zh-CN" sz="2800" kern="0" dirty="0">
                          <a:effectLst/>
                        </a:rPr>
                        <a:t>项目</a:t>
                      </a:r>
                      <a:r>
                        <a:rPr lang="en-US" sz="2800" kern="0" dirty="0">
                          <a:effectLst/>
                        </a:rPr>
                        <a:t>	</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a:effectLst/>
                        </a:rPr>
                        <a:t>要求</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31165">
                <a:tc>
                  <a:txBody>
                    <a:bodyPr/>
                    <a:lstStyle/>
                    <a:p>
                      <a:pPr algn="l">
                        <a:spcAft>
                          <a:spcPts val="0"/>
                        </a:spcAft>
                      </a:pPr>
                      <a:r>
                        <a:rPr lang="zh-CN" sz="2800" kern="0">
                          <a:effectLst/>
                        </a:rPr>
                        <a:t>硬件</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a:effectLst/>
                        </a:rPr>
                        <a:t>安卓手机</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31165">
                <a:tc>
                  <a:txBody>
                    <a:bodyPr/>
                    <a:lstStyle/>
                    <a:p>
                      <a:pPr algn="l">
                        <a:spcAft>
                          <a:spcPts val="0"/>
                        </a:spcAft>
                      </a:pPr>
                      <a:r>
                        <a:rPr lang="zh-CN" sz="2800" kern="0">
                          <a:effectLst/>
                        </a:rPr>
                        <a:t>操作系统</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800" kern="0" dirty="0">
                          <a:effectLst/>
                        </a:rPr>
                        <a:t>android</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31165">
                <a:tc>
                  <a:txBody>
                    <a:bodyPr/>
                    <a:p>
                      <a:pPr algn="l">
                        <a:spcAft>
                          <a:spcPts val="0"/>
                        </a:spcAft>
                        <a:buNone/>
                      </a:pPr>
                      <a:r>
                        <a:rPr lang="zh-CN" altLang="en-US" sz="2800" kern="100">
                          <a:effectLst/>
                          <a:latin typeface="Calibri" panose="020F0502020204030204" pitchFamily="34" charset="0"/>
                          <a:ea typeface="宋体" panose="02010600030101010101" pitchFamily="2" charset="-122"/>
                          <a:cs typeface="Times New Roman" panose="02020603050405020304" pitchFamily="18" charset="0"/>
                        </a:rPr>
                        <a:t>网络环境</a:t>
                      </a:r>
                      <a:endParaRPr lang="zh-CN" altLang="en-US"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p>
                      <a:pPr algn="l">
                        <a:spcAft>
                          <a:spcPts val="0"/>
                        </a:spcAft>
                        <a:buNone/>
                      </a:pPr>
                      <a:r>
                        <a:rPr lang="zh-CN" sz="2800">
                          <a:effectLst/>
                          <a:sym typeface="+mn-ea"/>
                        </a:rPr>
                        <a:t>浙江大学城市学院校园网</a:t>
                      </a:r>
                      <a:endParaRPr lang="zh-CN" altLang="en-US"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31165">
                <a:tc>
                  <a:txBody>
                    <a:bodyPr/>
                    <a:p>
                      <a:pPr algn="l">
                        <a:spcAft>
                          <a:spcPts val="0"/>
                        </a:spcAft>
                        <a:buNone/>
                      </a:pPr>
                      <a:r>
                        <a:rPr lang="zh-CN" altLang="en-US" sz="2800" kern="100">
                          <a:effectLst/>
                          <a:latin typeface="Calibri" panose="020F0502020204030204" pitchFamily="34" charset="0"/>
                          <a:ea typeface="宋体" panose="02010600030101010101" pitchFamily="2" charset="-122"/>
                          <a:cs typeface="Times New Roman" panose="02020603050405020304" pitchFamily="18" charset="0"/>
                        </a:rPr>
                        <a:t>数据备份</a:t>
                      </a:r>
                      <a:endParaRPr lang="zh-CN" altLang="en-US"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p>
                      <a:pPr algn="l">
                        <a:spcAft>
                          <a:spcPts val="0"/>
                        </a:spcAft>
                        <a:buNone/>
                      </a:pP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500G</a:t>
                      </a:r>
                      <a:r>
                        <a:rPr lang="zh-CN" altLang="en-US" sz="2800" kern="100" dirty="0">
                          <a:effectLst/>
                          <a:latin typeface="Calibri" panose="020F0502020204030204" pitchFamily="34" charset="0"/>
                          <a:ea typeface="宋体" panose="02010600030101010101" pitchFamily="2" charset="-122"/>
                          <a:cs typeface="Times New Roman" panose="02020603050405020304" pitchFamily="18" charset="0"/>
                        </a:rPr>
                        <a:t>移动硬盘（组员个人资源）</a:t>
                      </a:r>
                      <a:endParaRPr lang="zh-CN" altLang="en-US"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6</a:t>
            </a:r>
            <a:endParaRPr lang="zh-CN" altLang="en-US" sz="2400" dirty="0"/>
          </a:p>
        </p:txBody>
      </p:sp>
      <p:sp>
        <p:nvSpPr>
          <p:cNvPr id="7" name="文本框 6"/>
          <p:cNvSpPr txBox="1"/>
          <p:nvPr/>
        </p:nvSpPr>
        <p:spPr>
          <a:xfrm>
            <a:off x="2378788" y="3440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非功能需求</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386099" y="1460284"/>
            <a:ext cx="8546571" cy="4246245"/>
          </a:xfrm>
          <a:prstGeom prst="rect">
            <a:avLst/>
          </a:prstGeom>
        </p:spPr>
        <p:txBody>
          <a:bodyPr wrap="square">
            <a:spAutoFit/>
          </a:bodyPr>
          <a:p>
            <a:pPr lvl="2" fontAlgn="auto">
              <a:lnSpc>
                <a:spcPct val="150000"/>
              </a:lnSpc>
              <a:spcAft>
                <a:spcPts val="0"/>
              </a:spcAft>
            </a:pPr>
            <a:r>
              <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性能需求</a:t>
            </a:r>
            <a:endPar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fontAlgn="auto">
              <a:lnSpc>
                <a:spcPct val="150000"/>
              </a:lnSpc>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zh-CN" sz="2400" dirty="0">
                <a:latin typeface="宋体" panose="02010600030101010101" pitchFamily="2" charset="-122"/>
                <a:ea typeface="宋体" panose="02010600030101010101" pitchFamily="2" charset="-122"/>
                <a:cs typeface="宋体" panose="02010600030101010101" pitchFamily="2" charset="-122"/>
              </a:rPr>
              <a:t>要求能显示出想对应的匹配度</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lvl="2" fontAlgn="auto">
              <a:lnSpc>
                <a:spcPct val="150000"/>
              </a:lnSpc>
              <a:spcAft>
                <a:spcPts val="0"/>
              </a:spcAft>
            </a:pPr>
            <a:r>
              <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系统可用性</a:t>
            </a:r>
            <a:endPar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fontAlgn="auto">
              <a:lnSpc>
                <a:spcPct val="150000"/>
              </a:lnSpc>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zh-CN" sz="2400" dirty="0">
                <a:latin typeface="宋体" panose="02010600030101010101" pitchFamily="2" charset="-122"/>
                <a:ea typeface="宋体" panose="02010600030101010101" pitchFamily="2" charset="-122"/>
                <a:cs typeface="宋体" panose="02010600030101010101" pitchFamily="2" charset="-122"/>
              </a:rPr>
              <a:t>系统每天平均工作时间在至少</a:t>
            </a:r>
            <a:r>
              <a:rPr lang="en-US" altLang="zh-CN" sz="2400" dirty="0">
                <a:latin typeface="宋体" panose="02010600030101010101" pitchFamily="2" charset="-122"/>
                <a:ea typeface="宋体" panose="02010600030101010101" pitchFamily="2" charset="-122"/>
                <a:cs typeface="宋体" panose="02010600030101010101" pitchFamily="2" charset="-122"/>
              </a:rPr>
              <a:t>18</a:t>
            </a:r>
            <a:r>
              <a:rPr lang="zh-CN" altLang="zh-CN" sz="2400" dirty="0">
                <a:latin typeface="宋体" panose="02010600030101010101" pitchFamily="2" charset="-122"/>
                <a:ea typeface="宋体" panose="02010600030101010101" pitchFamily="2" charset="-122"/>
                <a:cs typeface="宋体" panose="02010600030101010101" pitchFamily="2" charset="-122"/>
              </a:rPr>
              <a:t>小时（</a:t>
            </a:r>
            <a:r>
              <a:rPr lang="en-US" altLang="zh-CN" sz="2400" dirty="0">
                <a:latin typeface="宋体" panose="02010600030101010101" pitchFamily="2" charset="-122"/>
                <a:ea typeface="宋体" panose="02010600030101010101" pitchFamily="2" charset="-122"/>
                <a:cs typeface="宋体" panose="02010600030101010101" pitchFamily="2" charset="-122"/>
              </a:rPr>
              <a:t>6</a:t>
            </a:r>
            <a:r>
              <a:rPr lang="zh-CN" altLang="zh-CN" sz="2400" dirty="0">
                <a:latin typeface="宋体" panose="02010600030101010101" pitchFamily="2" charset="-122"/>
                <a:ea typeface="宋体" panose="02010600030101010101" pitchFamily="2" charset="-122"/>
                <a:cs typeface="宋体" panose="02010600030101010101" pitchFamily="2" charset="-122"/>
              </a:rPr>
              <a:t>点到</a:t>
            </a:r>
            <a:r>
              <a:rPr lang="en-US" altLang="zh-CN" sz="2400" dirty="0">
                <a:latin typeface="宋体" panose="02010600030101010101" pitchFamily="2" charset="-122"/>
                <a:ea typeface="宋体" panose="02010600030101010101" pitchFamily="2" charset="-122"/>
                <a:cs typeface="宋体" panose="02010600030101010101" pitchFamily="2" charset="-122"/>
              </a:rPr>
              <a:t>24</a:t>
            </a:r>
            <a:r>
              <a:rPr lang="zh-CN" altLang="zh-CN" sz="2400" dirty="0">
                <a:latin typeface="宋体" panose="02010600030101010101" pitchFamily="2" charset="-122"/>
                <a:ea typeface="宋体" panose="02010600030101010101" pitchFamily="2" charset="-122"/>
                <a:cs typeface="宋体" panose="02010600030101010101" pitchFamily="2" charset="-122"/>
              </a:rPr>
              <a:t>点）工作状态下，必须确保云端数据库服务器的正常稳定运行。</a:t>
            </a:r>
            <a:endParaRPr lang="zh-CN" altLang="zh-CN" sz="28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lvl="2" fontAlgn="auto">
              <a:lnSpc>
                <a:spcPct val="150000"/>
              </a:lnSpc>
              <a:spcAft>
                <a:spcPts val="0"/>
              </a:spcAft>
            </a:pPr>
            <a:r>
              <a:rPr lang="zh-CN" altLang="zh-CN" sz="28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应急</a:t>
            </a:r>
            <a:r>
              <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需求</a:t>
            </a:r>
            <a:endPar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fontAlgn="auto">
              <a:lnSpc>
                <a:spcPct val="150000"/>
              </a:lnSpc>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zh-CN" sz="2400" dirty="0">
                <a:latin typeface="宋体" panose="02010600030101010101" pitchFamily="2" charset="-122"/>
                <a:ea typeface="宋体" panose="02010600030101010101" pitchFamily="2" charset="-122"/>
                <a:cs typeface="宋体" panose="02010600030101010101" pitchFamily="2" charset="-122"/>
              </a:rPr>
              <a:t>定期自动或者手动备份云端数据库数据，并能恢复</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048000" y="765499"/>
            <a:ext cx="8447806" cy="5262979"/>
          </a:xfrm>
          <a:prstGeom prst="rect">
            <a:avLst/>
          </a:prstGeom>
        </p:spPr>
        <p:txBody>
          <a:bodyPr wrap="square">
            <a:spAutoFit/>
          </a:bodyPr>
          <a:lstStyle/>
          <a:p>
            <a:pPr indent="266700"/>
            <a:r>
              <a:rPr lang="en-US" altLang="zh-CN" sz="2800" kern="100" dirty="0">
                <a:latin typeface="Calibri" panose="020F0502020204030204" pitchFamily="34" charset="0"/>
                <a:cs typeface="Times New Roman" panose="02020603050405020304" pitchFamily="18" charset="0"/>
              </a:rPr>
              <a:t>[1] </a:t>
            </a:r>
            <a:r>
              <a:rPr lang="zh-CN" altLang="zh-CN" sz="2800" kern="100" dirty="0">
                <a:latin typeface="Calibri" panose="020F0502020204030204" pitchFamily="34" charset="0"/>
                <a:cs typeface="Times New Roman" panose="02020603050405020304" pitchFamily="18" charset="0"/>
              </a:rPr>
              <a:t>项目管理知识体系指南（</a:t>
            </a:r>
            <a:r>
              <a:rPr lang="en-US" altLang="zh-CN" sz="2800" kern="100" dirty="0">
                <a:latin typeface="Calibri" panose="020F0502020204030204" pitchFamily="34" charset="0"/>
                <a:cs typeface="Times New Roman" panose="02020603050405020304" pitchFamily="18" charset="0"/>
              </a:rPr>
              <a:t>PMBOK </a:t>
            </a:r>
            <a:r>
              <a:rPr lang="zh-CN" altLang="zh-CN" sz="2800" kern="100" dirty="0">
                <a:latin typeface="Calibri" panose="020F0502020204030204" pitchFamily="34" charset="0"/>
                <a:cs typeface="Times New Roman" panose="02020603050405020304" pitchFamily="18" charset="0"/>
              </a:rPr>
              <a:t>指南</a:t>
            </a:r>
            <a:r>
              <a:rPr lang="en-US" altLang="zh-CN" sz="2800" kern="100" dirty="0">
                <a:latin typeface="Calibri" panose="020F0502020204030204" pitchFamily="34" charset="0"/>
                <a:cs typeface="Times New Roman" panose="02020603050405020304" pitchFamily="18" charset="0"/>
              </a:rPr>
              <a:t>)/</a:t>
            </a:r>
            <a:r>
              <a:rPr lang="zh-CN" altLang="zh-CN" sz="2800" kern="100" dirty="0">
                <a:latin typeface="Calibri" panose="020F0502020204030204" pitchFamily="34" charset="0"/>
                <a:cs typeface="Times New Roman" panose="02020603050405020304" pitchFamily="18" charset="0"/>
              </a:rPr>
              <a:t>项目管理协会</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[2] SE2018</a:t>
            </a:r>
            <a:r>
              <a:rPr lang="zh-CN" altLang="zh-CN" sz="2800" kern="100" dirty="0">
                <a:latin typeface="Calibri" panose="020F0502020204030204" pitchFamily="34" charset="0"/>
                <a:cs typeface="Times New Roman" panose="02020603050405020304" pitchFamily="18" charset="0"/>
              </a:rPr>
              <a:t>春</a:t>
            </a:r>
            <a:r>
              <a:rPr lang="en-US" altLang="zh-CN" sz="2800" kern="100" dirty="0">
                <a:latin typeface="Calibri" panose="020F0502020204030204" pitchFamily="34" charset="0"/>
                <a:cs typeface="Times New Roman" panose="02020603050405020304" pitchFamily="18" charset="0"/>
              </a:rPr>
              <a:t>-G17-</a:t>
            </a:r>
            <a:r>
              <a:rPr lang="zh-CN" altLang="zh-CN" sz="2800" kern="100" dirty="0">
                <a:latin typeface="Calibri" panose="020F0502020204030204" pitchFamily="34" charset="0"/>
                <a:cs typeface="Times New Roman" panose="02020603050405020304" pitchFamily="18" charset="0"/>
              </a:rPr>
              <a:t>项目计划甘特图</a:t>
            </a:r>
            <a:r>
              <a:rPr lang="en-US" altLang="zh-CN" sz="2800" kern="100" dirty="0">
                <a:latin typeface="Calibri" panose="020F0502020204030204" pitchFamily="34" charset="0"/>
                <a:cs typeface="Times New Roman" panose="02020603050405020304" pitchFamily="18" charset="0"/>
              </a:rPr>
              <a:t> SE2018</a:t>
            </a:r>
            <a:r>
              <a:rPr lang="zh-CN" altLang="zh-CN" sz="2800" kern="100" dirty="0">
                <a:latin typeface="Calibri" panose="020F0502020204030204" pitchFamily="34" charset="0"/>
                <a:cs typeface="Times New Roman" panose="02020603050405020304" pitchFamily="18" charset="0"/>
              </a:rPr>
              <a:t>春</a:t>
            </a:r>
            <a:r>
              <a:rPr lang="en-US" altLang="zh-CN" sz="2800" kern="100" dirty="0">
                <a:latin typeface="Calibri" panose="020F0502020204030204" pitchFamily="34" charset="0"/>
                <a:cs typeface="Times New Roman" panose="02020603050405020304" pitchFamily="18" charset="0"/>
              </a:rPr>
              <a:t>-G17 </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[3] </a:t>
            </a:r>
            <a:r>
              <a:rPr lang="zh-CN" altLang="zh-CN" sz="2800" kern="100" dirty="0">
                <a:latin typeface="Calibri" panose="020F0502020204030204" pitchFamily="34" charset="0"/>
                <a:cs typeface="Times New Roman" panose="02020603050405020304" pitchFamily="18" charset="0"/>
              </a:rPr>
              <a:t>张海藩</a:t>
            </a:r>
            <a:r>
              <a:rPr lang="en-US" altLang="zh-CN" sz="2800" kern="100" dirty="0">
                <a:latin typeface="Calibri" panose="020F0502020204030204" pitchFamily="34" charset="0"/>
                <a:cs typeface="Times New Roman" panose="02020603050405020304" pitchFamily="18" charset="0"/>
              </a:rPr>
              <a:t>,</a:t>
            </a:r>
            <a:r>
              <a:rPr lang="zh-CN" altLang="zh-CN" sz="2800" kern="100" dirty="0">
                <a:latin typeface="Calibri" panose="020F0502020204030204" pitchFamily="34" charset="0"/>
                <a:cs typeface="Times New Roman" panose="02020603050405020304" pitchFamily="18" charset="0"/>
              </a:rPr>
              <a:t>牟永敏</a:t>
            </a:r>
            <a:r>
              <a:rPr lang="en-US" altLang="zh-CN" sz="2800" kern="100" dirty="0">
                <a:latin typeface="Calibri" panose="020F0502020204030204" pitchFamily="34" charset="0"/>
                <a:cs typeface="Times New Roman" panose="02020603050405020304" pitchFamily="18" charset="0"/>
              </a:rPr>
              <a:t>.</a:t>
            </a:r>
            <a:r>
              <a:rPr lang="zh-CN" altLang="zh-CN" sz="2800" kern="100" dirty="0">
                <a:latin typeface="Calibri" panose="020F0502020204030204" pitchFamily="34" charset="0"/>
                <a:cs typeface="Times New Roman" panose="02020603050405020304" pitchFamily="18" charset="0"/>
              </a:rPr>
              <a:t>软件工程导论（第六版） </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[4] </a:t>
            </a: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GB8567</a:t>
            </a: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88</a:t>
            </a:r>
            <a:r>
              <a:rPr lang="zh-CN" altLang="zh-CN" sz="2800" kern="100" dirty="0">
                <a:latin typeface="Calibri" panose="020F0502020204030204" pitchFamily="34" charset="0"/>
                <a:cs typeface="Times New Roman" panose="02020603050405020304" pitchFamily="18" charset="0"/>
              </a:rPr>
              <a:t>计算机软件产品开发文件编制指南》</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[5]</a:t>
            </a:r>
            <a:r>
              <a:rPr lang="zh-CN" altLang="zh-CN" sz="2800" kern="100" dirty="0">
                <a:latin typeface="Calibri" panose="020F0502020204030204" pitchFamily="34" charset="0"/>
                <a:cs typeface="Times New Roman" panose="02020603050405020304" pitchFamily="18" charset="0"/>
              </a:rPr>
              <a:t>《软件工程导论学习辅导》（第六版） 张海藩、牟永敏编著 清华大学出版社</a:t>
            </a:r>
            <a:r>
              <a:rPr lang="en-US" altLang="zh-CN" sz="2800" kern="100" dirty="0">
                <a:latin typeface="Calibri" panose="020F0502020204030204" pitchFamily="34" charset="0"/>
                <a:cs typeface="Times New Roman" panose="02020603050405020304" pitchFamily="18" charset="0"/>
              </a:rPr>
              <a:t>2013</a:t>
            </a:r>
            <a:r>
              <a:rPr lang="zh-CN" altLang="zh-CN" sz="2800" kern="100" dirty="0">
                <a:latin typeface="Calibri" panose="020F0502020204030204" pitchFamily="34" charset="0"/>
                <a:cs typeface="Times New Roman" panose="02020603050405020304" pitchFamily="18" charset="0"/>
              </a:rPr>
              <a:t>年</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[6] SE2018</a:t>
            </a:r>
            <a:r>
              <a:rPr lang="zh-CN" altLang="zh-CN" sz="2800" kern="100" dirty="0">
                <a:latin typeface="Calibri" panose="020F0502020204030204" pitchFamily="34" charset="0"/>
                <a:cs typeface="Times New Roman" panose="02020603050405020304" pitchFamily="18" charset="0"/>
              </a:rPr>
              <a:t>春</a:t>
            </a:r>
            <a:r>
              <a:rPr lang="en-US" altLang="zh-CN" sz="2800" kern="100" dirty="0">
                <a:latin typeface="Calibri" panose="020F0502020204030204" pitchFamily="34" charset="0"/>
                <a:cs typeface="Times New Roman" panose="02020603050405020304" pitchFamily="18" charset="0"/>
              </a:rPr>
              <a:t>-G17-</a:t>
            </a:r>
            <a:r>
              <a:rPr lang="zh-CN" altLang="zh-CN" sz="2800" kern="100" dirty="0">
                <a:latin typeface="Calibri" panose="020F0502020204030204" pitchFamily="34" charset="0"/>
                <a:cs typeface="Times New Roman" panose="02020603050405020304" pitchFamily="18" charset="0"/>
              </a:rPr>
              <a:t>文档编写规范</a:t>
            </a:r>
            <a:r>
              <a:rPr lang="en-US" altLang="zh-CN" sz="2800" kern="100" dirty="0">
                <a:latin typeface="Calibri" panose="020F0502020204030204" pitchFamily="34" charset="0"/>
                <a:cs typeface="Times New Roman" panose="02020603050405020304" pitchFamily="18" charset="0"/>
              </a:rPr>
              <a:t>.</a:t>
            </a:r>
            <a:r>
              <a:rPr lang="en-US" altLang="zh-CN" sz="2800" kern="100" dirty="0" err="1">
                <a:latin typeface="Calibri" panose="020F0502020204030204" pitchFamily="34" charset="0"/>
                <a:cs typeface="Times New Roman" panose="02020603050405020304" pitchFamily="18" charset="0"/>
              </a:rPr>
              <a:t>docx</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[7] </a:t>
            </a:r>
            <a:r>
              <a:rPr lang="zh-CN" altLang="zh-CN" sz="2800" kern="100" dirty="0">
                <a:latin typeface="Calibri" panose="020F0502020204030204" pitchFamily="34" charset="0"/>
                <a:cs typeface="Times New Roman" panose="02020603050405020304" pitchFamily="18" charset="0"/>
              </a:rPr>
              <a:t>软件工程基础：首页及课程介绍</a:t>
            </a:r>
            <a:r>
              <a:rPr lang="en-US" altLang="zh-CN" sz="2800" kern="100" dirty="0">
                <a:latin typeface="Calibri" panose="020F0502020204030204" pitchFamily="34" charset="0"/>
                <a:cs typeface="Times New Roman" panose="02020603050405020304" pitchFamily="18" charset="0"/>
              </a:rPr>
              <a:t>.</a:t>
            </a:r>
            <a:r>
              <a:rPr lang="en-US" altLang="zh-CN" sz="2800" kern="100" dirty="0" err="1">
                <a:latin typeface="Calibri" panose="020F0502020204030204" pitchFamily="34" charset="0"/>
                <a:cs typeface="Times New Roman" panose="02020603050405020304" pitchFamily="18" charset="0"/>
              </a:rPr>
              <a:t>ppt</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[8]</a:t>
            </a:r>
            <a:r>
              <a:rPr lang="zh-CN" altLang="zh-CN" sz="2800" kern="100" dirty="0">
                <a:latin typeface="Calibri" panose="020F0502020204030204" pitchFamily="34" charset="0"/>
                <a:cs typeface="Times New Roman" panose="02020603050405020304" pitchFamily="18" charset="0"/>
              </a:rPr>
              <a:t>《软件开发的过程与管理》作者：张湘辉 清华大学出版社</a:t>
            </a:r>
            <a:r>
              <a:rPr lang="en-US" altLang="zh-CN" sz="2800" kern="100" dirty="0">
                <a:latin typeface="Calibri" panose="020F0502020204030204" pitchFamily="34" charset="0"/>
                <a:cs typeface="Times New Roman" panose="02020603050405020304" pitchFamily="18" charset="0"/>
              </a:rPr>
              <a:t> 2005</a:t>
            </a:r>
            <a:r>
              <a:rPr lang="zh-CN" altLang="zh-CN" sz="2800" kern="100" dirty="0">
                <a:latin typeface="Calibri" panose="020F0502020204030204" pitchFamily="34" charset="0"/>
                <a:cs typeface="Times New Roman" panose="02020603050405020304" pitchFamily="18" charset="0"/>
              </a:rPr>
              <a:t>年</a:t>
            </a:r>
            <a:endParaRPr lang="zh-CN" altLang="zh-CN" sz="2800" kern="100" dirty="0">
              <a:latin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分工及考评</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181985" y="1197546"/>
          <a:ext cx="8532495" cy="5187135"/>
        </p:xfrm>
        <a:graphic>
          <a:graphicData uri="http://schemas.openxmlformats.org/drawingml/2006/table">
            <a:tbl>
              <a:tblPr firstRow="1" bandRow="1">
                <a:tableStyleId>{5C22544A-7EE6-4342-B048-85BDC9FD1C3A}</a:tableStyleId>
              </a:tblPr>
              <a:tblGrid>
                <a:gridCol w="1442720"/>
                <a:gridCol w="4245610"/>
                <a:gridCol w="2844165"/>
              </a:tblGrid>
              <a:tr h="1656184">
                <a:tc>
                  <a:txBody>
                    <a:bodyPr/>
                    <a:lstStyle/>
                    <a:p>
                      <a:pPr algn="ctr">
                        <a:buNone/>
                      </a:pPr>
                      <a:r>
                        <a:rPr lang="zh-CN" altLang="en-US" b="0" dirty="0">
                          <a:solidFill>
                            <a:schemeClr val="tx1"/>
                          </a:solidFill>
                        </a:rPr>
                        <a:t>黄为波</a:t>
                      </a:r>
                      <a:endParaRPr lang="zh-CN" altLang="en-US" b="0" dirty="0">
                        <a:solidFill>
                          <a:schemeClr val="tx1"/>
                        </a:solidFill>
                      </a:endParaRPr>
                    </a:p>
                  </a:txBody>
                  <a:tcPr>
                    <a:solidFill>
                      <a:schemeClr val="accent1">
                        <a:lumMod val="40000"/>
                        <a:lumOff val="60000"/>
                      </a:schemeClr>
                    </a:solidFill>
                  </a:tcPr>
                </a:tc>
                <a:tc>
                  <a:txBody>
                    <a:bodyPr/>
                    <a:lstStyle/>
                    <a:p>
                      <a:pPr marL="457200" indent="-457200" algn="l">
                        <a:buFont typeface="+mj-lt"/>
                        <a:buAutoNum type="arabicPeriod"/>
                      </a:pP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需求规格说明书</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“外部接口需求”，“用户界面”</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“附录”部分编写</a:t>
                      </a:r>
                      <a:endParaRPr lang="en-US" altLang="zh-CN" sz="1400" b="0" dirty="0" smtClean="0">
                        <a:solidFill>
                          <a:schemeClr val="tx1"/>
                        </a:solidFill>
                        <a:latin typeface="+mn-ea"/>
                        <a:ea typeface="+mn-ea"/>
                      </a:endParaRPr>
                    </a:p>
                    <a:p>
                      <a:pPr marL="457200" indent="-457200" algn="l">
                        <a:buFont typeface="+mj-lt"/>
                        <a:buAutoNum type="arabicPeriod"/>
                      </a:pPr>
                      <a:r>
                        <a:rPr lang="zh-CN" altLang="en-US" sz="1400" b="0" dirty="0" smtClean="0">
                          <a:solidFill>
                            <a:schemeClr val="tx1"/>
                          </a:solidFill>
                          <a:latin typeface="+mn-ea"/>
                          <a:ea typeface="+mn-ea"/>
                        </a:rPr>
                        <a:t>对</a:t>
                      </a: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需求规格说明书</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进行排版修改</a:t>
                      </a:r>
                      <a:endParaRPr lang="zh-CN" altLang="en-US" sz="1400" b="0" dirty="0">
                        <a:solidFill>
                          <a:schemeClr val="tx1"/>
                        </a:solidFill>
                        <a:latin typeface="+mn-ea"/>
                        <a:ea typeface="+mn-ea"/>
                      </a:endParaRPr>
                    </a:p>
                  </a:txBody>
                  <a:tcPr>
                    <a:solidFill>
                      <a:schemeClr val="accent1">
                        <a:lumMod val="40000"/>
                        <a:lumOff val="60000"/>
                      </a:schemeClr>
                    </a:solidFill>
                  </a:tcPr>
                </a:tc>
                <a:tc>
                  <a:txBody>
                    <a:bodyPr/>
                    <a:lstStyle/>
                    <a:p>
                      <a:pPr algn="ctr">
                        <a:buNone/>
                      </a:pPr>
                      <a:r>
                        <a:rPr lang="en-US" altLang="zh-CN" b="0">
                          <a:solidFill>
                            <a:schemeClr val="tx1"/>
                          </a:solidFill>
                        </a:rPr>
                        <a:t>9.6</a:t>
                      </a:r>
                      <a:endParaRPr lang="en-US" altLang="zh-CN" b="0">
                        <a:solidFill>
                          <a:schemeClr val="tx1"/>
                        </a:solidFill>
                      </a:endParaRPr>
                    </a:p>
                  </a:txBody>
                  <a:tcPr>
                    <a:solidFill>
                      <a:schemeClr val="accent1">
                        <a:lumMod val="40000"/>
                        <a:lumOff val="60000"/>
                      </a:schemeClr>
                    </a:solidFill>
                  </a:tcPr>
                </a:tc>
              </a:tr>
              <a:tr h="1800200">
                <a:tc>
                  <a:txBody>
                    <a:bodyPr/>
                    <a:lstStyle/>
                    <a:p>
                      <a:pPr algn="ctr">
                        <a:buNone/>
                      </a:pPr>
                      <a:r>
                        <a:rPr lang="zh-CN" altLang="en-US">
                          <a:solidFill>
                            <a:schemeClr val="tx1"/>
                          </a:solidFill>
                        </a:rPr>
                        <a:t>陈子卿</a:t>
                      </a:r>
                      <a:endParaRPr lang="zh-CN" altLang="en-US">
                        <a:solidFill>
                          <a:schemeClr val="tx1"/>
                        </a:solidFill>
                      </a:endParaRPr>
                    </a:p>
                  </a:txBody>
                  <a:tcPr/>
                </a:tc>
                <a:tc>
                  <a:txBody>
                    <a:bodyPr/>
                    <a:lstStyle/>
                    <a:p>
                      <a:pPr marL="457200" indent="-457200" algn="l">
                        <a:buFont typeface="+mj-lt"/>
                        <a:buAutoNum type="arabicPeriod"/>
                      </a:pP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需求规格说明书</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“引言”，“综合描述”，“系统特性”部分编写</a:t>
                      </a:r>
                      <a:endParaRPr lang="en-US" altLang="zh-CN" sz="1400" b="0" dirty="0" smtClean="0">
                        <a:solidFill>
                          <a:schemeClr val="tx1"/>
                        </a:solidFill>
                        <a:latin typeface="+mn-ea"/>
                        <a:ea typeface="+mn-ea"/>
                      </a:endParaRPr>
                    </a:p>
                    <a:p>
                      <a:pPr marL="457200" marR="0" indent="-457200" algn="l" defTabSz="1088390" rtl="0" eaLnBrk="1" fontAlgn="auto" latinLnBrk="0" hangingPunct="1">
                        <a:lnSpc>
                          <a:spcPct val="100000"/>
                        </a:lnSpc>
                        <a:spcBef>
                          <a:spcPts val="0"/>
                        </a:spcBef>
                        <a:spcAft>
                          <a:spcPts val="0"/>
                        </a:spcAft>
                        <a:buClrTx/>
                        <a:buSzTx/>
                        <a:buFont typeface="+mj-lt"/>
                        <a:buAutoNum type="arabicPeriod"/>
                        <a:defRPr/>
                      </a:pPr>
                      <a:r>
                        <a:rPr lang="zh-CN" altLang="en-US" sz="1400" b="0" dirty="0" smtClean="0">
                          <a:solidFill>
                            <a:schemeClr val="tx1"/>
                          </a:solidFill>
                          <a:latin typeface="+mn-ea"/>
                          <a:ea typeface="+mn-ea"/>
                        </a:rPr>
                        <a:t>对</a:t>
                      </a: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需求规格说明书</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进行目录修改</a:t>
                      </a:r>
                      <a:endParaRPr lang="zh-CN" altLang="en-US" sz="1400" b="0" dirty="0" smtClean="0">
                        <a:solidFill>
                          <a:schemeClr val="tx1"/>
                        </a:solidFill>
                        <a:latin typeface="+mn-ea"/>
                        <a:ea typeface="+mn-ea"/>
                      </a:endParaRPr>
                    </a:p>
                    <a:p>
                      <a:pPr marL="457200" indent="-457200" algn="l">
                        <a:buFont typeface="+mj-lt"/>
                        <a:buAutoNum type="arabicPeriod"/>
                      </a:pPr>
                      <a:r>
                        <a:rPr lang="zh-CN" altLang="en-US" sz="1400" dirty="0" smtClean="0">
                          <a:solidFill>
                            <a:schemeClr val="tx1"/>
                          </a:solidFill>
                        </a:rPr>
                        <a:t>制作</a:t>
                      </a: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需求分析</a:t>
                      </a:r>
                      <a:r>
                        <a:rPr lang="en-US" altLang="zh-CN" sz="1400" b="0" dirty="0" smtClean="0">
                          <a:solidFill>
                            <a:schemeClr val="tx1"/>
                          </a:solidFill>
                          <a:latin typeface="+mn-ea"/>
                          <a:ea typeface="+mn-ea"/>
                        </a:rPr>
                        <a:t>PPT》</a:t>
                      </a:r>
                      <a:endParaRPr lang="zh-CN" altLang="en-US" sz="1400" dirty="0">
                        <a:solidFill>
                          <a:schemeClr val="tx1"/>
                        </a:solidFill>
                      </a:endParaRPr>
                    </a:p>
                  </a:txBody>
                  <a:tcPr/>
                </a:tc>
                <a:tc>
                  <a:txBody>
                    <a:bodyPr/>
                    <a:lstStyle/>
                    <a:p>
                      <a:pPr algn="ctr">
                        <a:buNone/>
                      </a:pPr>
                      <a:r>
                        <a:rPr lang="en-US" altLang="zh-CN">
                          <a:solidFill>
                            <a:schemeClr val="tx1"/>
                          </a:solidFill>
                        </a:rPr>
                        <a:t>9.5</a:t>
                      </a:r>
                      <a:endParaRPr lang="en-US" altLang="zh-CN">
                        <a:solidFill>
                          <a:schemeClr val="tx1"/>
                        </a:solidFill>
                      </a:endParaRPr>
                    </a:p>
                  </a:txBody>
                  <a:tcPr/>
                </a:tc>
              </a:tr>
              <a:tr h="1730751">
                <a:tc>
                  <a:txBody>
                    <a:bodyPr/>
                    <a:lstStyle/>
                    <a:p>
                      <a:pPr algn="ctr">
                        <a:buNone/>
                      </a:pPr>
                      <a:r>
                        <a:rPr lang="zh-CN" altLang="en-US">
                          <a:solidFill>
                            <a:schemeClr val="tx1"/>
                          </a:solidFill>
                        </a:rPr>
                        <a:t>蔡峰</a:t>
                      </a:r>
                      <a:endParaRPr lang="zh-CN" altLang="en-US">
                        <a:solidFill>
                          <a:schemeClr val="tx1"/>
                        </a:solidFill>
                      </a:endParaRPr>
                    </a:p>
                  </a:txBody>
                  <a:tcPr>
                    <a:solidFill>
                      <a:schemeClr val="accent1">
                        <a:lumMod val="40000"/>
                        <a:lumOff val="60000"/>
                      </a:schemeClr>
                    </a:solidFill>
                  </a:tcPr>
                </a:tc>
                <a:tc>
                  <a:txBody>
                    <a:bodyPr/>
                    <a:lstStyle/>
                    <a:p>
                      <a:pPr marL="457200" indent="-457200" algn="l">
                        <a:buFont typeface="+mj-lt"/>
                        <a:buAutoNum type="arabicPeriod"/>
                      </a:pP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需求规格说明书</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“功能需求”，“其他非功能性需求”部分编写</a:t>
                      </a:r>
                      <a:endParaRPr lang="en-US" altLang="zh-CN" sz="1400" b="0" dirty="0" smtClean="0">
                        <a:solidFill>
                          <a:schemeClr val="tx1"/>
                        </a:solidFill>
                        <a:latin typeface="+mn-ea"/>
                        <a:ea typeface="+mn-ea"/>
                      </a:endParaRPr>
                    </a:p>
                    <a:p>
                      <a:pPr marL="457200" marR="0" indent="-457200" algn="l" defTabSz="1088390" rtl="0" eaLnBrk="1" fontAlgn="auto" latinLnBrk="0" hangingPunct="1">
                        <a:lnSpc>
                          <a:spcPct val="100000"/>
                        </a:lnSpc>
                        <a:spcBef>
                          <a:spcPts val="0"/>
                        </a:spcBef>
                        <a:spcAft>
                          <a:spcPts val="0"/>
                        </a:spcAft>
                        <a:buClrTx/>
                        <a:buSzTx/>
                        <a:buFont typeface="+mj-lt"/>
                        <a:buAutoNum type="arabicPeriod"/>
                        <a:defRPr/>
                      </a:pPr>
                      <a:r>
                        <a:rPr lang="zh-CN" altLang="en-US" sz="1400" b="0" dirty="0" smtClean="0">
                          <a:solidFill>
                            <a:schemeClr val="tx1"/>
                          </a:solidFill>
                          <a:latin typeface="+mn-ea"/>
                          <a:ea typeface="+mn-ea"/>
                        </a:rPr>
                        <a:t>对</a:t>
                      </a: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需求规格说明书</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进行整合</a:t>
                      </a:r>
                      <a:endParaRPr lang="zh-CN" altLang="en-US" sz="1400" b="0" dirty="0" smtClean="0">
                        <a:solidFill>
                          <a:schemeClr val="tx1"/>
                        </a:solidFill>
                        <a:latin typeface="+mn-ea"/>
                        <a:ea typeface="+mn-ea"/>
                      </a:endParaRPr>
                    </a:p>
                    <a:p>
                      <a:pPr marL="457200" indent="-457200" algn="l">
                        <a:buFont typeface="+mj-lt"/>
                        <a:buAutoNum type="arabicPeriod"/>
                      </a:pPr>
                      <a:r>
                        <a:rPr lang="zh-CN" altLang="en-US" sz="1400" b="0" dirty="0" smtClean="0">
                          <a:solidFill>
                            <a:schemeClr val="tx1"/>
                          </a:solidFill>
                          <a:latin typeface="+mn-lt"/>
                          <a:ea typeface="+mn-ea"/>
                        </a:rPr>
                        <a:t>补全</a:t>
                      </a: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需求分析</a:t>
                      </a:r>
                      <a:r>
                        <a:rPr lang="en-US" altLang="zh-CN" sz="1400" b="0" dirty="0" smtClean="0">
                          <a:solidFill>
                            <a:schemeClr val="tx1"/>
                          </a:solidFill>
                          <a:latin typeface="+mn-ea"/>
                          <a:ea typeface="+mn-ea"/>
                        </a:rPr>
                        <a:t>PPT》</a:t>
                      </a:r>
                      <a:endParaRPr lang="zh-CN" altLang="en-US" sz="1400" dirty="0" smtClean="0">
                        <a:solidFill>
                          <a:schemeClr val="tx1"/>
                        </a:solidFill>
                      </a:endParaRPr>
                    </a:p>
                    <a:p>
                      <a:pPr algn="ctr">
                        <a:buNone/>
                      </a:pPr>
                      <a:endParaRPr lang="zh-CN" altLang="en-US" dirty="0">
                        <a:solidFill>
                          <a:schemeClr val="tx1"/>
                        </a:solidFill>
                      </a:endParaRPr>
                    </a:p>
                  </a:txBody>
                  <a:tcPr>
                    <a:solidFill>
                      <a:schemeClr val="accent1">
                        <a:lumMod val="40000"/>
                        <a:lumOff val="60000"/>
                      </a:schemeClr>
                    </a:solidFill>
                  </a:tcPr>
                </a:tc>
                <a:tc>
                  <a:txBody>
                    <a:bodyPr/>
                    <a:lstStyle/>
                    <a:p>
                      <a:pPr algn="ctr">
                        <a:buNone/>
                      </a:pPr>
                      <a:r>
                        <a:rPr lang="en-US" altLang="zh-CN" dirty="0">
                          <a:solidFill>
                            <a:schemeClr val="tx1"/>
                          </a:solidFill>
                        </a:rPr>
                        <a:t>9.4</a:t>
                      </a:r>
                      <a:endParaRPr lang="en-US" altLang="zh-CN" dirty="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4367240" y="1559294"/>
            <a:ext cx="3432810" cy="2059940"/>
          </a:xfrm>
          <a:prstGeom prst="rect">
            <a:avLst/>
          </a:prstGeom>
          <a:noFill/>
        </p:spPr>
        <p:txBody>
          <a:bodyPr wrap="none" lIns="91423" tIns="45712" rIns="91423" bIns="45712" rtlCol="0">
            <a:spAutoFit/>
          </a:bodyPr>
          <a:lstStyle/>
          <a:p>
            <a:r>
              <a:rPr lang="zh-CN" altLang="en-US" sz="12800" dirty="0">
                <a:solidFill>
                  <a:srgbClr val="38B1BF"/>
                </a:solidFill>
                <a:latin typeface="微软雅黑" panose="020B0503020204020204" pitchFamily="34" charset="-122"/>
                <a:ea typeface="微软雅黑" panose="020B0503020204020204" pitchFamily="34" charset="-122"/>
              </a:rPr>
              <a:t>问酒</a:t>
            </a:r>
            <a:endParaRPr lang="zh-CN" altLang="en-US" sz="128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83846" y="4778722"/>
            <a:ext cx="2310765" cy="382270"/>
          </a:xfrm>
          <a:prstGeom prst="rect">
            <a:avLst/>
          </a:prstGeom>
          <a:noFill/>
        </p:spPr>
        <p:txBody>
          <a:bodyPr wrap="none" lIns="91423" tIns="45712" rIns="91423" bIns="45712" rtlCol="0">
            <a:spAutoFit/>
          </a:bodyPr>
          <a:lstStyle/>
          <a:p>
            <a:pPr algn="ct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SE2018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春</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58134" y="4778722"/>
            <a:ext cx="1896745" cy="382270"/>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16" presetClass="entr" presetSubtype="37"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arn(outVertical)">
                                      <p:cBhvr>
                                        <p:cTn id="50" dur="1000"/>
                                        <p:tgtEl>
                                          <p:spTgt spid="42"/>
                                        </p:tgtEl>
                                      </p:cBhvr>
                                    </p:animEffect>
                                  </p:childTnLst>
                                </p:cTn>
                              </p:par>
                            </p:childTnLst>
                          </p:cTn>
                        </p:par>
                        <p:par>
                          <p:cTn id="51" fill="hold">
                            <p:stCondLst>
                              <p:cond delay="2500"/>
                            </p:stCondLst>
                            <p:childTnLst>
                              <p:par>
                                <p:cTn id="52" presetID="22" presetClass="entr" presetSubtype="8"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left)">
                                      <p:cBhvr>
                                        <p:cTn id="54" dur="500"/>
                                        <p:tgtEl>
                                          <p:spTgt spid="44"/>
                                        </p:tgtEl>
                                      </p:cBhvr>
                                    </p:animEffect>
                                  </p:childTnLst>
                                </p:cTn>
                              </p:par>
                            </p:childTnLst>
                          </p:cTn>
                        </p:par>
                        <p:par>
                          <p:cTn id="55" fill="hold">
                            <p:stCondLst>
                              <p:cond delay="3000"/>
                            </p:stCondLst>
                            <p:childTnLst>
                              <p:par>
                                <p:cTn id="56" presetID="12" presetClass="entr" presetSubtype="4"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p:tgtEl>
                                          <p:spTgt spid="41"/>
                                        </p:tgtEl>
                                        <p:attrNameLst>
                                          <p:attrName>ppt_y</p:attrName>
                                        </p:attrNameLst>
                                      </p:cBhvr>
                                      <p:tavLst>
                                        <p:tav tm="0">
                                          <p:val>
                                            <p:strVal val="#ppt_y+#ppt_h*1.125000"/>
                                          </p:val>
                                        </p:tav>
                                        <p:tav tm="100000">
                                          <p:val>
                                            <p:strVal val="#ppt_y"/>
                                          </p:val>
                                        </p:tav>
                                      </p:tavLst>
                                    </p:anim>
                                    <p:animEffect transition="in" filter="wipe(up)">
                                      <p:cBhvr>
                                        <p:cTn id="59" dur="500"/>
                                        <p:tgtEl>
                                          <p:spTgt spid="41"/>
                                        </p:tgtEl>
                                      </p:cBhvr>
                                    </p:animEffect>
                                  </p:childTnLst>
                                </p:cTn>
                              </p:par>
                            </p:childTnLst>
                          </p:cTn>
                        </p:par>
                        <p:par>
                          <p:cTn id="60" fill="hold">
                            <p:stCondLst>
                              <p:cond delay="3500"/>
                            </p:stCondLst>
                            <p:childTnLst>
                              <p:par>
                                <p:cTn id="61" presetID="12" presetClass="entr" presetSubtype="4"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p:tgtEl>
                                          <p:spTgt spid="43"/>
                                        </p:tgtEl>
                                        <p:attrNameLst>
                                          <p:attrName>ppt_y</p:attrName>
                                        </p:attrNameLst>
                                      </p:cBhvr>
                                      <p:tavLst>
                                        <p:tav tm="0">
                                          <p:val>
                                            <p:strVal val="#ppt_y+#ppt_h*1.125000"/>
                                          </p:val>
                                        </p:tav>
                                        <p:tav tm="100000">
                                          <p:val>
                                            <p:strVal val="#ppt_y"/>
                                          </p:val>
                                        </p:tav>
                                      </p:tavLst>
                                    </p:anim>
                                    <p:animEffect transition="in" filter="wipe(up)">
                                      <p:cBhvr>
                                        <p:cTn id="6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5"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p:bldP spid="41" grpId="0"/>
      <p:bldP spid="42" grpId="0" bldLvl="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0315" y="189434"/>
            <a:ext cx="996924" cy="1196510"/>
          </a:xfrm>
          <a:prstGeom prst="roundRect">
            <a:avLst/>
          </a:prstGeom>
          <a:solidFill>
            <a:srgbClr val="38B1BF"/>
          </a:solidFill>
          <a:ln>
            <a:noFill/>
          </a:ln>
        </p:spPr>
        <p:txBody>
          <a:bodyPr lIns="91413" tIns="45706" rIns="91413" bIns="45706"/>
          <a:lstStyle/>
          <a:p>
            <a:endParaRPr lang="zh-CN" altLang="en-US" sz="2800" kern="0">
              <a:solidFill>
                <a:sysClr val="windowText" lastClr="000000"/>
              </a:solidFill>
              <a:cs typeface="+mn-ea"/>
              <a:sym typeface="+mn-lt"/>
            </a:endParaRPr>
          </a:p>
        </p:txBody>
      </p:sp>
      <p:sp>
        <p:nvSpPr>
          <p:cNvPr id="3" name="Freeform 6"/>
          <p:cNvSpPr/>
          <p:nvPr/>
        </p:nvSpPr>
        <p:spPr bwMode="auto">
          <a:xfrm>
            <a:off x="167787" y="197257"/>
            <a:ext cx="761980" cy="958478"/>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413" tIns="45706" rIns="91413" bIns="45706"/>
          <a:lstStyle/>
          <a:p>
            <a:endParaRPr lang="zh-CN" altLang="en-US" sz="2800" kern="0">
              <a:solidFill>
                <a:sysClr val="windowText" lastClr="000000"/>
              </a:solidFill>
              <a:cs typeface="+mn-ea"/>
              <a:sym typeface="+mn-lt"/>
            </a:endParaRPr>
          </a:p>
        </p:txBody>
      </p:sp>
      <p:sp>
        <p:nvSpPr>
          <p:cNvPr id="4" name="Freeform 7"/>
          <p:cNvSpPr>
            <a:spLocks noEditPoints="1"/>
          </p:cNvSpPr>
          <p:nvPr/>
        </p:nvSpPr>
        <p:spPr bwMode="auto">
          <a:xfrm>
            <a:off x="1136930" y="924416"/>
            <a:ext cx="1423949" cy="290400"/>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413" tIns="45706" rIns="91413" bIns="45706"/>
          <a:lstStyle/>
          <a:p>
            <a:endParaRPr lang="zh-CN" altLang="en-US" sz="2800" kern="0">
              <a:solidFill>
                <a:sysClr val="windowText" lastClr="000000"/>
              </a:solidFill>
              <a:cs typeface="+mn-ea"/>
              <a:sym typeface="+mn-lt"/>
            </a:endParaRPr>
          </a:p>
        </p:txBody>
      </p:sp>
      <p:sp>
        <p:nvSpPr>
          <p:cNvPr id="5" name="Freeform 8"/>
          <p:cNvSpPr>
            <a:spLocks noEditPoints="1"/>
          </p:cNvSpPr>
          <p:nvPr/>
        </p:nvSpPr>
        <p:spPr bwMode="auto">
          <a:xfrm>
            <a:off x="1164711" y="197257"/>
            <a:ext cx="1368389" cy="642688"/>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413" tIns="45706" rIns="91413" bIns="45706"/>
          <a:lstStyle/>
          <a:p>
            <a:endParaRPr lang="zh-CN" altLang="en-US" sz="2800" kern="0">
              <a:solidFill>
                <a:sysClr val="windowText" lastClr="000000"/>
              </a:solidFill>
              <a:cs typeface="+mn-ea"/>
              <a:sym typeface="+mn-lt"/>
            </a:endParaRPr>
          </a:p>
        </p:txBody>
      </p:sp>
      <p:sp>
        <p:nvSpPr>
          <p:cNvPr id="6" name="Freeform 9"/>
          <p:cNvSpPr>
            <a:spLocks noEditPoints="1"/>
          </p:cNvSpPr>
          <p:nvPr/>
        </p:nvSpPr>
        <p:spPr bwMode="auto">
          <a:xfrm>
            <a:off x="2611560" y="1268012"/>
            <a:ext cx="115885" cy="5038358"/>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rgbClr val="297FD5"/>
          </a:solidFill>
          <a:ln>
            <a:noFill/>
          </a:ln>
        </p:spPr>
        <p:txBody>
          <a:bodyPr lIns="91413" tIns="45706" rIns="91413" bIns="45706"/>
          <a:lstStyle/>
          <a:p>
            <a:endParaRPr lang="zh-CN" altLang="en-US" sz="2800" kern="0">
              <a:solidFill>
                <a:sysClr val="windowText" lastClr="000000"/>
              </a:solidFill>
              <a:cs typeface="+mn-ea"/>
              <a:sym typeface="+mn-lt"/>
            </a:endParaRPr>
          </a:p>
        </p:txBody>
      </p:sp>
      <p:sp>
        <p:nvSpPr>
          <p:cNvPr id="7" name="Freeform 10"/>
          <p:cNvSpPr/>
          <p:nvPr/>
        </p:nvSpPr>
        <p:spPr bwMode="auto">
          <a:xfrm>
            <a:off x="2816627" y="1214816"/>
            <a:ext cx="3494602" cy="681435"/>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413" tIns="45706" rIns="91413" bIns="45706"/>
          <a:lstStyle/>
          <a:p>
            <a:endParaRPr lang="zh-CN" altLang="en-US" sz="2800" kern="0">
              <a:solidFill>
                <a:sysClr val="windowText" lastClr="000000"/>
              </a:solidFill>
              <a:cs typeface="+mn-ea"/>
              <a:sym typeface="+mn-lt"/>
            </a:endParaRPr>
          </a:p>
        </p:txBody>
      </p:sp>
      <p:grpSp>
        <p:nvGrpSpPr>
          <p:cNvPr id="8" name="组合 58"/>
          <p:cNvGrpSpPr/>
          <p:nvPr/>
        </p:nvGrpSpPr>
        <p:grpSpPr bwMode="auto">
          <a:xfrm>
            <a:off x="2816627" y="1268012"/>
            <a:ext cx="503225" cy="528432"/>
            <a:chOff x="0" y="0"/>
            <a:chExt cx="588963" cy="618440"/>
          </a:xfrm>
          <a:solidFill>
            <a:srgbClr val="38B1BF"/>
          </a:solidFill>
        </p:grpSpPr>
        <p:sp>
          <p:nvSpPr>
            <p:cNvPr id="9"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10" name="TextBox 60"/>
            <p:cNvSpPr txBox="1">
              <a:spLocks noChangeArrowheads="1"/>
            </p:cNvSpPr>
            <p:nvPr/>
          </p:nvSpPr>
          <p:spPr bwMode="auto">
            <a:xfrm>
              <a:off x="59482" y="0"/>
              <a:ext cx="425104" cy="610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kern="0" dirty="0">
                  <a:solidFill>
                    <a:schemeClr val="tx2"/>
                  </a:solidFill>
                  <a:latin typeface="+mn-lt"/>
                  <a:ea typeface="+mn-ea"/>
                  <a:cs typeface="+mn-ea"/>
                  <a:sym typeface="+mn-lt"/>
                </a:rPr>
                <a:t>1</a:t>
              </a:r>
              <a:endParaRPr lang="zh-CN" altLang="en-US" sz="2800" b="1" kern="0" dirty="0">
                <a:solidFill>
                  <a:schemeClr val="tx2"/>
                </a:solidFill>
                <a:latin typeface="+mn-lt"/>
                <a:ea typeface="+mn-ea"/>
                <a:cs typeface="+mn-ea"/>
                <a:sym typeface="+mn-lt"/>
              </a:endParaRPr>
            </a:p>
          </p:txBody>
        </p:sp>
      </p:grpSp>
      <p:sp>
        <p:nvSpPr>
          <p:cNvPr id="11" name="Freeform 10_8"/>
          <p:cNvSpPr/>
          <p:nvPr/>
        </p:nvSpPr>
        <p:spPr bwMode="auto">
          <a:xfrm>
            <a:off x="2816626" y="2316630"/>
            <a:ext cx="3494603" cy="681435"/>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413" tIns="45706" rIns="91413" bIns="45706"/>
          <a:lstStyle/>
          <a:p>
            <a:endParaRPr lang="zh-CN" altLang="en-US" sz="2800" kern="0">
              <a:solidFill>
                <a:sysClr val="windowText" lastClr="000000"/>
              </a:solidFill>
              <a:cs typeface="+mn-ea"/>
              <a:sym typeface="+mn-lt"/>
            </a:endParaRPr>
          </a:p>
        </p:txBody>
      </p:sp>
      <p:grpSp>
        <p:nvGrpSpPr>
          <p:cNvPr id="12" name="组合 62"/>
          <p:cNvGrpSpPr/>
          <p:nvPr/>
        </p:nvGrpSpPr>
        <p:grpSpPr bwMode="auto">
          <a:xfrm>
            <a:off x="2839354" y="2444033"/>
            <a:ext cx="503225" cy="528433"/>
            <a:chOff x="0" y="0"/>
            <a:chExt cx="588963" cy="618440"/>
          </a:xfrm>
          <a:solidFill>
            <a:srgbClr val="38B1BF"/>
          </a:solidFill>
        </p:grpSpPr>
        <p:sp>
          <p:nvSpPr>
            <p:cNvPr id="13"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14" name="TextBox 64"/>
            <p:cNvSpPr txBox="1">
              <a:spLocks noChangeArrowheads="1"/>
            </p:cNvSpPr>
            <p:nvPr/>
          </p:nvSpPr>
          <p:spPr bwMode="auto">
            <a:xfrm>
              <a:off x="59482" y="0"/>
              <a:ext cx="425104" cy="6108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kern="0">
                  <a:solidFill>
                    <a:schemeClr val="tx2"/>
                  </a:solidFill>
                  <a:latin typeface="+mn-lt"/>
                  <a:ea typeface="+mn-ea"/>
                  <a:cs typeface="+mn-ea"/>
                  <a:sym typeface="+mn-lt"/>
                </a:rPr>
                <a:t>2</a:t>
              </a:r>
              <a:endParaRPr lang="zh-CN" altLang="en-US" sz="2800" b="1" kern="0">
                <a:solidFill>
                  <a:schemeClr val="tx2"/>
                </a:solidFill>
                <a:latin typeface="+mn-lt"/>
                <a:ea typeface="+mn-ea"/>
                <a:cs typeface="+mn-ea"/>
                <a:sym typeface="+mn-lt"/>
              </a:endParaRPr>
            </a:p>
          </p:txBody>
        </p:sp>
      </p:grpSp>
      <p:sp>
        <p:nvSpPr>
          <p:cNvPr id="15" name="Freeform 10_10"/>
          <p:cNvSpPr/>
          <p:nvPr/>
        </p:nvSpPr>
        <p:spPr bwMode="auto">
          <a:xfrm>
            <a:off x="2816010" y="3504362"/>
            <a:ext cx="3477249" cy="681435"/>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413" tIns="45706" rIns="91413" bIns="45706"/>
          <a:lstStyle/>
          <a:p>
            <a:endParaRPr lang="zh-CN" altLang="en-US" sz="2800" kern="0">
              <a:solidFill>
                <a:sysClr val="windowText" lastClr="000000"/>
              </a:solidFill>
              <a:cs typeface="+mn-ea"/>
              <a:sym typeface="+mn-lt"/>
            </a:endParaRPr>
          </a:p>
        </p:txBody>
      </p:sp>
      <p:grpSp>
        <p:nvGrpSpPr>
          <p:cNvPr id="16" name="组合 71"/>
          <p:cNvGrpSpPr/>
          <p:nvPr/>
        </p:nvGrpSpPr>
        <p:grpSpPr bwMode="auto">
          <a:xfrm>
            <a:off x="2811258" y="3604169"/>
            <a:ext cx="503225" cy="521970"/>
            <a:chOff x="0" y="27890"/>
            <a:chExt cx="588963" cy="612717"/>
          </a:xfrm>
          <a:solidFill>
            <a:srgbClr val="38B1BF"/>
          </a:solidFill>
        </p:grpSpPr>
        <p:sp>
          <p:nvSpPr>
            <p:cNvPr id="17"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18" name="TextBox 78"/>
            <p:cNvSpPr txBox="1">
              <a:spLocks noChangeArrowheads="1"/>
            </p:cNvSpPr>
            <p:nvPr/>
          </p:nvSpPr>
          <p:spPr bwMode="auto">
            <a:xfrm>
              <a:off x="58241" y="27891"/>
              <a:ext cx="425104" cy="6127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kern="0" dirty="0">
                  <a:solidFill>
                    <a:schemeClr val="tx2"/>
                  </a:solidFill>
                  <a:latin typeface="+mn-lt"/>
                  <a:ea typeface="+mn-ea"/>
                  <a:cs typeface="+mn-ea"/>
                  <a:sym typeface="+mn-lt"/>
                </a:rPr>
                <a:t>3</a:t>
              </a:r>
              <a:endParaRPr lang="zh-CN" altLang="en-US" sz="2800" b="1" kern="0" dirty="0">
                <a:solidFill>
                  <a:schemeClr val="tx2"/>
                </a:solidFill>
                <a:latin typeface="+mn-lt"/>
                <a:ea typeface="+mn-ea"/>
                <a:cs typeface="+mn-ea"/>
                <a:sym typeface="+mn-lt"/>
              </a:endParaRPr>
            </a:p>
          </p:txBody>
        </p:sp>
      </p:grpSp>
      <p:sp>
        <p:nvSpPr>
          <p:cNvPr id="27" name="TextBox 91"/>
          <p:cNvSpPr txBox="1">
            <a:spLocks noChangeArrowheads="1"/>
          </p:cNvSpPr>
          <p:nvPr/>
        </p:nvSpPr>
        <p:spPr bwMode="auto">
          <a:xfrm>
            <a:off x="3217661" y="1234469"/>
            <a:ext cx="3075598" cy="56197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用户群分类</a:t>
            </a:r>
            <a:endParaRPr lang="zh-CN" altLang="en-US" sz="3065" kern="0" dirty="0">
              <a:solidFill>
                <a:srgbClr val="FFFFFF"/>
              </a:solidFill>
              <a:latin typeface="+mn-lt"/>
              <a:ea typeface="+mn-ea"/>
              <a:cs typeface="+mn-ea"/>
              <a:sym typeface="+mn-lt"/>
            </a:endParaRPr>
          </a:p>
        </p:txBody>
      </p:sp>
      <p:sp>
        <p:nvSpPr>
          <p:cNvPr id="28" name="TextBox 92"/>
          <p:cNvSpPr txBox="1">
            <a:spLocks noChangeArrowheads="1"/>
          </p:cNvSpPr>
          <p:nvPr/>
        </p:nvSpPr>
        <p:spPr bwMode="auto">
          <a:xfrm>
            <a:off x="3217662" y="2376359"/>
            <a:ext cx="3093568" cy="563972"/>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65" kern="0" dirty="0">
                <a:solidFill>
                  <a:srgbClr val="FFFFFF"/>
                </a:solidFill>
                <a:latin typeface="+mn-lt"/>
                <a:ea typeface="+mn-ea"/>
                <a:cs typeface="+mn-ea"/>
                <a:sym typeface="+mn-lt"/>
              </a:rPr>
              <a:t>需求</a:t>
            </a:r>
            <a:r>
              <a:rPr lang="en-US" altLang="en-US" sz="3065" kern="0" dirty="0">
                <a:solidFill>
                  <a:srgbClr val="FFFFFF"/>
                </a:solidFill>
                <a:latin typeface="+mn-lt"/>
                <a:ea typeface="+mn-ea"/>
                <a:cs typeface="+mn-ea"/>
                <a:sym typeface="+mn-lt"/>
              </a:rPr>
              <a:t>获取及确认</a:t>
            </a:r>
            <a:endParaRPr lang="zh-CN" altLang="en-US" sz="3065" kern="0" dirty="0">
              <a:solidFill>
                <a:srgbClr val="FFFFFF"/>
              </a:solidFill>
              <a:latin typeface="+mn-lt"/>
              <a:ea typeface="+mn-ea"/>
              <a:cs typeface="+mn-ea"/>
              <a:sym typeface="+mn-lt"/>
            </a:endParaRPr>
          </a:p>
        </p:txBody>
      </p:sp>
      <p:sp>
        <p:nvSpPr>
          <p:cNvPr id="29" name="TextBox 93"/>
          <p:cNvSpPr txBox="1">
            <a:spLocks noChangeArrowheads="1"/>
          </p:cNvSpPr>
          <p:nvPr/>
        </p:nvSpPr>
        <p:spPr bwMode="auto">
          <a:xfrm>
            <a:off x="3240473" y="3518251"/>
            <a:ext cx="3052786" cy="56197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界面原型</a:t>
            </a:r>
            <a:endParaRPr lang="zh-CN" altLang="en-US" sz="3065" kern="0" dirty="0">
              <a:solidFill>
                <a:srgbClr val="FFFFFF"/>
              </a:solidFill>
              <a:latin typeface="+mn-lt"/>
              <a:ea typeface="+mn-ea"/>
              <a:cs typeface="+mn-ea"/>
              <a:sym typeface="+mn-lt"/>
            </a:endParaRPr>
          </a:p>
        </p:txBody>
      </p:sp>
      <p:sp>
        <p:nvSpPr>
          <p:cNvPr id="20" name="Freeform 10_10"/>
          <p:cNvSpPr/>
          <p:nvPr/>
        </p:nvSpPr>
        <p:spPr bwMode="auto">
          <a:xfrm>
            <a:off x="2811258" y="4817697"/>
            <a:ext cx="3482001" cy="681435"/>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413" tIns="45706" rIns="91413" bIns="45706"/>
          <a:lstStyle/>
          <a:p>
            <a:endParaRPr lang="zh-CN" altLang="en-US" sz="2800" kern="0">
              <a:solidFill>
                <a:sysClr val="windowText" lastClr="000000"/>
              </a:solidFill>
              <a:cs typeface="+mn-ea"/>
              <a:sym typeface="+mn-lt"/>
            </a:endParaRPr>
          </a:p>
        </p:txBody>
      </p:sp>
      <p:sp>
        <p:nvSpPr>
          <p:cNvPr id="24" name="TextBox 93"/>
          <p:cNvSpPr txBox="1">
            <a:spLocks noChangeArrowheads="1"/>
          </p:cNvSpPr>
          <p:nvPr/>
        </p:nvSpPr>
        <p:spPr bwMode="auto">
          <a:xfrm>
            <a:off x="3321719" y="4875431"/>
            <a:ext cx="2971540" cy="56197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需求用例</a:t>
            </a:r>
            <a:endParaRPr lang="zh-CN" altLang="en-US" sz="3065" kern="0" dirty="0">
              <a:solidFill>
                <a:srgbClr val="FFFFFF"/>
              </a:solidFill>
              <a:latin typeface="+mn-lt"/>
              <a:ea typeface="+mn-ea"/>
              <a:cs typeface="+mn-ea"/>
              <a:sym typeface="+mn-lt"/>
            </a:endParaRPr>
          </a:p>
        </p:txBody>
      </p:sp>
      <p:sp>
        <p:nvSpPr>
          <p:cNvPr id="30" name="Freeform 10_10"/>
          <p:cNvSpPr/>
          <p:nvPr/>
        </p:nvSpPr>
        <p:spPr bwMode="auto">
          <a:xfrm>
            <a:off x="7225838" y="1218502"/>
            <a:ext cx="3482001" cy="681435"/>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413" tIns="45706" rIns="91413" bIns="45706"/>
          <a:lstStyle/>
          <a:p>
            <a:endParaRPr lang="zh-CN" altLang="en-US" sz="2800" kern="0" dirty="0">
              <a:solidFill>
                <a:sysClr val="windowText" lastClr="000000"/>
              </a:solidFill>
              <a:cs typeface="+mn-ea"/>
              <a:sym typeface="+mn-lt"/>
            </a:endParaRPr>
          </a:p>
        </p:txBody>
      </p:sp>
      <p:sp>
        <p:nvSpPr>
          <p:cNvPr id="31" name="TextBox 93"/>
          <p:cNvSpPr txBox="1">
            <a:spLocks noChangeArrowheads="1"/>
          </p:cNvSpPr>
          <p:nvPr/>
        </p:nvSpPr>
        <p:spPr bwMode="auto">
          <a:xfrm>
            <a:off x="7810555" y="1263155"/>
            <a:ext cx="2576710" cy="56197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数据字典</a:t>
            </a:r>
            <a:endParaRPr lang="zh-CN" altLang="en-US" sz="3065" kern="0" dirty="0">
              <a:solidFill>
                <a:srgbClr val="FFFFFF"/>
              </a:solidFill>
              <a:latin typeface="+mn-lt"/>
              <a:ea typeface="+mn-ea"/>
              <a:cs typeface="+mn-ea"/>
              <a:sym typeface="+mn-lt"/>
            </a:endParaRPr>
          </a:p>
        </p:txBody>
      </p:sp>
      <p:grpSp>
        <p:nvGrpSpPr>
          <p:cNvPr id="33" name="组合 71"/>
          <p:cNvGrpSpPr/>
          <p:nvPr/>
        </p:nvGrpSpPr>
        <p:grpSpPr bwMode="auto">
          <a:xfrm>
            <a:off x="2820174" y="4943328"/>
            <a:ext cx="503225" cy="524941"/>
            <a:chOff x="0" y="2236"/>
            <a:chExt cx="588963" cy="616204"/>
          </a:xfrm>
          <a:solidFill>
            <a:srgbClr val="38B1BF"/>
          </a:solidFill>
        </p:grpSpPr>
        <p:sp>
          <p:nvSpPr>
            <p:cNvPr id="34"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35" name="TextBox 78"/>
            <p:cNvSpPr txBox="1">
              <a:spLocks noChangeArrowheads="1"/>
            </p:cNvSpPr>
            <p:nvPr/>
          </p:nvSpPr>
          <p:spPr bwMode="auto">
            <a:xfrm>
              <a:off x="81778" y="2236"/>
              <a:ext cx="425104" cy="6127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kern="0" dirty="0">
                  <a:solidFill>
                    <a:schemeClr val="tx2"/>
                  </a:solidFill>
                  <a:latin typeface="+mn-lt"/>
                  <a:ea typeface="+mn-ea"/>
                  <a:cs typeface="+mn-ea"/>
                  <a:sym typeface="+mn-lt"/>
                </a:rPr>
                <a:t>4</a:t>
              </a:r>
              <a:endParaRPr lang="en-US" altLang="zh-CN" sz="2800" b="1" kern="0" dirty="0">
                <a:solidFill>
                  <a:schemeClr val="tx2"/>
                </a:solidFill>
                <a:latin typeface="+mn-lt"/>
                <a:ea typeface="+mn-ea"/>
                <a:cs typeface="+mn-ea"/>
                <a:sym typeface="+mn-lt"/>
              </a:endParaRPr>
            </a:p>
          </p:txBody>
        </p:sp>
      </p:grpSp>
      <p:sp>
        <p:nvSpPr>
          <p:cNvPr id="36" name="Freeform 10_10"/>
          <p:cNvSpPr/>
          <p:nvPr/>
        </p:nvSpPr>
        <p:spPr bwMode="auto">
          <a:xfrm>
            <a:off x="7225837" y="2291031"/>
            <a:ext cx="3482001" cy="681435"/>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413" tIns="45706" rIns="91413" bIns="45706"/>
          <a:lstStyle/>
          <a:p>
            <a:endParaRPr lang="zh-CN" altLang="en-US" sz="2800" kern="0" dirty="0">
              <a:solidFill>
                <a:sysClr val="windowText" lastClr="000000"/>
              </a:solidFill>
              <a:cs typeface="+mn-ea"/>
              <a:sym typeface="+mn-lt"/>
            </a:endParaRPr>
          </a:p>
        </p:txBody>
      </p:sp>
      <p:grpSp>
        <p:nvGrpSpPr>
          <p:cNvPr id="21" name="组合 71"/>
          <p:cNvGrpSpPr/>
          <p:nvPr/>
        </p:nvGrpSpPr>
        <p:grpSpPr bwMode="auto">
          <a:xfrm>
            <a:off x="7260358" y="1291843"/>
            <a:ext cx="503225" cy="524941"/>
            <a:chOff x="0" y="2236"/>
            <a:chExt cx="588963" cy="616204"/>
          </a:xfrm>
          <a:solidFill>
            <a:srgbClr val="38B1BF"/>
          </a:solidFill>
        </p:grpSpPr>
        <p:sp>
          <p:nvSpPr>
            <p:cNvPr id="22"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23" name="TextBox 78"/>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2800" b="1" kern="0" dirty="0">
                  <a:solidFill>
                    <a:schemeClr val="tx2"/>
                  </a:solidFill>
                  <a:latin typeface="+mn-lt"/>
                  <a:ea typeface="+mn-ea"/>
                  <a:cs typeface="+mn-ea"/>
                  <a:sym typeface="+mn-lt"/>
                </a:rPr>
                <a:t>5</a:t>
              </a:r>
              <a:endParaRPr lang="en-US" altLang="zh-CN" sz="2800" b="1" kern="0" dirty="0">
                <a:solidFill>
                  <a:schemeClr val="tx2"/>
                </a:solidFill>
                <a:latin typeface="+mn-lt"/>
                <a:ea typeface="+mn-ea"/>
                <a:cs typeface="+mn-ea"/>
                <a:sym typeface="+mn-lt"/>
              </a:endParaRPr>
            </a:p>
          </p:txBody>
        </p:sp>
      </p:grpSp>
      <p:grpSp>
        <p:nvGrpSpPr>
          <p:cNvPr id="37" name="组合 71"/>
          <p:cNvGrpSpPr/>
          <p:nvPr/>
        </p:nvGrpSpPr>
        <p:grpSpPr bwMode="auto">
          <a:xfrm>
            <a:off x="7297174" y="2358135"/>
            <a:ext cx="503225" cy="524941"/>
            <a:chOff x="0" y="2236"/>
            <a:chExt cx="588963" cy="616204"/>
          </a:xfrm>
          <a:solidFill>
            <a:srgbClr val="38B1BF"/>
          </a:solidFill>
        </p:grpSpPr>
        <p:sp>
          <p:nvSpPr>
            <p:cNvPr id="38"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39" name="TextBox 78"/>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2800" b="1" kern="0" dirty="0">
                  <a:solidFill>
                    <a:schemeClr val="tx2"/>
                  </a:solidFill>
                  <a:latin typeface="+mn-lt"/>
                  <a:ea typeface="+mn-ea"/>
                  <a:cs typeface="+mn-ea"/>
                  <a:sym typeface="+mn-lt"/>
                </a:rPr>
                <a:t>6</a:t>
              </a:r>
              <a:endParaRPr lang="en-US" altLang="zh-CN" sz="2800" b="1" kern="0" dirty="0">
                <a:solidFill>
                  <a:schemeClr val="tx2"/>
                </a:solidFill>
                <a:latin typeface="+mn-lt"/>
                <a:ea typeface="+mn-ea"/>
                <a:cs typeface="+mn-ea"/>
                <a:sym typeface="+mn-lt"/>
              </a:endParaRPr>
            </a:p>
          </p:txBody>
        </p:sp>
      </p:grpSp>
      <p:sp>
        <p:nvSpPr>
          <p:cNvPr id="40" name="TextBox 93"/>
          <p:cNvSpPr txBox="1">
            <a:spLocks noChangeArrowheads="1"/>
          </p:cNvSpPr>
          <p:nvPr/>
        </p:nvSpPr>
        <p:spPr bwMode="auto">
          <a:xfrm>
            <a:off x="7840144" y="2350760"/>
            <a:ext cx="2576710" cy="56197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非功能需求</a:t>
            </a:r>
            <a:endParaRPr lang="zh-CN" altLang="en-US" sz="3065" kern="0" dirty="0">
              <a:solidFill>
                <a:srgbClr val="FFFFFF"/>
              </a:solidFill>
              <a:latin typeface="+mn-lt"/>
              <a:ea typeface="+mn-ea"/>
              <a:cs typeface="+mn-ea"/>
              <a:sym typeface="+mn-lt"/>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 calcmode="lin" valueType="num">
                                      <p:cBhvr>
                                        <p:cTn id="9" dur="300" fill="hold"/>
                                        <p:tgtEl>
                                          <p:spTgt spid="2"/>
                                        </p:tgtEl>
                                        <p:attrNameLst>
                                          <p:attrName>style.rotation</p:attrName>
                                        </p:attrNameLst>
                                      </p:cBhvr>
                                      <p:tavLst>
                                        <p:tav tm="0">
                                          <p:val>
                                            <p:fltVal val="90"/>
                                          </p:val>
                                        </p:tav>
                                        <p:tav tm="100000">
                                          <p:val>
                                            <p:fltVal val="0"/>
                                          </p:val>
                                        </p:tav>
                                      </p:tavLst>
                                    </p:anim>
                                    <p:animEffect transition="in" filter="fade">
                                      <p:cBhvr>
                                        <p:cTn id="10" dur="300"/>
                                        <p:tgtEl>
                                          <p:spTgt spid="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400"/>
                                        <p:tgtEl>
                                          <p:spTgt spid="3"/>
                                        </p:tgtEl>
                                      </p:cBhvr>
                                    </p:animEffect>
                                    <p:anim calcmode="lin" valueType="num">
                                      <p:cBhvr>
                                        <p:cTn id="15" dur="400" fill="hold"/>
                                        <p:tgtEl>
                                          <p:spTgt spid="3"/>
                                        </p:tgtEl>
                                        <p:attrNameLst>
                                          <p:attrName>ppt_x</p:attrName>
                                        </p:attrNameLst>
                                      </p:cBhvr>
                                      <p:tavLst>
                                        <p:tav tm="0">
                                          <p:val>
                                            <p:strVal val="#ppt_x"/>
                                          </p:val>
                                        </p:tav>
                                        <p:tav tm="100000">
                                          <p:val>
                                            <p:strVal val="#ppt_x"/>
                                          </p:val>
                                        </p:tav>
                                      </p:tavLst>
                                    </p:anim>
                                    <p:anim calcmode="lin" valueType="num">
                                      <p:cBhvr>
                                        <p:cTn id="16" dur="4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par>
                                <p:cTn id="32" presetID="22" presetClass="entr" presetSubtype="8" fill="hold" grpId="0" nodeType="withEffect">
                                  <p:stCondLst>
                                    <p:cond delay="10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8" fill="hold" grpId="0" nodeType="withEffect">
                                  <p:stCondLst>
                                    <p:cond delay="20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2500"/>
                            </p:stCondLst>
                            <p:childTnLst>
                              <p:par>
                                <p:cTn id="39" presetID="52"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Scale>
                                      <p:cBhvr>
                                        <p:cTn id="41"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8"/>
                                        </p:tgtEl>
                                        <p:attrNameLst>
                                          <p:attrName>ppt_x</p:attrName>
                                          <p:attrName>ppt_y</p:attrName>
                                        </p:attrNameLst>
                                      </p:cBhvr>
                                      <p:rCtr x="0" y="0"/>
                                    </p:animMotion>
                                    <p:animEffect transition="in" filter="fade">
                                      <p:cBhvr>
                                        <p:cTn id="43" dur="1000"/>
                                        <p:tgtEl>
                                          <p:spTgt spid="8"/>
                                        </p:tgtEl>
                                      </p:cBhvr>
                                    </p:animEffect>
                                  </p:childTnLst>
                                </p:cTn>
                              </p:par>
                              <p:par>
                                <p:cTn id="44" presetID="52" presetClass="entr" presetSubtype="0" fill="hold" nodeType="withEffect">
                                  <p:stCondLst>
                                    <p:cond delay="100"/>
                                  </p:stCondLst>
                                  <p:childTnLst>
                                    <p:set>
                                      <p:cBhvr>
                                        <p:cTn id="45" dur="1" fill="hold">
                                          <p:stCondLst>
                                            <p:cond delay="0"/>
                                          </p:stCondLst>
                                        </p:cTn>
                                        <p:tgtEl>
                                          <p:spTgt spid="12"/>
                                        </p:tgtEl>
                                        <p:attrNameLst>
                                          <p:attrName>style.visibility</p:attrName>
                                        </p:attrNameLst>
                                      </p:cBhvr>
                                      <p:to>
                                        <p:strVal val="visible"/>
                                      </p:to>
                                    </p:set>
                                    <p:animScale>
                                      <p:cBhvr>
                                        <p:cTn id="46"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12"/>
                                        </p:tgtEl>
                                        <p:attrNameLst>
                                          <p:attrName>ppt_x</p:attrName>
                                          <p:attrName>ppt_y</p:attrName>
                                        </p:attrNameLst>
                                      </p:cBhvr>
                                      <p:rCtr x="0" y="0"/>
                                    </p:animMotion>
                                    <p:animEffect transition="in" filter="fade">
                                      <p:cBhvr>
                                        <p:cTn id="48" dur="1000"/>
                                        <p:tgtEl>
                                          <p:spTgt spid="12"/>
                                        </p:tgtEl>
                                      </p:cBhvr>
                                    </p:animEffect>
                                  </p:childTnLst>
                                </p:cTn>
                              </p:par>
                              <p:par>
                                <p:cTn id="49" presetID="52" presetClass="entr" presetSubtype="0" fill="hold" nodeType="withEffect">
                                  <p:stCondLst>
                                    <p:cond delay="200"/>
                                  </p:stCondLst>
                                  <p:childTnLst>
                                    <p:set>
                                      <p:cBhvr>
                                        <p:cTn id="50" dur="1" fill="hold">
                                          <p:stCondLst>
                                            <p:cond delay="0"/>
                                          </p:stCondLst>
                                        </p:cTn>
                                        <p:tgtEl>
                                          <p:spTgt spid="16"/>
                                        </p:tgtEl>
                                        <p:attrNameLst>
                                          <p:attrName>style.visibility</p:attrName>
                                        </p:attrNameLst>
                                      </p:cBhvr>
                                      <p:to>
                                        <p:strVal val="visible"/>
                                      </p:to>
                                    </p:set>
                                    <p:animScale>
                                      <p:cBhvr>
                                        <p:cTn id="51"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2" dur="1000" decel="50000" fill="hold">
                                          <p:stCondLst>
                                            <p:cond delay="0"/>
                                          </p:stCondLst>
                                        </p:cTn>
                                        <p:tgtEl>
                                          <p:spTgt spid="16"/>
                                        </p:tgtEl>
                                        <p:attrNameLst>
                                          <p:attrName>ppt_x</p:attrName>
                                          <p:attrName>ppt_y</p:attrName>
                                        </p:attrNameLst>
                                      </p:cBhvr>
                                      <p:rCtr x="0" y="0"/>
                                    </p:animMotion>
                                    <p:animEffect transition="in" filter="fade">
                                      <p:cBhvr>
                                        <p:cTn id="53" dur="1000"/>
                                        <p:tgtEl>
                                          <p:spTgt spid="16"/>
                                        </p:tgtEl>
                                      </p:cBhvr>
                                    </p:animEffect>
                                  </p:childTnLst>
                                </p:cTn>
                              </p:par>
                            </p:childTnLst>
                          </p:cTn>
                        </p:par>
                        <p:par>
                          <p:cTn id="54" fill="hold">
                            <p:stCondLst>
                              <p:cond delay="3500"/>
                            </p:stCondLst>
                            <p:childTnLst>
                              <p:par>
                                <p:cTn id="55" presetID="22" presetClass="entr" presetSubtype="8"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par>
                                <p:cTn id="58" presetID="22" presetClass="entr" presetSubtype="8" fill="hold" grpId="0" nodeType="withEffect">
                                  <p:stCondLst>
                                    <p:cond delay="10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22" presetClass="entr" presetSubtype="8" fill="hold" grpId="0" nodeType="withEffect">
                                  <p:stCondLst>
                                    <p:cond delay="20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1"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500"/>
                                        <p:tgtEl>
                                          <p:spTgt spid="2"/>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500"/>
                                        <p:tgtEl>
                                          <p:spTgt spid="3"/>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fade">
                                      <p:cBhvr>
                                        <p:cTn id="74" dur="500"/>
                                        <p:tgtEl>
                                          <p:spTgt spid="4"/>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500"/>
                                        <p:tgtEl>
                                          <p:spTgt spid="5"/>
                                        </p:tgtEl>
                                      </p:cBhvr>
                                    </p:animEffect>
                                  </p:childTnLst>
                                </p:cTn>
                              </p:par>
                              <p:par>
                                <p:cTn id="78" presetID="22" presetClass="entr" presetSubtype="8" fill="hold" grpId="0" nodeType="withEffect">
                                  <p:stCondLst>
                                    <p:cond delay="20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par>
                                <p:cTn id="81" presetID="52" presetClass="entr" presetSubtype="0" fill="hold" nodeType="withEffect">
                                  <p:stCondLst>
                                    <p:cond delay="200"/>
                                  </p:stCondLst>
                                  <p:childTnLst>
                                    <p:set>
                                      <p:cBhvr>
                                        <p:cTn id="82" dur="1" fill="hold">
                                          <p:stCondLst>
                                            <p:cond delay="0"/>
                                          </p:stCondLst>
                                        </p:cTn>
                                        <p:tgtEl>
                                          <p:spTgt spid="21"/>
                                        </p:tgtEl>
                                        <p:attrNameLst>
                                          <p:attrName>style.visibility</p:attrName>
                                        </p:attrNameLst>
                                      </p:cBhvr>
                                      <p:to>
                                        <p:strVal val="visible"/>
                                      </p:to>
                                    </p:set>
                                    <p:animScale>
                                      <p:cBhvr>
                                        <p:cTn id="83"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4" dur="1000" decel="50000" fill="hold">
                                          <p:stCondLst>
                                            <p:cond delay="0"/>
                                          </p:stCondLst>
                                        </p:cTn>
                                        <p:tgtEl>
                                          <p:spTgt spid="21"/>
                                        </p:tgtEl>
                                        <p:attrNameLst>
                                          <p:attrName>ppt_x</p:attrName>
                                          <p:attrName>ppt_y</p:attrName>
                                        </p:attrNameLst>
                                      </p:cBhvr>
                                      <p:rCtr x="0" y="0"/>
                                    </p:animMotion>
                                    <p:animEffect transition="in" filter="fade">
                                      <p:cBhvr>
                                        <p:cTn id="85" dur="1000"/>
                                        <p:tgtEl>
                                          <p:spTgt spid="21"/>
                                        </p:tgtEl>
                                      </p:cBhvr>
                                    </p:animEffect>
                                  </p:childTnLst>
                                </p:cTn>
                              </p:par>
                              <p:par>
                                <p:cTn id="86" presetID="22" presetClass="entr" presetSubtype="8" fill="hold" grpId="0" nodeType="withEffect">
                                  <p:stCondLst>
                                    <p:cond delay="200"/>
                                  </p:stCondLst>
                                  <p:childTnLst>
                                    <p:set>
                                      <p:cBhvr>
                                        <p:cTn id="87" dur="1" fill="hold">
                                          <p:stCondLst>
                                            <p:cond delay="0"/>
                                          </p:stCondLst>
                                        </p:cTn>
                                        <p:tgtEl>
                                          <p:spTgt spid="24"/>
                                        </p:tgtEl>
                                        <p:attrNameLst>
                                          <p:attrName>style.visibility</p:attrName>
                                        </p:attrNameLst>
                                      </p:cBhvr>
                                      <p:to>
                                        <p:strVal val="visible"/>
                                      </p:to>
                                    </p:set>
                                    <p:animEffect transition="in" filter="wipe(left)">
                                      <p:cBhvr>
                                        <p:cTn id="88" dur="500"/>
                                        <p:tgtEl>
                                          <p:spTgt spid="24"/>
                                        </p:tgtEl>
                                      </p:cBhvr>
                                    </p:animEffect>
                                  </p:childTnLst>
                                </p:cTn>
                              </p:par>
                              <p:par>
                                <p:cTn id="89" presetID="22" presetClass="entr" presetSubtype="8" fill="hold" grpId="0" nodeType="withEffect">
                                  <p:stCondLst>
                                    <p:cond delay="20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500"/>
                                        <p:tgtEl>
                                          <p:spTgt spid="30"/>
                                        </p:tgtEl>
                                      </p:cBhvr>
                                    </p:animEffect>
                                  </p:childTnLst>
                                </p:cTn>
                              </p:par>
                              <p:par>
                                <p:cTn id="92" presetID="22" presetClass="entr" presetSubtype="8" fill="hold" grpId="0" nodeType="withEffect">
                                  <p:stCondLst>
                                    <p:cond delay="200"/>
                                  </p:stCondLst>
                                  <p:childTnLst>
                                    <p:set>
                                      <p:cBhvr>
                                        <p:cTn id="93" dur="1" fill="hold">
                                          <p:stCondLst>
                                            <p:cond delay="0"/>
                                          </p:stCondLst>
                                        </p:cTn>
                                        <p:tgtEl>
                                          <p:spTgt spid="31"/>
                                        </p:tgtEl>
                                        <p:attrNameLst>
                                          <p:attrName>style.visibility</p:attrName>
                                        </p:attrNameLst>
                                      </p:cBhvr>
                                      <p:to>
                                        <p:strVal val="visible"/>
                                      </p:to>
                                    </p:set>
                                    <p:animEffect transition="in" filter="wipe(left)">
                                      <p:cBhvr>
                                        <p:cTn id="94" dur="500"/>
                                        <p:tgtEl>
                                          <p:spTgt spid="31"/>
                                        </p:tgtEl>
                                      </p:cBhvr>
                                    </p:animEffect>
                                  </p:childTnLst>
                                </p:cTn>
                              </p:par>
                              <p:par>
                                <p:cTn id="95" presetID="52" presetClass="entr" presetSubtype="0" fill="hold" nodeType="withEffect">
                                  <p:stCondLst>
                                    <p:cond delay="200"/>
                                  </p:stCondLst>
                                  <p:childTnLst>
                                    <p:set>
                                      <p:cBhvr>
                                        <p:cTn id="96" dur="1" fill="hold">
                                          <p:stCondLst>
                                            <p:cond delay="0"/>
                                          </p:stCondLst>
                                        </p:cTn>
                                        <p:tgtEl>
                                          <p:spTgt spid="33"/>
                                        </p:tgtEl>
                                        <p:attrNameLst>
                                          <p:attrName>style.visibility</p:attrName>
                                        </p:attrNameLst>
                                      </p:cBhvr>
                                      <p:to>
                                        <p:strVal val="visible"/>
                                      </p:to>
                                    </p:set>
                                    <p:animScale>
                                      <p:cBhvr>
                                        <p:cTn id="97"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98" dur="1000" decel="50000" fill="hold">
                                          <p:stCondLst>
                                            <p:cond delay="0"/>
                                          </p:stCondLst>
                                        </p:cTn>
                                        <p:tgtEl>
                                          <p:spTgt spid="33"/>
                                        </p:tgtEl>
                                        <p:attrNameLst>
                                          <p:attrName>ppt_x</p:attrName>
                                          <p:attrName>ppt_y</p:attrName>
                                        </p:attrNameLst>
                                      </p:cBhvr>
                                      <p:rCtr x="0" y="0"/>
                                    </p:animMotion>
                                    <p:animEffect transition="in" filter="fade">
                                      <p:cBhvr>
                                        <p:cTn id="99" dur="1000"/>
                                        <p:tgtEl>
                                          <p:spTgt spid="33"/>
                                        </p:tgtEl>
                                      </p:cBhvr>
                                    </p:animEffect>
                                  </p:childTnLst>
                                </p:cTn>
                              </p:par>
                              <p:par>
                                <p:cTn id="100" presetID="22" presetClass="entr" presetSubtype="8" fill="hold" grpId="0" nodeType="withEffect">
                                  <p:stCondLst>
                                    <p:cond delay="200"/>
                                  </p:stCondLst>
                                  <p:childTnLst>
                                    <p:set>
                                      <p:cBhvr>
                                        <p:cTn id="101" dur="1" fill="hold">
                                          <p:stCondLst>
                                            <p:cond delay="0"/>
                                          </p:stCondLst>
                                        </p:cTn>
                                        <p:tgtEl>
                                          <p:spTgt spid="36"/>
                                        </p:tgtEl>
                                        <p:attrNameLst>
                                          <p:attrName>style.visibility</p:attrName>
                                        </p:attrNameLst>
                                      </p:cBhvr>
                                      <p:to>
                                        <p:strVal val="visible"/>
                                      </p:to>
                                    </p:set>
                                    <p:animEffect transition="in" filter="wipe(left)">
                                      <p:cBhvr>
                                        <p:cTn id="102" dur="500"/>
                                        <p:tgtEl>
                                          <p:spTgt spid="36"/>
                                        </p:tgtEl>
                                      </p:cBhvr>
                                    </p:animEffect>
                                  </p:childTnLst>
                                </p:cTn>
                              </p:par>
                              <p:par>
                                <p:cTn id="103" presetID="52" presetClass="entr" presetSubtype="0" fill="hold" nodeType="withEffect">
                                  <p:stCondLst>
                                    <p:cond delay="200"/>
                                  </p:stCondLst>
                                  <p:childTnLst>
                                    <p:set>
                                      <p:cBhvr>
                                        <p:cTn id="104" dur="1" fill="hold">
                                          <p:stCondLst>
                                            <p:cond delay="0"/>
                                          </p:stCondLst>
                                        </p:cTn>
                                        <p:tgtEl>
                                          <p:spTgt spid="37"/>
                                        </p:tgtEl>
                                        <p:attrNameLst>
                                          <p:attrName>style.visibility</p:attrName>
                                        </p:attrNameLst>
                                      </p:cBhvr>
                                      <p:to>
                                        <p:strVal val="visible"/>
                                      </p:to>
                                    </p:set>
                                    <p:animScale>
                                      <p:cBhvr>
                                        <p:cTn id="105"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06" dur="1000" decel="50000" fill="hold">
                                          <p:stCondLst>
                                            <p:cond delay="0"/>
                                          </p:stCondLst>
                                        </p:cTn>
                                        <p:tgtEl>
                                          <p:spTgt spid="37"/>
                                        </p:tgtEl>
                                        <p:attrNameLst>
                                          <p:attrName>ppt_x</p:attrName>
                                          <p:attrName>ppt_y</p:attrName>
                                        </p:attrNameLst>
                                      </p:cBhvr>
                                      <p:rCtr x="0" y="0"/>
                                    </p:animMotion>
                                    <p:animEffect transition="in" filter="fade">
                                      <p:cBhvr>
                                        <p:cTn id="107" dur="1000"/>
                                        <p:tgtEl>
                                          <p:spTgt spid="37"/>
                                        </p:tgtEl>
                                      </p:cBhvr>
                                    </p:animEffect>
                                  </p:childTnLst>
                                </p:cTn>
                              </p:par>
                              <p:par>
                                <p:cTn id="108" presetID="22" presetClass="entr" presetSubtype="8" fill="hold" grpId="0" nodeType="withEffect">
                                  <p:stCondLst>
                                    <p:cond delay="200"/>
                                  </p:stCondLst>
                                  <p:childTnLst>
                                    <p:set>
                                      <p:cBhvr>
                                        <p:cTn id="109" dur="1" fill="hold">
                                          <p:stCondLst>
                                            <p:cond delay="0"/>
                                          </p:stCondLst>
                                        </p:cTn>
                                        <p:tgtEl>
                                          <p:spTgt spid="40"/>
                                        </p:tgtEl>
                                        <p:attrNameLst>
                                          <p:attrName>style.visibility</p:attrName>
                                        </p:attrNameLst>
                                      </p:cBhvr>
                                      <p:to>
                                        <p:strVal val="visible"/>
                                      </p:to>
                                    </p:set>
                                    <p:animEffect transition="in" filter="wipe(left)">
                                      <p:cBhvr>
                                        <p:cTn id="1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p:bldP spid="3" grpId="0" bldLvl="0" animBg="1"/>
      <p:bldP spid="3" grpId="1" bldLvl="0" animBg="1"/>
      <p:bldP spid="4" grpId="0" bldLvl="0" animBg="1"/>
      <p:bldP spid="4" grpId="1" bldLvl="0" animBg="1"/>
      <p:bldP spid="5" grpId="0" bldLvl="0" animBg="1"/>
      <p:bldP spid="5" grpId="1" bldLvl="0" animBg="1"/>
      <p:bldP spid="6" grpId="0" bldLvl="0" animBg="1"/>
      <p:bldP spid="7" grpId="0" bldLvl="0" animBg="1"/>
      <p:bldP spid="11" grpId="0" bldLvl="0" animBg="1"/>
      <p:bldP spid="15" grpId="0" bldLvl="0" animBg="1"/>
      <p:bldP spid="27" grpId="0" bldLvl="0" animBg="1" autoUpdateAnimBg="0"/>
      <p:bldP spid="28" grpId="0" bldLvl="0" animBg="1" autoUpdateAnimBg="0"/>
      <p:bldP spid="29" grpId="0" bldLvl="0" animBg="1" autoUpdateAnimBg="0"/>
      <p:bldP spid="20" grpId="0" bldLvl="0" animBg="1"/>
      <p:bldP spid="24" grpId="0" bldLvl="0" animBg="1" autoUpdateAnimBg="0"/>
      <p:bldP spid="30" grpId="0" bldLvl="0" animBg="1"/>
      <p:bldP spid="31" grpId="0" bldLvl="0" animBg="1" autoUpdateAnimBg="0"/>
      <p:bldP spid="36" grpId="0" bldLvl="0" animBg="1"/>
      <p:bldP spid="40"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用户群分类</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845445" y="765498"/>
          <a:ext cx="9866384" cy="4972496"/>
        </p:xfrm>
        <a:graphic>
          <a:graphicData uri="http://schemas.openxmlformats.org/drawingml/2006/table">
            <a:tbl>
              <a:tblPr firstRow="1" firstCol="1" bandRow="1">
                <a:tableStyleId>{5C22544A-7EE6-4342-B048-85BDC9FD1C3A}</a:tableStyleId>
              </a:tblPr>
              <a:tblGrid>
                <a:gridCol w="1736706"/>
                <a:gridCol w="4064839"/>
                <a:gridCol w="4064839"/>
              </a:tblGrid>
              <a:tr h="892453">
                <a:tc>
                  <a:txBody>
                    <a:bodyPr/>
                    <a:lstStyle/>
                    <a:p>
                      <a:pPr algn="l">
                        <a:spcAft>
                          <a:spcPts val="0"/>
                        </a:spcAft>
                      </a:pPr>
                      <a:r>
                        <a:rPr lang="zh-CN" sz="2800" kern="0" dirty="0">
                          <a:effectLst/>
                        </a:rPr>
                        <a:t>用户群分类</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dirty="0">
                          <a:effectLst/>
                        </a:rPr>
                        <a:t>用户角色</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a:effectLst/>
                        </a:rPr>
                        <a:t>用户描述</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962816">
                <a:tc rowSpan="3">
                  <a:txBody>
                    <a:bodyPr/>
                    <a:lstStyle/>
                    <a:p>
                      <a:pPr algn="l">
                        <a:spcAft>
                          <a:spcPts val="0"/>
                        </a:spcAft>
                      </a:pPr>
                      <a:r>
                        <a:rPr lang="zh-CN" sz="2800" kern="0" dirty="0">
                          <a:effectLst/>
                        </a:rPr>
                        <a:t>直接用户</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dirty="0">
                          <a:effectLst/>
                        </a:rPr>
                        <a:t>杨枨老师</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dirty="0">
                          <a:effectLst/>
                        </a:rPr>
                        <a:t>软件工程导论课程授课教师</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63613">
                <a:tc vMerge="1">
                  <a:tcPr/>
                </a:tc>
                <a:tc>
                  <a:txBody>
                    <a:bodyPr/>
                    <a:lstStyle/>
                    <a:p>
                      <a:pPr algn="l">
                        <a:spcAft>
                          <a:spcPts val="0"/>
                        </a:spcAft>
                      </a:pPr>
                      <a:r>
                        <a:rPr lang="zh-CN" sz="2800" kern="0" dirty="0">
                          <a:effectLst/>
                        </a:rPr>
                        <a:t>学生</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dirty="0">
                          <a:effectLst/>
                        </a:rPr>
                        <a:t>选择软件工程导论课程的学生</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415328">
                <a:tc vMerge="1">
                  <a:tcPr/>
                </a:tc>
                <a:tc>
                  <a:txBody>
                    <a:bodyPr/>
                    <a:lstStyle/>
                    <a:p>
                      <a:pPr algn="l">
                        <a:spcAft>
                          <a:spcPts val="0"/>
                        </a:spcAft>
                      </a:pPr>
                      <a:r>
                        <a:rPr lang="zh-CN" sz="2800" kern="0" dirty="0">
                          <a:effectLst/>
                        </a:rPr>
                        <a:t>管理员</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dirty="0">
                          <a:effectLst/>
                        </a:rPr>
                        <a:t>负责</a:t>
                      </a:r>
                      <a:r>
                        <a:rPr lang="en-US" sz="2800" kern="0" dirty="0">
                          <a:effectLst/>
                        </a:rPr>
                        <a:t>APP</a:t>
                      </a:r>
                      <a:r>
                        <a:rPr lang="zh-CN" sz="2800" kern="0" dirty="0">
                          <a:effectLst/>
                        </a:rPr>
                        <a:t>后台维护的工作人员</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848459">
                <a:tc>
                  <a:txBody>
                    <a:bodyPr/>
                    <a:lstStyle/>
                    <a:p>
                      <a:pPr algn="l">
                        <a:spcAft>
                          <a:spcPts val="0"/>
                        </a:spcAft>
                      </a:pPr>
                      <a:r>
                        <a:rPr lang="zh-CN" sz="2800" kern="0">
                          <a:effectLst/>
                        </a:rPr>
                        <a:t>间接用户</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a:effectLst/>
                        </a:rPr>
                        <a:t>信息安全部门</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dirty="0">
                          <a:effectLst/>
                        </a:rPr>
                        <a:t>信息安全部门的监管</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spd="slow" advClick="0" advTm="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需求获取及确认</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p:nvPr/>
        </p:nvGraphicFramePr>
        <p:xfrm>
          <a:off x="810895" y="979170"/>
          <a:ext cx="10567670" cy="5591175"/>
        </p:xfrm>
        <a:graphic>
          <a:graphicData uri="http://schemas.openxmlformats.org/drawingml/2006/table">
            <a:tbl>
              <a:tblPr firstRow="1" bandRow="1">
                <a:tableStyleId>{5940675A-B579-460E-94D1-54222C63F5DA}</a:tableStyleId>
              </a:tblPr>
              <a:tblGrid>
                <a:gridCol w="1205865"/>
                <a:gridCol w="2203450"/>
                <a:gridCol w="1976755"/>
                <a:gridCol w="2085340"/>
                <a:gridCol w="2371725"/>
                <a:gridCol w="724535"/>
              </a:tblGrid>
              <a:tr h="232410">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姓名</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用户简介</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联系方式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用户建议</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评价</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采纳</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1748155">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杨枨</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软件工程课程主要教学人，对学生高度负责，专业素养较高，对软件工程有着深刻的认识</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微信：HolleyYang</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建议有图像历史识别的功能，并且能更具最近搜索记录推荐用户喜好相关的酒</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图像李是识别功能的使用性确实不错，需要做的工作量也适中，而后一个功能老师淘宝购物可能较为复杂。由于该客户为项目提出者，是我项目组最重要的一个客户代表，所以我项目组会尽力做到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是</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154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陈禹翰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高校计算机网络专业学生，对APP的交互有一定的理解</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17605094491</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建议能够通过关键字或价格区间或口感对酒类进行一个大类的筛选</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因为此软件主要为了学习图像识别相关技术添加此功能增加了太多工作量可能导致项目周期超出限制时间</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否</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609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洋溢</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软件工程专业学生对软件有一定的了解</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13588743323</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建议能够有板块能够进行交流评价等</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因为初步学习app制作，所以可能在时间上会有所限制</a:t>
                      </a:r>
                      <a:r>
                        <a:rPr lang="en-US" sz="1400" b="0">
                          <a:latin typeface="Calibri" panose="020F0502020204030204" pitchFamily="34" charset="0"/>
                          <a:cs typeface="Calibri" panose="020F0502020204030204" pitchFamily="34" charset="0"/>
                        </a:rPr>
                        <a:t> </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否</a:t>
                      </a:r>
                      <a:r>
                        <a:rPr lang="en-US" sz="1400" b="0">
                          <a:latin typeface="Calibri" panose="020F0502020204030204" pitchFamily="34" charset="0"/>
                          <a:cs typeface="Calibri" panose="020F0502020204030204" pitchFamily="34" charset="0"/>
                        </a:rPr>
                        <a:t> </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609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邓晰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软件工程专业学生</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173 6707 3790‬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app希望界面简洁</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初步想法一样，简洁的界面能让用户更快的进行图像识别</a:t>
                      </a:r>
                      <a:r>
                        <a:rPr lang="en-US" sz="1400" b="0">
                          <a:latin typeface="Calibri" panose="020F0502020204030204" pitchFamily="34" charset="0"/>
                          <a:cs typeface="Calibri" panose="020F0502020204030204" pitchFamily="34" charset="0"/>
                        </a:rPr>
                        <a:t> </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是</a:t>
                      </a:r>
                      <a:r>
                        <a:rPr lang="en-US" sz="1400" b="0">
                          <a:latin typeface="Calibri" panose="020F0502020204030204" pitchFamily="34" charset="0"/>
                          <a:cs typeface="Calibri" panose="020F0502020204030204" pitchFamily="34" charset="0"/>
                        </a:rPr>
                        <a:t> </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154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万希超</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常州大学安全工程专业大三在读</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15851996677</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希望能够在识别出酒类信息的基础上得到酒类评价</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因为此软件主要为了学习图像识别相关技术添加此功能增加了太多工作量可能导致项目周期超出限制时间</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否</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534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徐义</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南京航空航天大学电气工程专业大三在读</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13506141623</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希望我们的访谈对象不局限于大学生，可以拓展到超市老板等更广大的受众</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很中肯的建议，我们的确之前只访谈了学生群体</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是</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advTm="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02918" y="58357"/>
            <a:ext cx="4451918" cy="6847880"/>
          </a:xfrm>
          <a:prstGeom prst="rect">
            <a:avLst/>
          </a:prstGeom>
        </p:spPr>
      </p:pic>
      <p:sp>
        <p:nvSpPr>
          <p:cNvPr id="8" name="文本框 7"/>
          <p:cNvSpPr txBox="1"/>
          <p:nvPr/>
        </p:nvSpPr>
        <p:spPr>
          <a:xfrm>
            <a:off x="8399462" y="5734050"/>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详见界面原型—首页面</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895406" y="5878066"/>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详见界面原型—选择图片</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05989" y="0"/>
            <a:ext cx="3778435" cy="6859588"/>
          </a:xfrm>
          <a:prstGeom prst="rect">
            <a:avLst/>
          </a:prstGeom>
        </p:spPr>
      </p:pic>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399462" y="5734050"/>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详见界面原型—识别中</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53541" y="0"/>
            <a:ext cx="3683331" cy="6859588"/>
          </a:xfrm>
          <a:prstGeom prst="rect">
            <a:avLst/>
          </a:prstGeom>
        </p:spPr>
      </p:pic>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037539" y="5734050"/>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详见界面原型—识别结果</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2874" y="0"/>
            <a:ext cx="3884665" cy="6859588"/>
          </a:xfrm>
          <a:prstGeom prst="rect">
            <a:avLst/>
          </a:prstGeom>
        </p:spPr>
      </p:pic>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2311</Words>
  <Application>WPS 演示</Application>
  <PresentationFormat>自定义</PresentationFormat>
  <Paragraphs>430</Paragraphs>
  <Slides>28</Slides>
  <Notes>5</Notes>
  <HiddenSlides>0</HiddenSlides>
  <MMClips>2</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28</vt:i4>
      </vt:variant>
    </vt:vector>
  </HeadingPairs>
  <TitlesOfParts>
    <vt:vector size="46" baseType="lpstr">
      <vt:lpstr>Arial</vt:lpstr>
      <vt:lpstr>宋体</vt:lpstr>
      <vt:lpstr>Wingdings</vt:lpstr>
      <vt:lpstr>微软雅黑</vt:lpstr>
      <vt:lpstr>Tahoma</vt:lpstr>
      <vt:lpstr>Eras Bold ITC</vt:lpstr>
      <vt:lpstr>+中文标题</vt:lpstr>
      <vt:lpstr>Calibri</vt:lpstr>
      <vt:lpstr>Times New Roman</vt:lpstr>
      <vt:lpstr>RomanS</vt:lpstr>
      <vt:lpstr>Arial Unicode MS</vt:lpstr>
      <vt:lpstr>Kozuka Gothic Pro H</vt:lpstr>
      <vt:lpstr>Office 主题</vt:lpstr>
      <vt:lpstr>Visio.Drawing.15</vt:lpstr>
      <vt:lpstr>Visio.Drawing.15</vt:lpstr>
      <vt:lpstr>Visio.Drawing.15</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渡</cp:lastModifiedBy>
  <cp:revision>234</cp:revision>
  <dcterms:created xsi:type="dcterms:W3CDTF">2015-04-23T03:04:00Z</dcterms:created>
  <dcterms:modified xsi:type="dcterms:W3CDTF">2018-04-28T12:11:52Z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