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66" r:id="rId13"/>
    <p:sldId id="270" r:id="rId14"/>
    <p:sldId id="275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0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1DA1-5E4C-4157-8D98-35F52756B2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E2018&#26149;-G17-&#27979;&#35797;&#35745;&#21010;.docx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E2018&#26149;-G17-&#31995;&#32479;&#35828;&#26126;&#19982;&#23454;&#29616;&#35745;&#21010;.doc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__2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E2018&#26149;-G17-&#36719;&#20214;&#35814;&#32454;&#35774;&#35745;&#35828;&#26126;&#20070;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E2018&#26149;-G17-&#20250;&#35758;&#35760;&#24405;-5.13.doc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SE2018&#26149;-G17-&#25968;&#25454;&#24211;&#35774;&#35745;&#32467;&#26524;.docx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E2018&#26149;-G17-&#29992;&#25143;&#25163;&#20876;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2081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943" y="740736"/>
            <a:ext cx="5038294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82" y="6405628"/>
            <a:ext cx="3041210" cy="45269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3293" y="6405628"/>
            <a:ext cx="3063183" cy="45269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6159" y="6405628"/>
            <a:ext cx="3047039" cy="45269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3198" y="6405628"/>
            <a:ext cx="3047039" cy="45269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081" y="-27385"/>
            <a:ext cx="3047039" cy="123400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9120" y="-27385"/>
            <a:ext cx="3047039" cy="1234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6159" y="-27385"/>
            <a:ext cx="3047039" cy="123400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3198" y="-27385"/>
            <a:ext cx="3047039" cy="123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4" tIns="60946" rIns="121894" bIns="60946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368512" y="1559005"/>
            <a:ext cx="3432810" cy="205994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r>
              <a:rPr lang="zh-CN" altLang="en-US" sz="128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问酒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3785013" y="4777837"/>
            <a:ext cx="231076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G17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</a:p>
        </p:txBody>
      </p:sp>
      <p:sp>
        <p:nvSpPr>
          <p:cNvPr id="42" name="矩形 41"/>
          <p:cNvSpPr/>
          <p:nvPr/>
        </p:nvSpPr>
        <p:spPr>
          <a:xfrm>
            <a:off x="1650280" y="3691777"/>
            <a:ext cx="8898255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06" tIns="45703" rIns="91406" bIns="45703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基于安卓端开发的一款关于酒类查询的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358862" y="4777837"/>
            <a:ext cx="1896745" cy="382270"/>
          </a:xfrm>
          <a:prstGeom prst="rect">
            <a:avLst/>
          </a:prstGeom>
          <a:noFill/>
        </p:spPr>
        <p:txBody>
          <a:bodyPr wrap="none" lIns="91406" tIns="45703" rIns="91406" bIns="45703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40865" y="4528891"/>
            <a:ext cx="691058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7904" y="6196217"/>
            <a:ext cx="812544" cy="8128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2631" y="5526017"/>
            <a:ext cx="47470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/>
      <p:bldP spid="42" grpId="0" bldLvl="0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总体设计文件（测试计划）</a:t>
            </a: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5" y="661471"/>
            <a:ext cx="10154920" cy="56540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总体设计文件（系统说明与实现）</a:t>
            </a: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18" y="661345"/>
            <a:ext cx="9704705" cy="5403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HIPO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</a:t>
            </a:r>
          </a:p>
        </p:txBody>
      </p:sp>
      <p:graphicFrame>
        <p:nvGraphicFramePr>
          <p:cNvPr id="5" name="对象 -2147482624"/>
          <p:cNvGraphicFramePr/>
          <p:nvPr/>
        </p:nvGraphicFramePr>
        <p:xfrm>
          <a:off x="2446655" y="2160905"/>
          <a:ext cx="6895465" cy="339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4591050" imgH="2321560" progId="Visio.Drawing.15">
                  <p:embed/>
                </p:oleObj>
              </mc:Choice>
              <mc:Fallback>
                <p:oleObj r:id="rId4" imgW="4591050" imgH="23215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6655" y="2160905"/>
                        <a:ext cx="6895465" cy="3390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业务逻辑图</a:t>
            </a:r>
          </a:p>
        </p:txBody>
      </p:sp>
      <p:graphicFrame>
        <p:nvGraphicFramePr>
          <p:cNvPr id="5" name="对象 -2147482623"/>
          <p:cNvGraphicFramePr/>
          <p:nvPr/>
        </p:nvGraphicFramePr>
        <p:xfrm>
          <a:off x="2494280" y="808355"/>
          <a:ext cx="6894195" cy="589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4958080" imgH="4384040" progId="Visio.Drawing.15">
                  <p:embed/>
                </p:oleObj>
              </mc:Choice>
              <mc:Fallback>
                <p:oleObj r:id="rId4" imgW="4958080" imgH="43840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4280" y="808355"/>
                        <a:ext cx="6894195" cy="5897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39209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详细设计文件</a:t>
            </a:r>
          </a:p>
        </p:txBody>
      </p:sp>
      <p:pic>
        <p:nvPicPr>
          <p:cNvPr id="5122" name="Picture 2" descr="C:\Users\Administrator\Desktop\89ea0d146283cf5338ae586b9a057ba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04" y="645470"/>
            <a:ext cx="9692916" cy="561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" y="1383030"/>
            <a:ext cx="5285105" cy="4091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560830"/>
            <a:ext cx="4518660" cy="3914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28057" y="191566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伪代码描述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693420"/>
            <a:ext cx="6263005" cy="56216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2542" y="2061260"/>
            <a:ext cx="10420330" cy="4175691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7948" y="1845276"/>
            <a:ext cx="10130142" cy="42476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3372" y="2227802"/>
            <a:ext cx="6051064" cy="506730"/>
          </a:xfrm>
          <a:prstGeom prst="rect">
            <a:avLst/>
          </a:prstGeom>
          <a:noFill/>
        </p:spPr>
        <p:txBody>
          <a:bodyPr wrap="square" lIns="91455" tIns="45727" rIns="91455" bIns="45727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项目名称：问酒</a:t>
            </a:r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3372" y="3239805"/>
            <a:ext cx="779762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软件用途：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供广大群众通过图像识别查询酒的基本信息。</a:t>
            </a: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项目目标：为喜欢喝酒以及对酒文化感兴趣的群体通过Android Studio和图像识别</a:t>
            </a:r>
            <a:r>
              <a:rPr lang="en-US" altLang="zh-CN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等工具开发出一个可以通过图像识别来检索酒的信息的APP。</a:t>
            </a:r>
            <a:endParaRPr lang="zh-CN" altLang="en-US" i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5291" y="2076700"/>
          <a:ext cx="8088630" cy="11677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/>
                <a:gridCol w="2048510"/>
                <a:gridCol w="3167380"/>
                <a:gridCol w="1622425"/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理四504</a:t>
                      </a: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5291" y="1530067"/>
            <a:ext cx="36086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5291" y="3885480"/>
            <a:ext cx="149641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项目用户：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5291" y="4586391"/>
            <a:ext cx="671515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喜欢喝酒以及对酒文化感兴趣的群体。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11" y="-59044"/>
            <a:ext cx="12189743" cy="112533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1139" y="212042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28961" y="1978929"/>
          <a:ext cx="8742680" cy="4119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6815"/>
                <a:gridCol w="988695"/>
                <a:gridCol w="1724025"/>
                <a:gridCol w="1929765"/>
                <a:gridCol w="1381125"/>
                <a:gridCol w="1532255"/>
              </a:tblGrid>
              <a:tr h="100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角色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职务</a:t>
                      </a:r>
                    </a:p>
                  </a:txBody>
                  <a:tcPr marL="68567" marR="68567" marT="0" marB="0" anchor="ctr">
                    <a:solidFill>
                      <a:schemeClr val="accent1"/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黄为波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组长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15336551730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31601351@stu.zucc.edu.cn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项目经理</a:t>
                      </a:r>
                    </a:p>
                  </a:txBody>
                  <a:tcPr marL="68567" marR="68567" marT="0" marB="0" anchor="ctr"/>
                </a:tc>
              </a:tr>
              <a:tr h="104013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蔡峰</a:t>
                      </a: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17367073325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31601344@stu.zucc.edu.cn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1-524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配置管理员</a:t>
                      </a:r>
                    </a:p>
                  </a:txBody>
                  <a:tcPr marL="68567" marR="68567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3949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陈子卿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组员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15968119438</a:t>
                      </a: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31601347@stu.zucc.edu.cn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弘毅</a:t>
                      </a:r>
                      <a:r>
                        <a:rPr 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1-601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会议记录员</a:t>
                      </a: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56585" y="1312937"/>
            <a:ext cx="28557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04018" y="4434445"/>
            <a:ext cx="996739" cy="1196288"/>
          </a:xfrm>
          <a:prstGeom prst="roundRect">
            <a:avLst/>
          </a:pr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1543690" y="4541671"/>
            <a:ext cx="761839" cy="95830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492813" y="5254711"/>
            <a:ext cx="1423685" cy="290346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578520" y="4521707"/>
            <a:ext cx="1368136" cy="642569"/>
          </a:xfrm>
          <a:custGeom>
            <a:avLst/>
            <a:gdLst>
              <a:gd name="T0" fmla="*/ 495722 w 2109"/>
              <a:gd name="T1" fmla="*/ 0 h 986"/>
              <a:gd name="T2" fmla="*/ 438623 w 2109"/>
              <a:gd name="T3" fmla="*/ 642937 h 986"/>
              <a:gd name="T4" fmla="*/ 54503 w 2109"/>
              <a:gd name="T5" fmla="*/ 588163 h 986"/>
              <a:gd name="T6" fmla="*/ 0 w 2109"/>
              <a:gd name="T7" fmla="*/ 642937 h 986"/>
              <a:gd name="T8" fmla="*/ 54503 w 2109"/>
              <a:gd name="T9" fmla="*/ 52165 h 986"/>
              <a:gd name="T10" fmla="*/ 438623 w 2109"/>
              <a:gd name="T11" fmla="*/ 181926 h 986"/>
              <a:gd name="T12" fmla="*/ 54503 w 2109"/>
              <a:gd name="T13" fmla="*/ 52165 h 986"/>
              <a:gd name="T14" fmla="*/ 54503 w 2109"/>
              <a:gd name="T15" fmla="*/ 541867 h 986"/>
              <a:gd name="T16" fmla="*/ 438623 w 2109"/>
              <a:gd name="T17" fmla="*/ 409497 h 986"/>
              <a:gd name="T18" fmla="*/ 54503 w 2109"/>
              <a:gd name="T19" fmla="*/ 230831 h 986"/>
              <a:gd name="T20" fmla="*/ 438623 w 2109"/>
              <a:gd name="T21" fmla="*/ 363201 h 986"/>
              <a:gd name="T22" fmla="*/ 54503 w 2109"/>
              <a:gd name="T23" fmla="*/ 230831 h 986"/>
              <a:gd name="T24" fmla="*/ 1311326 w 2109"/>
              <a:gd name="T25" fmla="*/ 360592 h 986"/>
              <a:gd name="T26" fmla="*/ 1162091 w 2109"/>
              <a:gd name="T27" fmla="*/ 452534 h 986"/>
              <a:gd name="T28" fmla="*/ 1331441 w 2109"/>
              <a:gd name="T29" fmla="*/ 596640 h 986"/>
              <a:gd name="T30" fmla="*/ 1050488 w 2109"/>
              <a:gd name="T31" fmla="*/ 533390 h 986"/>
              <a:gd name="T32" fmla="*/ 869459 w 2109"/>
              <a:gd name="T33" fmla="*/ 634460 h 986"/>
              <a:gd name="T34" fmla="*/ 946672 w 2109"/>
              <a:gd name="T35" fmla="*/ 579687 h 986"/>
              <a:gd name="T36" fmla="*/ 998580 w 2109"/>
              <a:gd name="T37" fmla="*/ 291473 h 986"/>
              <a:gd name="T38" fmla="*/ 685835 w 2109"/>
              <a:gd name="T39" fmla="*/ 245177 h 986"/>
              <a:gd name="T40" fmla="*/ 1199724 w 2109"/>
              <a:gd name="T41" fmla="*/ 170189 h 986"/>
              <a:gd name="T42" fmla="*/ 772132 w 2109"/>
              <a:gd name="T43" fmla="*/ 123893 h 986"/>
              <a:gd name="T44" fmla="*/ 1199724 w 2109"/>
              <a:gd name="T45" fmla="*/ 48905 h 986"/>
              <a:gd name="T46" fmla="*/ 760452 w 2109"/>
              <a:gd name="T47" fmla="*/ 3260 h 986"/>
              <a:gd name="T48" fmla="*/ 1253579 w 2109"/>
              <a:gd name="T49" fmla="*/ 245177 h 986"/>
              <a:gd name="T50" fmla="*/ 1363234 w 2109"/>
              <a:gd name="T51" fmla="*/ 291473 h 986"/>
              <a:gd name="T52" fmla="*/ 1050488 w 2109"/>
              <a:gd name="T53" fmla="*/ 314296 h 986"/>
              <a:gd name="T54" fmla="*/ 1273693 w 2109"/>
              <a:gd name="T55" fmla="*/ 314296 h 986"/>
              <a:gd name="T56" fmla="*/ 970031 w 2109"/>
              <a:gd name="T57" fmla="*/ 421235 h 986"/>
              <a:gd name="T58" fmla="*/ 697514 w 2109"/>
              <a:gd name="T59" fmla="*/ 579687 h 986"/>
              <a:gd name="T60" fmla="*/ 772132 w 2109"/>
              <a:gd name="T61" fmla="*/ 308427 h 986"/>
              <a:gd name="T62" fmla="*/ 907093 w 2109"/>
              <a:gd name="T63" fmla="*/ 397760 h 986"/>
              <a:gd name="T64" fmla="*/ 789002 w 2109"/>
              <a:gd name="T65" fmla="*/ 383415 h 986"/>
              <a:gd name="T66" fmla="*/ 772132 w 2109"/>
              <a:gd name="T67" fmla="*/ 308427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4162510" y="1054345"/>
            <a:ext cx="115864" cy="5037425"/>
          </a:xfrm>
          <a:custGeom>
            <a:avLst/>
            <a:gdLst>
              <a:gd name="T0" fmla="*/ 0 w 153"/>
              <a:gd name="T1" fmla="*/ 0 h 6522"/>
              <a:gd name="T2" fmla="*/ 46203 w 153"/>
              <a:gd name="T3" fmla="*/ 0 h 6522"/>
              <a:gd name="T4" fmla="*/ 46203 w 153"/>
              <a:gd name="T5" fmla="*/ 5040312 h 6522"/>
              <a:gd name="T6" fmla="*/ 0 w 153"/>
              <a:gd name="T7" fmla="*/ 5040312 h 6522"/>
              <a:gd name="T8" fmla="*/ 0 w 153"/>
              <a:gd name="T9" fmla="*/ 0 h 6522"/>
              <a:gd name="T10" fmla="*/ 99224 w 153"/>
              <a:gd name="T11" fmla="*/ 0 h 6522"/>
              <a:gd name="T12" fmla="*/ 115887 w 153"/>
              <a:gd name="T13" fmla="*/ 0 h 6522"/>
              <a:gd name="T14" fmla="*/ 115887 w 153"/>
              <a:gd name="T15" fmla="*/ 5040312 h 6522"/>
              <a:gd name="T16" fmla="*/ 99224 w 153"/>
              <a:gd name="T17" fmla="*/ 5040312 h 6522"/>
              <a:gd name="T18" fmla="*/ 99224 w 153"/>
              <a:gd name="T19" fmla="*/ 0 h 65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3" h="6522">
                <a:moveTo>
                  <a:pt x="0" y="0"/>
                </a:moveTo>
                <a:lnTo>
                  <a:pt x="61" y="0"/>
                </a:lnTo>
                <a:lnTo>
                  <a:pt x="61" y="6522"/>
                </a:lnTo>
                <a:lnTo>
                  <a:pt x="0" y="6522"/>
                </a:lnTo>
                <a:lnTo>
                  <a:pt x="0" y="0"/>
                </a:lnTo>
                <a:close/>
                <a:moveTo>
                  <a:pt x="131" y="0"/>
                </a:moveTo>
                <a:lnTo>
                  <a:pt x="153" y="0"/>
                </a:lnTo>
                <a:lnTo>
                  <a:pt x="153" y="6522"/>
                </a:lnTo>
                <a:lnTo>
                  <a:pt x="131" y="6522"/>
                </a:lnTo>
                <a:lnTo>
                  <a:pt x="131" y="0"/>
                </a:lnTo>
                <a:close/>
              </a:path>
            </a:pathLst>
          </a:custGeom>
          <a:solidFill>
            <a:srgbClr val="297FD5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7" name="Freeform 10"/>
          <p:cNvSpPr/>
          <p:nvPr/>
        </p:nvSpPr>
        <p:spPr bwMode="auto">
          <a:xfrm>
            <a:off x="4594853" y="924396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8" name="组合 58"/>
          <p:cNvGrpSpPr/>
          <p:nvPr/>
        </p:nvGrpSpPr>
        <p:grpSpPr bwMode="auto">
          <a:xfrm>
            <a:off x="4698017" y="979926"/>
            <a:ext cx="503132" cy="528334"/>
            <a:chOff x="0" y="0"/>
            <a:chExt cx="588963" cy="618440"/>
          </a:xfrm>
          <a:solidFill>
            <a:srgbClr val="38B1BF"/>
          </a:solidFill>
        </p:grpSpPr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Freeform 10_8"/>
          <p:cNvSpPr/>
          <p:nvPr/>
        </p:nvSpPr>
        <p:spPr bwMode="auto">
          <a:xfrm>
            <a:off x="4579613" y="179402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2" name="组合 62"/>
          <p:cNvGrpSpPr/>
          <p:nvPr/>
        </p:nvGrpSpPr>
        <p:grpSpPr bwMode="auto">
          <a:xfrm>
            <a:off x="4682777" y="1836220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Freeform 10_10"/>
          <p:cNvSpPr/>
          <p:nvPr/>
        </p:nvSpPr>
        <p:spPr bwMode="auto">
          <a:xfrm>
            <a:off x="4594853" y="2717940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16" name="组合 71"/>
          <p:cNvGrpSpPr/>
          <p:nvPr/>
        </p:nvGrpSpPr>
        <p:grpSpPr bwMode="auto">
          <a:xfrm>
            <a:off x="4698017" y="2816643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zh-CN" altLang="en-US" sz="2800" b="1" kern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7" name="TextBox 91"/>
          <p:cNvSpPr txBox="1">
            <a:spLocks noChangeArrowheads="1"/>
          </p:cNvSpPr>
          <p:nvPr/>
        </p:nvSpPr>
        <p:spPr bwMode="auto">
          <a:xfrm>
            <a:off x="5185277" y="984044"/>
            <a:ext cx="4644970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会议记录</a:t>
            </a:r>
          </a:p>
        </p:txBody>
      </p:sp>
      <p:sp>
        <p:nvSpPr>
          <p:cNvPr id="28" name="TextBox 92"/>
          <p:cNvSpPr txBox="1">
            <a:spLocks noChangeArrowheads="1"/>
          </p:cNvSpPr>
          <p:nvPr/>
        </p:nvSpPr>
        <p:spPr bwMode="auto">
          <a:xfrm>
            <a:off x="5185278" y="183652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绩效考评</a:t>
            </a:r>
          </a:p>
        </p:txBody>
      </p:sp>
      <p:sp>
        <p:nvSpPr>
          <p:cNvPr id="29" name="TextBox 93"/>
          <p:cNvSpPr txBox="1">
            <a:spLocks noChangeArrowheads="1"/>
          </p:cNvSpPr>
          <p:nvPr/>
        </p:nvSpPr>
        <p:spPr bwMode="auto">
          <a:xfrm>
            <a:off x="5185277" y="2776968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总体设计文件</a:t>
            </a:r>
          </a:p>
        </p:txBody>
      </p:sp>
      <p:sp>
        <p:nvSpPr>
          <p:cNvPr id="20" name="Freeform 10_10"/>
          <p:cNvSpPr/>
          <p:nvPr/>
        </p:nvSpPr>
        <p:spPr bwMode="auto">
          <a:xfrm>
            <a:off x="4610093" y="3645415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1" name="组合 71"/>
          <p:cNvGrpSpPr/>
          <p:nvPr/>
        </p:nvGrpSpPr>
        <p:grpSpPr bwMode="auto">
          <a:xfrm>
            <a:off x="4713257" y="3744118"/>
            <a:ext cx="503132" cy="524844"/>
            <a:chOff x="0" y="2236"/>
            <a:chExt cx="588963" cy="616204"/>
          </a:xfrm>
          <a:solidFill>
            <a:srgbClr val="38B1BF"/>
          </a:solidFill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Box 78"/>
            <p:cNvSpPr txBox="1">
              <a:spLocks noChangeArrowheads="1"/>
            </p:cNvSpPr>
            <p:nvPr/>
          </p:nvSpPr>
          <p:spPr bwMode="auto">
            <a:xfrm>
              <a:off x="81778" y="2236"/>
              <a:ext cx="425183" cy="6128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24" name="TextBox 93"/>
          <p:cNvSpPr txBox="1">
            <a:spLocks noChangeArrowheads="1"/>
          </p:cNvSpPr>
          <p:nvPr/>
        </p:nvSpPr>
        <p:spPr bwMode="auto">
          <a:xfrm>
            <a:off x="5200517" y="3704443"/>
            <a:ext cx="3904425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HIPO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en-US" altLang="zh-CN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业务逻辑图</a:t>
            </a:r>
          </a:p>
        </p:txBody>
      </p:sp>
      <p:sp>
        <p:nvSpPr>
          <p:cNvPr id="19" name="Freeform 10_8"/>
          <p:cNvSpPr/>
          <p:nvPr/>
        </p:nvSpPr>
        <p:spPr bwMode="auto">
          <a:xfrm>
            <a:off x="4598663" y="4563894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25" name="组合 62"/>
          <p:cNvGrpSpPr/>
          <p:nvPr/>
        </p:nvGrpSpPr>
        <p:grpSpPr bwMode="auto">
          <a:xfrm>
            <a:off x="4628167" y="4587372"/>
            <a:ext cx="503132" cy="577518"/>
            <a:chOff x="0" y="27890"/>
            <a:chExt cx="588963" cy="676011"/>
          </a:xfrm>
          <a:solidFill>
            <a:srgbClr val="38B1BF"/>
          </a:solidFill>
        </p:grpSpPr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64"/>
            <p:cNvSpPr txBox="1">
              <a:spLocks noChangeArrowheads="1"/>
            </p:cNvSpPr>
            <p:nvPr/>
          </p:nvSpPr>
          <p:spPr bwMode="auto">
            <a:xfrm>
              <a:off x="145708" y="92912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31" name="TextBox 92"/>
          <p:cNvSpPr txBox="1">
            <a:spLocks noChangeArrowheads="1"/>
          </p:cNvSpPr>
          <p:nvPr/>
        </p:nvSpPr>
        <p:spPr bwMode="auto">
          <a:xfrm>
            <a:off x="5115428" y="458099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详细设计文件</a:t>
            </a:r>
          </a:p>
        </p:txBody>
      </p:sp>
      <p:sp>
        <p:nvSpPr>
          <p:cNvPr id="32" name="Freeform 10_8"/>
          <p:cNvSpPr/>
          <p:nvPr/>
        </p:nvSpPr>
        <p:spPr bwMode="auto">
          <a:xfrm>
            <a:off x="4594853" y="5482739"/>
            <a:ext cx="6015106" cy="681309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38B1BF"/>
          </a:solidFill>
          <a:ln>
            <a:noFill/>
          </a:ln>
        </p:spPr>
        <p:txBody>
          <a:bodyPr lIns="91396" tIns="45697" rIns="91396" bIns="45697"/>
          <a:lstStyle/>
          <a:p>
            <a:endParaRPr lang="zh-CN" altLang="en-US" sz="280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grpSp>
        <p:nvGrpSpPr>
          <p:cNvPr id="33" name="组合 62"/>
          <p:cNvGrpSpPr/>
          <p:nvPr/>
        </p:nvGrpSpPr>
        <p:grpSpPr bwMode="auto">
          <a:xfrm>
            <a:off x="4698017" y="5524935"/>
            <a:ext cx="503132" cy="528335"/>
            <a:chOff x="0" y="0"/>
            <a:chExt cx="588963" cy="618440"/>
          </a:xfrm>
          <a:solidFill>
            <a:srgbClr val="38B1BF"/>
          </a:solidFill>
        </p:grpSpPr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800" kern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25183" cy="6109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kern="0">
                  <a:solidFill>
                    <a:schemeClr val="tx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36" name="TextBox 92"/>
          <p:cNvSpPr txBox="1">
            <a:spLocks noChangeArrowheads="1"/>
          </p:cNvSpPr>
          <p:nvPr/>
        </p:nvSpPr>
        <p:spPr bwMode="auto">
          <a:xfrm>
            <a:off x="5185278" y="5542389"/>
            <a:ext cx="3463194" cy="561975"/>
          </a:xfrm>
          <a:prstGeom prst="rect">
            <a:avLst/>
          </a:prstGeom>
          <a:solidFill>
            <a:srgbClr val="38B1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6" tIns="45697" rIns="91396" bIns="4569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65" kern="0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伪代码描述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0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7" grpId="0" bldLvl="0" animBg="1"/>
      <p:bldP spid="11" grpId="0" bldLvl="0" animBg="1"/>
      <p:bldP spid="15" grpId="0" bldLvl="0" animBg="1"/>
      <p:bldP spid="27" grpId="0" bldLvl="0" animBg="1" autoUpdateAnimBg="0"/>
      <p:bldP spid="28" grpId="0" bldLvl="0" animBg="1" autoUpdateAnimBg="0"/>
      <p:bldP spid="29" grpId="0" bldLvl="0" animBg="1" autoUpdateAnimBg="0"/>
      <p:bldP spid="20" grpId="0" bldLvl="0" animBg="1"/>
      <p:bldP spid="24" grpId="0" bldLvl="0" animBg="1" autoUpdateAnimBg="0"/>
      <p:bldP spid="19" grpId="0" bldLvl="0" animBg="1"/>
      <p:bldP spid="31" grpId="0" bldLvl="0" animBg="1" autoUpdateAnimBg="0"/>
      <p:bldP spid="32" grpId="0" bldLvl="0" animBg="1"/>
      <p:bldP spid="36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8215" y="13633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8057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9" y="933075"/>
            <a:ext cx="5904865" cy="5603527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554480" y="797496"/>
          <a:ext cx="8532495" cy="596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4245610"/>
                <a:gridCol w="2844165"/>
              </a:tblGrid>
              <a:tr h="1800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按照进度对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可行性分析报告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项目计划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进行修改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需求规格说明书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进行排版修改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集合小组成员进行排版的统一说明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制作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的算法以及程序逻辑部分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负责历史记录识别模块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indent="0" algn="l">
                        <a:buFont typeface="+mj-lt"/>
                        <a:buNone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00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数据库设计结果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的编写以及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测试计划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的编写</a:t>
                      </a: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+mn-ea"/>
                      </a:endParaRP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endParaRPr lang="zh-CN" altLang="en-US" sz="14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制作部分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设计阶段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制作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的接口以及测试要点部分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负责选择识别方法模块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/>
                </a:tc>
              </a:tr>
              <a:tr h="1730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《SE2018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春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-G17-</a:t>
                      </a:r>
                      <a:r>
                        <a:rPr lang="zh-CN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用户手册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》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的编写</a:t>
                      </a: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完成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《SE2018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春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-G17-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详细设计说明书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》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剩下的内容</a:t>
                      </a: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整合文档，修改排版</a:t>
                      </a:r>
                    </a:p>
                    <a:p>
                      <a:pPr marL="457200" marR="0" indent="-45720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+mn-ea"/>
                        </a:rPr>
                        <a:t>负责识别图像模块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总体设计文件（数据库设计结果）</a:t>
            </a:r>
          </a:p>
        </p:txBody>
      </p:sp>
      <p:pic>
        <p:nvPicPr>
          <p:cNvPr id="7" name="图片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1010285"/>
            <a:ext cx="10000615" cy="5567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067" y="1171"/>
            <a:ext cx="1608117" cy="13542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9067" y="255084"/>
            <a:ext cx="1608117" cy="406261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7741" y="159821"/>
            <a:ext cx="6051597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总体设计文件（用户手册）</a:t>
            </a:r>
          </a:p>
        </p:txBody>
      </p:sp>
      <p:pic>
        <p:nvPicPr>
          <p:cNvPr id="5" name="图片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24" y="661344"/>
            <a:ext cx="9950829" cy="5540279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391</Words>
  <Application>Microsoft Office PowerPoint</Application>
  <PresentationFormat>自定义</PresentationFormat>
  <Paragraphs>107</Paragraphs>
  <Slides>16</Slides>
  <Notes>5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China</cp:lastModifiedBy>
  <cp:revision>4</cp:revision>
  <dcterms:created xsi:type="dcterms:W3CDTF">2018-05-16T09:34:00Z</dcterms:created>
  <dcterms:modified xsi:type="dcterms:W3CDTF">2018-05-16T12:10:32Z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