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70" r:id="rId3"/>
    <p:sldId id="405" r:id="rId5"/>
    <p:sldId id="439" r:id="rId6"/>
    <p:sldId id="450" r:id="rId7"/>
    <p:sldId id="437" r:id="rId8"/>
    <p:sldId id="463" r:id="rId9"/>
    <p:sldId id="456" r:id="rId10"/>
    <p:sldId id="457" r:id="rId11"/>
    <p:sldId id="458" r:id="rId12"/>
    <p:sldId id="459" r:id="rId13"/>
    <p:sldId id="460" r:id="rId14"/>
    <p:sldId id="461" r:id="rId15"/>
    <p:sldId id="412" r:id="rId16"/>
    <p:sldId id="464" r:id="rId17"/>
    <p:sldId id="465" r:id="rId18"/>
    <p:sldId id="408" r:id="rId19"/>
    <p:sldId id="466" r:id="rId20"/>
    <p:sldId id="467" r:id="rId21"/>
    <p:sldId id="407" r:id="rId22"/>
    <p:sldId id="481" r:id="rId23"/>
    <p:sldId id="455" r:id="rId24"/>
    <p:sldId id="451" r:id="rId25"/>
    <p:sldId id="436" r:id="rId26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>
      <p:cViewPr>
        <p:scale>
          <a:sx n="95" d="100"/>
          <a:sy n="95" d="100"/>
        </p:scale>
        <p:origin x="15" y="356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90233" y="3692461"/>
            <a:ext cx="5216458" cy="646315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软件需求规格说明书SRS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420704" y="4778722"/>
            <a:ext cx="177160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-14122"/>
            <a:ext cx="6664792" cy="6859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85367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详见界面原型—酒页面1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17" y="0"/>
            <a:ext cx="4557579" cy="6859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18609" y="59500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详见界面原型—酒页面2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70327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详见界面原型—酒页面尾部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65" y="0"/>
            <a:ext cx="3373683" cy="685958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790" y="909514"/>
            <a:ext cx="7272808" cy="547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详情请见用例图—管理员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23598" y="3933850"/>
            <a:ext cx="2376264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详情请见用例图—备份管理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693251"/>
            <a:ext cx="7776864" cy="568887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23598" y="3645818"/>
            <a:ext cx="2566815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详情请见用例图—用户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798" y="1053530"/>
            <a:ext cx="7200800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酒类信息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22798" y="1583657"/>
          <a:ext cx="756084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840"/>
              </a:tblGrid>
              <a:tr h="1630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名字：酒类信息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别名：某种酒的信息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描述：某种酒的信息描述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定义：酒精浓度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容量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其他信息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产地</a:t>
                      </a:r>
                      <a:r>
                        <a:rPr lang="en-US" sz="2800" kern="0" dirty="0">
                          <a:effectLst/>
                        </a:rPr>
                        <a:t>+</a:t>
                      </a:r>
                      <a:r>
                        <a:rPr lang="zh-CN" sz="2800" kern="0" dirty="0">
                          <a:effectLst/>
                        </a:rPr>
                        <a:t>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酒精浓度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22798" y="4607663"/>
          <a:ext cx="7536772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6772"/>
              </a:tblGrid>
              <a:tr h="1975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</a:t>
                      </a:r>
                      <a:r>
                        <a:rPr lang="en-US" sz="2800" kern="0" dirty="0">
                          <a:effectLst/>
                        </a:rPr>
                        <a:t>ratio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描述：某种酒的酒精浓度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6388" y="88762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口感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4775" y="3911635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52927" y="1507457"/>
          <a:ext cx="7506643" cy="2404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/>
              </a:tblGrid>
              <a:tr h="2404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别名：某种酒的口感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描述：某种酒的口感描述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</a:t>
                      </a:r>
                      <a:r>
                        <a:rPr lang="en-US" sz="2800" kern="0" dirty="0">
                          <a:effectLst/>
                        </a:rPr>
                        <a:t>1{</a:t>
                      </a:r>
                      <a:r>
                        <a:rPr lang="zh-CN" sz="2800" kern="0" dirty="0">
                          <a:effectLst/>
                        </a:rPr>
                        <a:t>字符</a:t>
                      </a:r>
                      <a:r>
                        <a:rPr lang="en-US" sz="2800" kern="0" dirty="0">
                          <a:effectLst/>
                        </a:rPr>
                        <a:t>}100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52927" y="4496616"/>
          <a:ext cx="7506643" cy="2245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6643"/>
              </a:tblGrid>
              <a:tr h="2245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名字：容量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别名：某种酒的容量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描述：某种酒的容量描述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定义：整形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被引用的位置：在已查询出的酒类信息页面中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63257" y="49982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26388" y="1916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78198" y="5181534"/>
            <a:ext cx="1414687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详见E-R图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42678" y="811764"/>
          <a:ext cx="9433048" cy="528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2030"/>
                <a:gridCol w="7141018"/>
              </a:tblGrid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表名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wine_infomation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含义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记录一种酒的相关信息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某种酒的</a:t>
                      </a:r>
                      <a:r>
                        <a:rPr lang="en-US" sz="2800" kern="0">
                          <a:effectLst/>
                        </a:rPr>
                        <a:t>id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Ratio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酒精浓度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Teste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口感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Volume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容量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Place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产地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Info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其他信息介绍，包括故事等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6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58702" y="134156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8788" y="3440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495" y="1988818"/>
            <a:ext cx="58959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核</a:t>
            </a:r>
            <a:r>
              <a:rPr lang="en-US" altLang="zh-CN" dirty="0"/>
              <a:t>4G</a:t>
            </a:r>
            <a:r>
              <a:rPr lang="zh-CN" altLang="zh-CN" dirty="0"/>
              <a:t>云服务器</a:t>
            </a:r>
            <a:r>
              <a:rPr lang="en-US" altLang="zh-CN" dirty="0"/>
              <a:t>1</a:t>
            </a:r>
            <a:r>
              <a:rPr lang="zh-CN" altLang="zh-CN" dirty="0"/>
              <a:t>台</a:t>
            </a:r>
            <a:r>
              <a:rPr lang="en-US" altLang="zh-CN" dirty="0"/>
              <a:t>,</a:t>
            </a:r>
            <a:r>
              <a:rPr lang="zh-CN" altLang="en-US" dirty="0"/>
              <a:t>保证开机时间为</a:t>
            </a:r>
            <a:r>
              <a:rPr lang="en-US" altLang="zh-CN" dirty="0"/>
              <a:t>7*20</a:t>
            </a:r>
            <a:r>
              <a:rPr lang="zh-CN" altLang="en-US" dirty="0"/>
              <a:t>小时每周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58702" y="252129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8925" y="3122295"/>
          <a:ext cx="10106660" cy="2361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3330"/>
                <a:gridCol w="5053330"/>
              </a:tblGrid>
              <a:tr h="6369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项目</a:t>
                      </a:r>
                      <a:r>
                        <a:rPr lang="en-US" sz="2800" kern="0" dirty="0">
                          <a:effectLst/>
                        </a:rPr>
                        <a:t>	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要求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硬件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安卓手机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操作系统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android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6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网络环境</a:t>
                      </a:r>
                      <a:endParaRPr lang="zh-CN" altLang="en-US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zh-CN" sz="2800">
                          <a:effectLst/>
                          <a:sym typeface="+mn-ea"/>
                        </a:rPr>
                        <a:t>浙江大学城市学院校园网</a:t>
                      </a:r>
                      <a:endParaRPr lang="zh-CN" altLang="en-US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6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数据备份</a:t>
                      </a:r>
                      <a:endParaRPr lang="zh-CN" altLang="en-US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500G</a:t>
                      </a:r>
                      <a:r>
                        <a:rPr lang="zh-CN" altLang="en-US" sz="2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移动硬盘（组员个人资源）</a:t>
                      </a:r>
                      <a:endParaRPr lang="zh-CN" altLang="en-US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7429" y="2209584"/>
            <a:ext cx="8546571" cy="4770537"/>
          </a:xfrm>
          <a:prstGeom prst="rect">
            <a:avLst/>
          </a:prstGeom>
        </p:spPr>
        <p:txBody>
          <a:bodyPr wrap="square">
            <a:spAutoFit/>
          </a:bodyPr>
          <a:p>
            <a:pPr lvl="2"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性能需求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人同时上传或下载资源，对于资源的传输要对客户端进行限流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系统可用性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网站每天平均工作时间在至少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点）工作状态下，必须确保网站的正常稳定运行。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lang="zh-CN" altLang="zh-CN" sz="2800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安全性需求</a:t>
            </a:r>
            <a:endParaRPr lang="zh-CN" altLang="zh-CN" sz="2800" kern="1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为了确保安全性，要求用户必须通过上传手持身份证照的方式进行实名认证</a:t>
            </a:r>
            <a:endParaRPr lang="zh-CN" altLang="zh-CN" sz="2800" kern="1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定期自动或者手动备份全站数据，并能恢复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0315" y="189434"/>
            <a:ext cx="996924" cy="1196510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67787" y="197257"/>
            <a:ext cx="761980" cy="95847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1136930" y="924416"/>
            <a:ext cx="1423949" cy="29040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1164711" y="197257"/>
            <a:ext cx="1368389" cy="642688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2611560" y="1268012"/>
            <a:ext cx="115885" cy="5038358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2816627" y="1214816"/>
            <a:ext cx="3494602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2816627" y="1268012"/>
            <a:ext cx="503225" cy="528432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2816626" y="2316630"/>
            <a:ext cx="3494603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2839354" y="2444033"/>
            <a:ext cx="503225" cy="528433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04" cy="6108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2816010" y="3504362"/>
            <a:ext cx="3477249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2811258" y="3604169"/>
            <a:ext cx="503225" cy="521970"/>
            <a:chOff x="0" y="27890"/>
            <a:chExt cx="588963" cy="612717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58241" y="27891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3217661" y="1234469"/>
            <a:ext cx="3075598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用户群分类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3217662" y="2376359"/>
            <a:ext cx="3093568" cy="563972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获取及确认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3240473" y="3518251"/>
            <a:ext cx="3052786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界面原型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10_10"/>
          <p:cNvSpPr/>
          <p:nvPr/>
        </p:nvSpPr>
        <p:spPr bwMode="auto">
          <a:xfrm>
            <a:off x="2811258" y="4817697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3321719" y="4875431"/>
            <a:ext cx="297154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需求用例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Freeform 10_10"/>
          <p:cNvSpPr/>
          <p:nvPr/>
        </p:nvSpPr>
        <p:spPr bwMode="auto">
          <a:xfrm>
            <a:off x="7225838" y="1218502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TextBox 93"/>
          <p:cNvSpPr txBox="1">
            <a:spLocks noChangeArrowheads="1"/>
          </p:cNvSpPr>
          <p:nvPr/>
        </p:nvSpPr>
        <p:spPr bwMode="auto">
          <a:xfrm>
            <a:off x="7810555" y="1263155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71"/>
          <p:cNvGrpSpPr/>
          <p:nvPr/>
        </p:nvGrpSpPr>
        <p:grpSpPr bwMode="auto">
          <a:xfrm>
            <a:off x="2820174" y="4943328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04" cy="6127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Freeform 10_10"/>
          <p:cNvSpPr/>
          <p:nvPr/>
        </p:nvSpPr>
        <p:spPr bwMode="auto">
          <a:xfrm>
            <a:off x="7225837" y="2291031"/>
            <a:ext cx="3482001" cy="681435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413" tIns="45706" rIns="91413" bIns="45706"/>
          <a:lstStyle/>
          <a:p>
            <a:endParaRPr lang="zh-CN" altLang="en-US" sz="2800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7260358" y="1291843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71"/>
          <p:cNvGrpSpPr/>
          <p:nvPr/>
        </p:nvGrpSpPr>
        <p:grpSpPr bwMode="auto">
          <a:xfrm>
            <a:off x="7297174" y="2358135"/>
            <a:ext cx="503225" cy="524941"/>
            <a:chOff x="0" y="2236"/>
            <a:chExt cx="588963" cy="616204"/>
          </a:xfrm>
          <a:solidFill>
            <a:srgbClr val="38B1BF"/>
          </a:solidFill>
        </p:grpSpPr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9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30006" cy="614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800" b="1" kern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800" b="1" kern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TextBox 93"/>
          <p:cNvSpPr txBox="1">
            <a:spLocks noChangeArrowheads="1"/>
          </p:cNvSpPr>
          <p:nvPr/>
        </p:nvSpPr>
        <p:spPr bwMode="auto">
          <a:xfrm>
            <a:off x="7840144" y="2350760"/>
            <a:ext cx="257671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3" tIns="45706" rIns="91413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非功能需求</a:t>
            </a:r>
            <a:endParaRPr lang="zh-CN" altLang="en-US" sz="3065" kern="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30" grpId="0" bldLvl="0" animBg="1"/>
      <p:bldP spid="31" grpId="0" bldLvl="0" animBg="1" autoUpdateAnimBg="0"/>
      <p:bldP spid="36" grpId="0" bldLvl="0" animBg="1"/>
      <p:bldP spid="40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/>
              <a:t>6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378788" y="34400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非功能需求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6099" y="1460284"/>
            <a:ext cx="8546571" cy="4246245"/>
          </a:xfrm>
          <a:prstGeom prst="rect">
            <a:avLst/>
          </a:prstGeom>
        </p:spPr>
        <p:txBody>
          <a:bodyPr wrap="square">
            <a:spAutoFit/>
          </a:bodyPr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性能需求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要求能显示出想对应的匹配度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系统可用性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每天平均工作时间在至少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点）工作状态下，必须确保云端数据库服务器的正常稳定运行。</a:t>
            </a:r>
            <a:endParaRPr lang="zh-CN" altLang="zh-CN" sz="2800" kern="1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endParaRPr lang="zh-CN" altLang="zh-CN" sz="28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定期自动或者手动备份云端数据库数据，并能恢复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765499"/>
            <a:ext cx="84478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项目管理知识体系指南（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PMBOK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指南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项目管理协会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[2]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项目计划甘特图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张海藩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牟永敏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软件工程导论（第六版）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GB8567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88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计算机软件产品开发文件编制指南》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[5]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《软件工程导论学习辅导》（第六版） 张海藩、牟永敏编著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2013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[6] SE2018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春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-G17-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文档编写规范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docx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软件工程基础：首页及课程介绍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《软件开发的过程与管理》作者：张湘辉 清华大学出版社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2005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年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1197546"/>
          <a:ext cx="8532495" cy="51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6561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“外部接口需求”，“用户界面”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“附录”部分编写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进行排版修改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“引言”，“综合描述”，“系统特性”部分编写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进行目录修改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需求分析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PPT》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30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“功能需求”，“其他非功能性需求”部分编写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进行整合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补全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需求分析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PPT》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7240" y="1559294"/>
            <a:ext cx="343281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  <a:endParaRPr lang="zh-CN" altLang="en-US" sz="128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3846" y="4778722"/>
            <a:ext cx="231076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4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45445" y="765498"/>
          <a:ext cx="9866384" cy="497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06"/>
                <a:gridCol w="4064839"/>
                <a:gridCol w="4064839"/>
              </a:tblGrid>
              <a:tr h="892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用户群分类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用户角色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用户描述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2816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直接用户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杨枨老师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软件工程导论课程授课教师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3613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选择软件工程导论课程的学生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5328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管理员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负责</a:t>
                      </a:r>
                      <a:r>
                        <a:rPr lang="en-US" sz="2800" kern="0" dirty="0">
                          <a:effectLst/>
                        </a:rPr>
                        <a:t>APP</a:t>
                      </a:r>
                      <a:r>
                        <a:rPr lang="zh-CN" sz="2800" kern="0" dirty="0">
                          <a:effectLst/>
                        </a:rPr>
                        <a:t>后台维护的工作人员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48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间接用户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信息安全部门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信息安全部门的监管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由于本软件项目是课程项目，主要目的是为了让组内成员学习软件工程知识，以及对课程作业的完成。  另外，用于开发软件所需要支出的非用由小组成员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，完全承担得起。  在不考虑成本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效益 比的情况下，该项目从经济方面来说可行。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58357"/>
            <a:ext cx="4451918" cy="6847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详见界面原型—首页面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95406" y="587806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详见界面原型—选择图片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89" y="0"/>
            <a:ext cx="3778435" cy="685958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9462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详见界面原型—识别中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1" y="0"/>
            <a:ext cx="3683331" cy="685958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7539" y="573405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详见界面原型—识别结果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74" y="0"/>
            <a:ext cx="3884665" cy="685958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8609" y="5806058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详见界面原型—识别失败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93" y="1170"/>
            <a:ext cx="2516827" cy="6858417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WPS 演示</Application>
  <PresentationFormat>自定义</PresentationFormat>
  <Paragraphs>319</Paragraphs>
  <Slides>23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Calibri</vt:lpstr>
      <vt:lpstr>Times New Roman</vt:lpstr>
      <vt:lpstr>RomanS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232</cp:revision>
  <dcterms:created xsi:type="dcterms:W3CDTF">2015-04-23T03:04:00Z</dcterms:created>
  <dcterms:modified xsi:type="dcterms:W3CDTF">2018-04-23T08:57:29Z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