
<file path=[Content_Types].xml><?xml version="1.0" encoding="utf-8"?>
<Types xmlns="http://schemas.openxmlformats.org/package/2006/content-types">
  <Default Extension="mp3" ContentType="audio/mpeg"/>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57" r:id="rId3"/>
    <p:sldId id="258" r:id="rId4"/>
    <p:sldId id="259" r:id="rId5"/>
    <p:sldId id="405" r:id="rId6"/>
    <p:sldId id="268" r:id="rId7"/>
    <p:sldId id="406" r:id="rId8"/>
    <p:sldId id="408" r:id="rId9"/>
    <p:sldId id="416" r:id="rId10"/>
    <p:sldId id="422" r:id="rId11"/>
    <p:sldId id="421" r:id="rId12"/>
    <p:sldId id="269" r:id="rId13"/>
    <p:sldId id="418" r:id="rId14"/>
    <p:sldId id="419" r:id="rId15"/>
    <p:sldId id="420" r:id="rId16"/>
    <p:sldId id="412" r:id="rId17"/>
    <p:sldId id="413" r:id="rId18"/>
    <p:sldId id="423" r:id="rId19"/>
    <p:sldId id="411" r:id="rId20"/>
    <p:sldId id="414" r:id="rId21"/>
    <p:sldId id="415" r:id="rId22"/>
    <p:sldId id="417"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95" autoAdjust="0"/>
    <p:restoredTop sz="94660"/>
  </p:normalViewPr>
  <p:slideViewPr>
    <p:cSldViewPr snapToGrid="0">
      <p:cViewPr varScale="1">
        <p:scale>
          <a:sx n="116" d="100"/>
          <a:sy n="116" d="100"/>
        </p:scale>
        <p:origin x="480" y="1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2018/6/7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15967298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611DA1-5E4C-4157-8D98-35F52756B2FB}" type="slidenum">
              <a:rPr lang="zh-CN" altLang="en-US" smtClean="0"/>
              <a:t>5</a:t>
            </a:fld>
            <a:endParaRPr lang="zh-CN" altLang="en-US"/>
          </a:p>
        </p:txBody>
      </p:sp>
    </p:spTree>
    <p:extLst>
      <p:ext uri="{BB962C8B-B14F-4D97-AF65-F5344CB8AC3E}">
        <p14:creationId xmlns:p14="http://schemas.microsoft.com/office/powerpoint/2010/main" val="3798149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1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2018/6/7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2018/6/7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2018/6/7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2018/6/7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2018/6/7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2018/6/7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2018/6/7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7.xml"/><Relationship Id="rId5" Type="http://schemas.openxmlformats.org/officeDocument/2006/relationships/image" Target="../media/image7.jpg"/><Relationship Id="rId4" Type="http://schemas.openxmlformats.org/officeDocument/2006/relationships/image" Target="../media/image6.jpg"/></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2081" y="740736"/>
            <a:ext cx="5038294"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943" y="740736"/>
            <a:ext cx="5038294"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2082" y="6405628"/>
            <a:ext cx="3041210" cy="452690"/>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4" tIns="60946" rIns="121894" bIns="60946" rtlCol="0" anchor="ctr"/>
          <a:lstStyle/>
          <a:p>
            <a:pPr algn="ctr"/>
            <a:endParaRPr lang="zh-CN" altLang="en-US"/>
          </a:p>
        </p:txBody>
      </p:sp>
      <p:sp>
        <p:nvSpPr>
          <p:cNvPr id="33" name="矩形 32"/>
          <p:cNvSpPr/>
          <p:nvPr/>
        </p:nvSpPr>
        <p:spPr>
          <a:xfrm>
            <a:off x="3043293" y="6405628"/>
            <a:ext cx="3063183" cy="452690"/>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4" tIns="60946" rIns="121894" bIns="60946" rtlCol="0" anchor="ctr"/>
          <a:lstStyle/>
          <a:p>
            <a:pPr algn="ctr"/>
            <a:endParaRPr lang="zh-CN" altLang="en-US"/>
          </a:p>
        </p:txBody>
      </p:sp>
      <p:sp>
        <p:nvSpPr>
          <p:cNvPr id="34" name="矩形 33"/>
          <p:cNvSpPr/>
          <p:nvPr/>
        </p:nvSpPr>
        <p:spPr>
          <a:xfrm>
            <a:off x="6096159" y="6405628"/>
            <a:ext cx="3047039" cy="452690"/>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4" tIns="60946" rIns="121894" bIns="60946" rtlCol="0" anchor="ctr"/>
          <a:lstStyle/>
          <a:p>
            <a:pPr algn="ctr"/>
            <a:endParaRPr lang="zh-CN" altLang="en-US"/>
          </a:p>
        </p:txBody>
      </p:sp>
      <p:sp>
        <p:nvSpPr>
          <p:cNvPr id="35" name="矩形 34"/>
          <p:cNvSpPr/>
          <p:nvPr/>
        </p:nvSpPr>
        <p:spPr>
          <a:xfrm>
            <a:off x="9143198" y="6405628"/>
            <a:ext cx="3047039" cy="45269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4" tIns="60946" rIns="121894" bIns="60946" rtlCol="0" anchor="ctr"/>
          <a:lstStyle/>
          <a:p>
            <a:pPr algn="ctr"/>
            <a:endParaRPr lang="zh-CN" altLang="en-US"/>
          </a:p>
        </p:txBody>
      </p:sp>
      <p:sp>
        <p:nvSpPr>
          <p:cNvPr id="36" name="矩形 35"/>
          <p:cNvSpPr/>
          <p:nvPr/>
        </p:nvSpPr>
        <p:spPr>
          <a:xfrm>
            <a:off x="2081" y="-27385"/>
            <a:ext cx="3047039" cy="123400"/>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4" tIns="60946" rIns="121894" bIns="60946" rtlCol="0" anchor="ctr"/>
          <a:lstStyle/>
          <a:p>
            <a:pPr algn="ctr"/>
            <a:endParaRPr lang="zh-CN" altLang="en-US"/>
          </a:p>
        </p:txBody>
      </p:sp>
      <p:sp>
        <p:nvSpPr>
          <p:cNvPr id="37" name="矩形 36"/>
          <p:cNvSpPr/>
          <p:nvPr/>
        </p:nvSpPr>
        <p:spPr>
          <a:xfrm>
            <a:off x="3049120" y="-27385"/>
            <a:ext cx="3047039" cy="123400"/>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4" tIns="60946" rIns="121894" bIns="60946" rtlCol="0" anchor="ctr"/>
          <a:lstStyle/>
          <a:p>
            <a:pPr algn="ctr"/>
            <a:endParaRPr lang="zh-CN" altLang="en-US"/>
          </a:p>
        </p:txBody>
      </p:sp>
      <p:sp>
        <p:nvSpPr>
          <p:cNvPr id="38" name="矩形 37"/>
          <p:cNvSpPr/>
          <p:nvPr/>
        </p:nvSpPr>
        <p:spPr>
          <a:xfrm>
            <a:off x="6096159" y="-27385"/>
            <a:ext cx="3047039" cy="123400"/>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4" tIns="60946" rIns="121894" bIns="60946" rtlCol="0" anchor="ctr"/>
          <a:lstStyle/>
          <a:p>
            <a:pPr algn="ctr"/>
            <a:endParaRPr lang="zh-CN" altLang="en-US"/>
          </a:p>
        </p:txBody>
      </p:sp>
      <p:sp>
        <p:nvSpPr>
          <p:cNvPr id="39" name="矩形 38"/>
          <p:cNvSpPr/>
          <p:nvPr/>
        </p:nvSpPr>
        <p:spPr>
          <a:xfrm>
            <a:off x="9143198" y="-27385"/>
            <a:ext cx="3047039" cy="123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4" tIns="60946" rIns="121894" bIns="60946" rtlCol="0" anchor="ctr"/>
          <a:lstStyle/>
          <a:p>
            <a:pPr algn="ctr"/>
            <a:endParaRPr lang="zh-CN" altLang="en-US"/>
          </a:p>
        </p:txBody>
      </p:sp>
      <p:sp>
        <p:nvSpPr>
          <p:cNvPr id="40" name="TextBox 39"/>
          <p:cNvSpPr txBox="1"/>
          <p:nvPr/>
        </p:nvSpPr>
        <p:spPr>
          <a:xfrm>
            <a:off x="4368512" y="1559005"/>
            <a:ext cx="3432810" cy="2059940"/>
          </a:xfrm>
          <a:prstGeom prst="rect">
            <a:avLst/>
          </a:prstGeom>
          <a:noFill/>
        </p:spPr>
        <p:txBody>
          <a:bodyPr wrap="none" lIns="91406" tIns="45703" rIns="91406" bIns="45703" rtlCol="0">
            <a:spAutoFit/>
          </a:bodyPr>
          <a:lstStyle/>
          <a:p>
            <a:r>
              <a:rPr lang="zh-CN" altLang="en-US" sz="12800" dirty="0">
                <a:solidFill>
                  <a:srgbClr val="38B1BF"/>
                </a:solidFill>
                <a:latin typeface="微软雅黑" panose="020B0503020204020204" pitchFamily="34" charset="-122"/>
                <a:ea typeface="微软雅黑" panose="020B0503020204020204" pitchFamily="34" charset="-122"/>
              </a:rPr>
              <a:t>问酒</a:t>
            </a:r>
          </a:p>
        </p:txBody>
      </p:sp>
      <p:sp>
        <p:nvSpPr>
          <p:cNvPr id="41" name="文本框 5"/>
          <p:cNvSpPr txBox="1"/>
          <p:nvPr/>
        </p:nvSpPr>
        <p:spPr>
          <a:xfrm>
            <a:off x="3785013" y="4777837"/>
            <a:ext cx="2310765" cy="382270"/>
          </a:xfrm>
          <a:prstGeom prst="rect">
            <a:avLst/>
          </a:prstGeom>
          <a:noFill/>
        </p:spPr>
        <p:txBody>
          <a:bodyPr wrap="none" lIns="91406" tIns="45703" rIns="91406" bIns="45703" rtlCol="0">
            <a:spAutoFit/>
          </a:bodyPr>
          <a:lstStyle/>
          <a:p>
            <a:pPr algn="ctr"/>
            <a:r>
              <a:rPr lang="en-US" sz="1900" dirty="0">
                <a:solidFill>
                  <a:schemeClr val="tx1">
                    <a:lumMod val="85000"/>
                    <a:lumOff val="15000"/>
                  </a:schemeClr>
                </a:solidFill>
                <a:latin typeface="微软雅黑" panose="020B0503020204020204" pitchFamily="34" charset="-122"/>
                <a:ea typeface="微软雅黑" panose="020B0503020204020204" pitchFamily="34" charset="-122"/>
              </a:rPr>
              <a:t>SE2018</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春</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dirty="0">
                <a:solidFill>
                  <a:schemeClr val="tx1">
                    <a:lumMod val="85000"/>
                    <a:lumOff val="15000"/>
                  </a:schemeClr>
                </a:solidFill>
                <a:latin typeface="微软雅黑" panose="020B0503020204020204" pitchFamily="34" charset="-122"/>
                <a:ea typeface="微软雅黑" panose="020B0503020204020204" pitchFamily="34" charset="-122"/>
              </a:rPr>
              <a:t>G17</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小组</a:t>
            </a:r>
          </a:p>
        </p:txBody>
      </p:sp>
      <p:sp>
        <p:nvSpPr>
          <p:cNvPr id="42" name="矩形 41"/>
          <p:cNvSpPr/>
          <p:nvPr/>
        </p:nvSpPr>
        <p:spPr>
          <a:xfrm>
            <a:off x="1650280" y="3691777"/>
            <a:ext cx="8898255" cy="643890"/>
          </a:xfrm>
          <a:prstGeom prst="rect">
            <a:avLst/>
          </a:prstGeom>
          <a:noFill/>
          <a:ln>
            <a:noFill/>
          </a:ln>
          <a:effectLst>
            <a:glow rad="1905000">
              <a:srgbClr val="F14124">
                <a:alpha val="40000"/>
              </a:srgbClr>
            </a:glow>
            <a:softEdge rad="1270000"/>
          </a:effectLst>
        </p:spPr>
        <p:txBody>
          <a:bodyPr wrap="none" lIns="91406" tIns="45703" rIns="91406" bIns="45703">
            <a:spAutoFit/>
          </a:bodyPr>
          <a:lstStyle/>
          <a:p>
            <a:pPr algn="ct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基于安卓端开发的一款关于酒类查询的</a:t>
            </a:r>
            <a:r>
              <a:rPr lang="en-US" altLang="zh-CN" sz="3600" b="1" dirty="0">
                <a:solidFill>
                  <a:schemeClr val="tx1">
                    <a:lumMod val="75000"/>
                    <a:lumOff val="25000"/>
                  </a:schemeClr>
                </a:solidFill>
                <a:latin typeface="微软雅黑" panose="020B0503020204020204" pitchFamily="34" charset="-122"/>
                <a:ea typeface="微软雅黑" panose="020B0503020204020204" pitchFamily="34" charset="-122"/>
              </a:rPr>
              <a:t>APP</a:t>
            </a:r>
          </a:p>
        </p:txBody>
      </p:sp>
      <p:sp>
        <p:nvSpPr>
          <p:cNvPr id="43" name="文本框 5"/>
          <p:cNvSpPr txBox="1"/>
          <p:nvPr/>
        </p:nvSpPr>
        <p:spPr>
          <a:xfrm>
            <a:off x="6358862" y="4777837"/>
            <a:ext cx="1896745" cy="382270"/>
          </a:xfrm>
          <a:prstGeom prst="rect">
            <a:avLst/>
          </a:prstGeom>
          <a:noFill/>
        </p:spPr>
        <p:txBody>
          <a:bodyPr wrap="none" lIns="91406" tIns="45703" rIns="91406" bIns="45703"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5</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16</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日</a:t>
            </a:r>
          </a:p>
        </p:txBody>
      </p:sp>
      <p:cxnSp>
        <p:nvCxnSpPr>
          <p:cNvPr id="44" name="直接连接符 43"/>
          <p:cNvCxnSpPr/>
          <p:nvPr/>
        </p:nvCxnSpPr>
        <p:spPr>
          <a:xfrm>
            <a:off x="2640865" y="4528891"/>
            <a:ext cx="691058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pic>
        <p:nvPicPr>
          <p:cNvPr id="46" name="商务.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417904" y="6196217"/>
            <a:ext cx="812544" cy="812837"/>
          </a:xfrm>
          <a:prstGeom prst="rect">
            <a:avLst/>
          </a:prstGeom>
        </p:spPr>
      </p:pic>
      <p:sp>
        <p:nvSpPr>
          <p:cNvPr id="2" name="文本框 1"/>
          <p:cNvSpPr txBox="1"/>
          <p:nvPr/>
        </p:nvSpPr>
        <p:spPr>
          <a:xfrm>
            <a:off x="4052631" y="5526017"/>
            <a:ext cx="4747016" cy="36830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46"/>
                                        </p:tgtEl>
                                      </p:cBhvr>
                                    </p:cmd>
                                  </p:childTnLst>
                                </p:cTn>
                              </p:par>
                              <p:par>
                                <p:cTn id="7" presetID="10"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animEffect transition="in" filter="fade">
                                      <p:cBhvr>
                                        <p:cTn id="9" dur="200"/>
                                        <p:tgtEl>
                                          <p:spTgt spid="36"/>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200"/>
                                        <p:tgtEl>
                                          <p:spTgt spid="3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200"/>
                                        <p:tgtEl>
                                          <p:spTgt spid="3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200"/>
                                        <p:tgtEl>
                                          <p:spTgt spid="3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2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2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200"/>
                                        <p:tgtEl>
                                          <p:spTgt spid="3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200"/>
                                        <p:tgtEl>
                                          <p:spTgt spid="35"/>
                                        </p:tgtEl>
                                      </p:cBhvr>
                                    </p:animEffect>
                                  </p:childTnLst>
                                </p:cTn>
                              </p:par>
                            </p:childTnLst>
                          </p:cTn>
                        </p:par>
                        <p:par>
                          <p:cTn id="31" fill="hold">
                            <p:stCondLst>
                              <p:cond delay="200"/>
                            </p:stCondLst>
                            <p:childTnLst>
                              <p:par>
                                <p:cTn id="32" presetID="2" presetClass="entr" presetSubtype="8" fill="hold" nodeType="after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0-#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700"/>
                            </p:stCondLst>
                            <p:childTnLst>
                              <p:par>
                                <p:cTn id="41" presetID="37" presetClass="entr" presetSubtype="0" fill="hold" grpId="0" nodeType="after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700"/>
                                        <p:tgtEl>
                                          <p:spTgt spid="40"/>
                                        </p:tgtEl>
                                      </p:cBhvr>
                                    </p:animEffect>
                                    <p:anim calcmode="lin" valueType="num">
                                      <p:cBhvr>
                                        <p:cTn id="44" dur="700" fill="hold"/>
                                        <p:tgtEl>
                                          <p:spTgt spid="40"/>
                                        </p:tgtEl>
                                        <p:attrNameLst>
                                          <p:attrName>ppt_x</p:attrName>
                                        </p:attrNameLst>
                                      </p:cBhvr>
                                      <p:tavLst>
                                        <p:tav tm="0">
                                          <p:val>
                                            <p:strVal val="#ppt_x"/>
                                          </p:val>
                                        </p:tav>
                                        <p:tav tm="100000">
                                          <p:val>
                                            <p:strVal val="#ppt_x"/>
                                          </p:val>
                                        </p:tav>
                                      </p:tavLst>
                                    </p:anim>
                                    <p:anim calcmode="lin" valueType="num">
                                      <p:cBhvr>
                                        <p:cTn id="45" dur="630" decel="100000" fill="hold"/>
                                        <p:tgtEl>
                                          <p:spTgt spid="40"/>
                                        </p:tgtEl>
                                        <p:attrNameLst>
                                          <p:attrName>ppt_y</p:attrName>
                                        </p:attrNameLst>
                                      </p:cBhvr>
                                      <p:tavLst>
                                        <p:tav tm="0">
                                          <p:val>
                                            <p:strVal val="#ppt_y+1"/>
                                          </p:val>
                                        </p:tav>
                                        <p:tav tm="100000">
                                          <p:val>
                                            <p:strVal val="#ppt_y-.03"/>
                                          </p:val>
                                        </p:tav>
                                      </p:tavLst>
                                    </p:anim>
                                    <p:anim calcmode="lin" valueType="num">
                                      <p:cBhvr>
                                        <p:cTn id="46" dur="70" accel="100000" fill="hold">
                                          <p:stCondLst>
                                            <p:cond delay="630"/>
                                          </p:stCondLst>
                                        </p:cTn>
                                        <p:tgtEl>
                                          <p:spTgt spid="40"/>
                                        </p:tgtEl>
                                        <p:attrNameLst>
                                          <p:attrName>ppt_y</p:attrName>
                                        </p:attrNameLst>
                                      </p:cBhvr>
                                      <p:tavLst>
                                        <p:tav tm="0">
                                          <p:val>
                                            <p:strVal val="#ppt_y-.03"/>
                                          </p:val>
                                        </p:tav>
                                        <p:tav tm="100000">
                                          <p:val>
                                            <p:strVal val="#ppt_y"/>
                                          </p:val>
                                        </p:tav>
                                      </p:tavLst>
                                    </p:anim>
                                  </p:childTnLst>
                                </p:cTn>
                              </p:par>
                            </p:childTnLst>
                          </p:cTn>
                        </p:par>
                        <p:par>
                          <p:cTn id="47" fill="hold">
                            <p:stCondLst>
                              <p:cond delay="1400"/>
                            </p:stCondLst>
                            <p:childTnLst>
                              <p:par>
                                <p:cTn id="48" presetID="16" presetClass="entr" presetSubtype="37" fill="hold" grpId="0" nodeType="afterEffect">
                                  <p:stCondLst>
                                    <p:cond delay="0"/>
                                  </p:stCondLst>
                                  <p:childTnLst>
                                    <p:set>
                                      <p:cBhvr>
                                        <p:cTn id="49" dur="1" fill="hold">
                                          <p:stCondLst>
                                            <p:cond delay="0"/>
                                          </p:stCondLst>
                                        </p:cTn>
                                        <p:tgtEl>
                                          <p:spTgt spid="42"/>
                                        </p:tgtEl>
                                        <p:attrNameLst>
                                          <p:attrName>style.visibility</p:attrName>
                                        </p:attrNameLst>
                                      </p:cBhvr>
                                      <p:to>
                                        <p:strVal val="visible"/>
                                      </p:to>
                                    </p:set>
                                    <p:animEffect transition="in" filter="barn(outVertical)">
                                      <p:cBhvr>
                                        <p:cTn id="50" dur="1000"/>
                                        <p:tgtEl>
                                          <p:spTgt spid="42"/>
                                        </p:tgtEl>
                                      </p:cBhvr>
                                    </p:animEffect>
                                  </p:childTnLst>
                                </p:cTn>
                              </p:par>
                            </p:childTnLst>
                          </p:cTn>
                        </p:par>
                        <p:par>
                          <p:cTn id="51" fill="hold">
                            <p:stCondLst>
                              <p:cond delay="2400"/>
                            </p:stCondLst>
                            <p:childTnLst>
                              <p:par>
                                <p:cTn id="52" presetID="22" presetClass="entr" presetSubtype="8" fill="hold" nodeType="afterEffect">
                                  <p:stCondLst>
                                    <p:cond delay="0"/>
                                  </p:stCondLst>
                                  <p:childTnLst>
                                    <p:set>
                                      <p:cBhvr>
                                        <p:cTn id="53" dur="1" fill="hold">
                                          <p:stCondLst>
                                            <p:cond delay="0"/>
                                          </p:stCondLst>
                                        </p:cTn>
                                        <p:tgtEl>
                                          <p:spTgt spid="44"/>
                                        </p:tgtEl>
                                        <p:attrNameLst>
                                          <p:attrName>style.visibility</p:attrName>
                                        </p:attrNameLst>
                                      </p:cBhvr>
                                      <p:to>
                                        <p:strVal val="visible"/>
                                      </p:to>
                                    </p:set>
                                    <p:animEffect transition="in" filter="wipe(left)">
                                      <p:cBhvr>
                                        <p:cTn id="54" dur="500"/>
                                        <p:tgtEl>
                                          <p:spTgt spid="44"/>
                                        </p:tgtEl>
                                      </p:cBhvr>
                                    </p:animEffect>
                                  </p:childTnLst>
                                </p:cTn>
                              </p:par>
                            </p:childTnLst>
                          </p:cTn>
                        </p:par>
                        <p:par>
                          <p:cTn id="55" fill="hold">
                            <p:stCondLst>
                              <p:cond delay="2900"/>
                            </p:stCondLst>
                            <p:childTnLst>
                              <p:par>
                                <p:cTn id="56" presetID="12" presetClass="entr" presetSubtype="4" fill="hold" grpId="0" nodeType="afterEffect">
                                  <p:stCondLst>
                                    <p:cond delay="0"/>
                                  </p:stCondLst>
                                  <p:childTnLst>
                                    <p:set>
                                      <p:cBhvr>
                                        <p:cTn id="57" dur="1" fill="hold">
                                          <p:stCondLst>
                                            <p:cond delay="0"/>
                                          </p:stCondLst>
                                        </p:cTn>
                                        <p:tgtEl>
                                          <p:spTgt spid="41"/>
                                        </p:tgtEl>
                                        <p:attrNameLst>
                                          <p:attrName>style.visibility</p:attrName>
                                        </p:attrNameLst>
                                      </p:cBhvr>
                                      <p:to>
                                        <p:strVal val="visible"/>
                                      </p:to>
                                    </p:set>
                                    <p:anim calcmode="lin" valueType="num">
                                      <p:cBhvr additive="base">
                                        <p:cTn id="58" dur="500"/>
                                        <p:tgtEl>
                                          <p:spTgt spid="41"/>
                                        </p:tgtEl>
                                        <p:attrNameLst>
                                          <p:attrName>ppt_y</p:attrName>
                                        </p:attrNameLst>
                                      </p:cBhvr>
                                      <p:tavLst>
                                        <p:tav tm="0">
                                          <p:val>
                                            <p:strVal val="#ppt_y+#ppt_h*1.125000"/>
                                          </p:val>
                                        </p:tav>
                                        <p:tav tm="100000">
                                          <p:val>
                                            <p:strVal val="#ppt_y"/>
                                          </p:val>
                                        </p:tav>
                                      </p:tavLst>
                                    </p:anim>
                                    <p:animEffect transition="in" filter="wipe(up)">
                                      <p:cBhvr>
                                        <p:cTn id="59" dur="500"/>
                                        <p:tgtEl>
                                          <p:spTgt spid="41"/>
                                        </p:tgtEl>
                                      </p:cBhvr>
                                    </p:animEffect>
                                  </p:childTnLst>
                                </p:cTn>
                              </p:par>
                            </p:childTnLst>
                          </p:cTn>
                        </p:par>
                        <p:par>
                          <p:cTn id="60" fill="hold">
                            <p:stCondLst>
                              <p:cond delay="3400"/>
                            </p:stCondLst>
                            <p:childTnLst>
                              <p:par>
                                <p:cTn id="61" presetID="12" presetClass="entr" presetSubtype="4" fill="hold" grpId="0" nodeType="afterEffect">
                                  <p:stCondLst>
                                    <p:cond delay="0"/>
                                  </p:stCondLst>
                                  <p:childTnLst>
                                    <p:set>
                                      <p:cBhvr>
                                        <p:cTn id="62" dur="1" fill="hold">
                                          <p:stCondLst>
                                            <p:cond delay="0"/>
                                          </p:stCondLst>
                                        </p:cTn>
                                        <p:tgtEl>
                                          <p:spTgt spid="43"/>
                                        </p:tgtEl>
                                        <p:attrNameLst>
                                          <p:attrName>style.visibility</p:attrName>
                                        </p:attrNameLst>
                                      </p:cBhvr>
                                      <p:to>
                                        <p:strVal val="visible"/>
                                      </p:to>
                                    </p:set>
                                    <p:anim calcmode="lin" valueType="num">
                                      <p:cBhvr additive="base">
                                        <p:cTn id="63" dur="500"/>
                                        <p:tgtEl>
                                          <p:spTgt spid="43"/>
                                        </p:tgtEl>
                                        <p:attrNameLst>
                                          <p:attrName>ppt_y</p:attrName>
                                        </p:attrNameLst>
                                      </p:cBhvr>
                                      <p:tavLst>
                                        <p:tav tm="0">
                                          <p:val>
                                            <p:strVal val="#ppt_y+#ppt_h*1.125000"/>
                                          </p:val>
                                        </p:tav>
                                        <p:tav tm="100000">
                                          <p:val>
                                            <p:strVal val="#ppt_y"/>
                                          </p:val>
                                        </p:tav>
                                      </p:tavLst>
                                    </p:anim>
                                    <p:animEffect transition="in" filter="wipe(up)">
                                      <p:cBhvr>
                                        <p:cTn id="64"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65" repeatCount="indefinite" fill="hold" display="0">
                  <p:stCondLst>
                    <p:cond delay="indefinite"/>
                  </p:stCondLst>
                  <p:endCondLst>
                    <p:cond evt="onStopAudio" delay="0">
                      <p:tgtEl>
                        <p:sldTgt/>
                      </p:tgtEl>
                    </p:cond>
                  </p:endCondLst>
                </p:cTn>
                <p:tgtEl>
                  <p:spTgt spid="46"/>
                </p:tgtEl>
              </p:cMediaNode>
            </p:audio>
          </p:childTnLst>
        </p:cTn>
      </p:par>
    </p:tnLst>
    <p:bldLst>
      <p:bldP spid="32" grpId="0" bldLvl="0" animBg="1"/>
      <p:bldP spid="33" grpId="0" bldLvl="0" animBg="1"/>
      <p:bldP spid="34" grpId="0" bldLvl="0" animBg="1"/>
      <p:bldP spid="35" grpId="0" bldLvl="0" animBg="1"/>
      <p:bldP spid="36" grpId="0" bldLvl="0" animBg="1"/>
      <p:bldP spid="37" grpId="0" bldLvl="0" animBg="1"/>
      <p:bldP spid="38" grpId="0" bldLvl="0" animBg="1"/>
      <p:bldP spid="39" grpId="0" bldLvl="0" animBg="1"/>
      <p:bldP spid="40" grpId="0"/>
      <p:bldP spid="41" grpId="0"/>
      <p:bldP spid="42" grpId="0" bldLvl="0" animBg="1"/>
      <p:bldP spid="4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9067" y="1171"/>
            <a:ext cx="1608117" cy="13542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9067" y="255084"/>
            <a:ext cx="1608117" cy="40626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sz="2400" dirty="0"/>
              <a:t>2</a:t>
            </a:r>
            <a:endParaRPr lang="en-US" sz="2400" dirty="0"/>
          </a:p>
        </p:txBody>
      </p:sp>
      <p:sp>
        <p:nvSpPr>
          <p:cNvPr id="4" name="文本框 3"/>
          <p:cNvSpPr txBox="1"/>
          <p:nvPr/>
        </p:nvSpPr>
        <p:spPr>
          <a:xfrm>
            <a:off x="2207741" y="159821"/>
            <a:ext cx="6051597" cy="501650"/>
          </a:xfrm>
          <a:prstGeom prst="rect">
            <a:avLst/>
          </a:prstGeom>
          <a:noFill/>
        </p:spPr>
        <p:txBody>
          <a:bodyPr wrap="square" rtlCol="0">
            <a:spAutoFit/>
          </a:bodyPr>
          <a:lstStyle/>
          <a:p>
            <a:r>
              <a:rPr lang="zh-Hans" altLang="en-US" sz="2665" dirty="0">
                <a:solidFill>
                  <a:srgbClr val="183A5D"/>
                </a:solidFill>
                <a:latin typeface="微软雅黑" panose="020B0503020204020204" pitchFamily="34" charset="-122"/>
                <a:ea typeface="微软雅黑" panose="020B0503020204020204" pitchFamily="34" charset="-122"/>
              </a:rPr>
              <a:t>测试计划</a:t>
            </a:r>
            <a:r>
              <a:rPr lang="en-US" altLang="zh-Hans" sz="2665" dirty="0">
                <a:solidFill>
                  <a:srgbClr val="183A5D"/>
                </a:solidFill>
                <a:latin typeface="微软雅黑" panose="020B0503020204020204" pitchFamily="34" charset="-122"/>
                <a:ea typeface="微软雅黑" panose="020B0503020204020204" pitchFamily="34" charset="-122"/>
              </a:rPr>
              <a:t>—</a:t>
            </a:r>
            <a:r>
              <a:rPr lang="zh-Hans" altLang="en-US" sz="2665" dirty="0">
                <a:solidFill>
                  <a:srgbClr val="183A5D"/>
                </a:solidFill>
                <a:latin typeface="微软雅黑" panose="020B0503020204020204" pitchFamily="34" charset="-122"/>
                <a:ea typeface="微软雅黑" panose="020B0503020204020204" pitchFamily="34" charset="-122"/>
              </a:rPr>
              <a:t>集成测试用例</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57C6A9D9-49DE-464A-85CA-542D02B35F68}"/>
              </a:ext>
            </a:extLst>
          </p:cNvPr>
          <p:cNvSpPr txBox="1"/>
          <p:nvPr/>
        </p:nvSpPr>
        <p:spPr>
          <a:xfrm>
            <a:off x="1123720" y="1751683"/>
            <a:ext cx="9006829" cy="3539430"/>
          </a:xfrm>
          <a:prstGeom prst="rect">
            <a:avLst/>
          </a:prstGeom>
          <a:noFill/>
        </p:spPr>
        <p:txBody>
          <a:bodyPr wrap="square" rtlCol="0">
            <a:spAutoFit/>
          </a:bodyPr>
          <a:lstStyle/>
          <a:p>
            <a:r>
              <a:rPr kumimoji="1" lang="en-US" altLang="zh-Hans" sz="2800" dirty="0"/>
              <a:t>1.</a:t>
            </a:r>
            <a:r>
              <a:rPr kumimoji="1" lang="zh-Hans" altLang="en-US" sz="2800" dirty="0"/>
              <a:t>在问酒页面与历史界面相互切换</a:t>
            </a:r>
            <a:endParaRPr kumimoji="1" lang="en-US" altLang="zh-Hans" sz="2800" dirty="0"/>
          </a:p>
          <a:p>
            <a:r>
              <a:rPr kumimoji="1" lang="en-US" altLang="zh-Hans" sz="2800" dirty="0"/>
              <a:t>2.</a:t>
            </a:r>
            <a:r>
              <a:rPr kumimoji="1" lang="zh-Hans" altLang="en-US" sz="2800" dirty="0"/>
              <a:t>调用相机并进行拍照，调用裁剪进行识别，再点击相关酒条目，调到葡萄酒信息</a:t>
            </a:r>
            <a:endParaRPr kumimoji="1" lang="en-US" altLang="zh-Hans" sz="2800" dirty="0"/>
          </a:p>
          <a:p>
            <a:r>
              <a:rPr kumimoji="1" lang="en-US" altLang="zh-Hans" sz="2800" dirty="0"/>
              <a:t>3.</a:t>
            </a:r>
            <a:r>
              <a:rPr kumimoji="1" lang="zh-Hans" altLang="en-US" sz="2800" dirty="0"/>
              <a:t>调用图库，选取图片，调用裁剪进行识别，再点击相关酒条目，调到葡萄酒信息</a:t>
            </a:r>
            <a:endParaRPr kumimoji="1" lang="en-US" altLang="zh-Hans" sz="2800" dirty="0"/>
          </a:p>
          <a:p>
            <a:r>
              <a:rPr kumimoji="1" lang="en-US" altLang="zh-Hans" sz="2800" dirty="0"/>
              <a:t>4.</a:t>
            </a:r>
            <a:r>
              <a:rPr kumimoji="1" lang="zh-Hans" altLang="en-US" sz="2800" dirty="0"/>
              <a:t>在葡萄酒页面点击标记按钮，进行标记，并返回主界面，切换到历史记录中发现存在标记过的酒</a:t>
            </a:r>
            <a:endParaRPr kumimoji="1" lang="en-US" altLang="zh-Hans" sz="2800" dirty="0"/>
          </a:p>
          <a:p>
            <a:r>
              <a:rPr kumimoji="1" lang="en-US" altLang="zh-Hans" sz="2800" dirty="0"/>
              <a:t>5.</a:t>
            </a:r>
            <a:r>
              <a:rPr kumimoji="1" lang="zh-Hans" altLang="en-US" sz="2800" dirty="0"/>
              <a:t>通过历史记录进入到该酒相关的酒界面。</a:t>
            </a:r>
            <a:endParaRPr kumimoji="1" lang="zh-CN" altLang="en-US" sz="2800" dirty="0"/>
          </a:p>
        </p:txBody>
      </p:sp>
    </p:spTree>
    <p:extLst>
      <p:ext uri="{BB962C8B-B14F-4D97-AF65-F5344CB8AC3E}">
        <p14:creationId xmlns:p14="http://schemas.microsoft.com/office/powerpoint/2010/main" val="3572369045"/>
      </p:ext>
    </p:extLst>
  </p:cSld>
  <p:clrMapOvr>
    <a:masterClrMapping/>
  </p:clrMapOvr>
  <p:transition spd="slow" advClick="0" advTm="0">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9067" y="1171"/>
            <a:ext cx="1608117" cy="13542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9067" y="255084"/>
            <a:ext cx="1608117" cy="40626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sz="2400" dirty="0"/>
              <a:t>2</a:t>
            </a:r>
            <a:endParaRPr lang="en-US" sz="2400" dirty="0"/>
          </a:p>
        </p:txBody>
      </p:sp>
      <p:sp>
        <p:nvSpPr>
          <p:cNvPr id="4" name="文本框 3"/>
          <p:cNvSpPr txBox="1"/>
          <p:nvPr/>
        </p:nvSpPr>
        <p:spPr>
          <a:xfrm>
            <a:off x="2207741" y="159821"/>
            <a:ext cx="6051597" cy="501650"/>
          </a:xfrm>
          <a:prstGeom prst="rect">
            <a:avLst/>
          </a:prstGeom>
          <a:noFill/>
        </p:spPr>
        <p:txBody>
          <a:bodyPr wrap="square" rtlCol="0">
            <a:spAutoFit/>
          </a:bodyPr>
          <a:lstStyle/>
          <a:p>
            <a:r>
              <a:rPr lang="zh-Hans" altLang="en-US" sz="2665" dirty="0">
                <a:solidFill>
                  <a:srgbClr val="183A5D"/>
                </a:solidFill>
                <a:latin typeface="微软雅黑" panose="020B0503020204020204" pitchFamily="34" charset="-122"/>
                <a:ea typeface="微软雅黑" panose="020B0503020204020204" pitchFamily="34" charset="-122"/>
              </a:rPr>
              <a:t>测试计划</a:t>
            </a:r>
            <a:r>
              <a:rPr lang="en-US" altLang="zh-Hans" sz="2665" dirty="0">
                <a:solidFill>
                  <a:srgbClr val="183A5D"/>
                </a:solidFill>
                <a:latin typeface="微软雅黑" panose="020B0503020204020204" pitchFamily="34" charset="-122"/>
                <a:ea typeface="微软雅黑" panose="020B0503020204020204" pitchFamily="34" charset="-122"/>
              </a:rPr>
              <a:t>—</a:t>
            </a:r>
            <a:r>
              <a:rPr lang="zh-Hans" altLang="en-US" sz="2665" dirty="0">
                <a:solidFill>
                  <a:srgbClr val="183A5D"/>
                </a:solidFill>
                <a:latin typeface="微软雅黑" panose="020B0503020204020204" pitchFamily="34" charset="-122"/>
                <a:ea typeface="微软雅黑" panose="020B0503020204020204" pitchFamily="34" charset="-122"/>
              </a:rPr>
              <a:t>系统测试</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B285DC9A-C33C-2544-95DE-4C359750F935}"/>
              </a:ext>
            </a:extLst>
          </p:cNvPr>
          <p:cNvPicPr>
            <a:picLocks noChangeAspect="1"/>
          </p:cNvPicPr>
          <p:nvPr/>
        </p:nvPicPr>
        <p:blipFill>
          <a:blip r:embed="rId2"/>
          <a:stretch>
            <a:fillRect/>
          </a:stretch>
        </p:blipFill>
        <p:spPr>
          <a:xfrm>
            <a:off x="442128" y="983714"/>
            <a:ext cx="5270500" cy="2819400"/>
          </a:xfrm>
          <a:prstGeom prst="rect">
            <a:avLst/>
          </a:prstGeom>
        </p:spPr>
      </p:pic>
      <p:pic>
        <p:nvPicPr>
          <p:cNvPr id="7" name="图片 6">
            <a:extLst>
              <a:ext uri="{FF2B5EF4-FFF2-40B4-BE49-F238E27FC236}">
                <a16:creationId xmlns:a16="http://schemas.microsoft.com/office/drawing/2014/main" id="{24B94751-2D44-7E47-819A-18793DDD89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0051" y="983714"/>
            <a:ext cx="5270500" cy="2819400"/>
          </a:xfrm>
          <a:prstGeom prst="rect">
            <a:avLst/>
          </a:prstGeom>
        </p:spPr>
      </p:pic>
      <p:pic>
        <p:nvPicPr>
          <p:cNvPr id="10" name="图片 9">
            <a:extLst>
              <a:ext uri="{FF2B5EF4-FFF2-40B4-BE49-F238E27FC236}">
                <a16:creationId xmlns:a16="http://schemas.microsoft.com/office/drawing/2014/main" id="{4494453C-4D73-5644-A793-C17C17472D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1069" y="3852230"/>
            <a:ext cx="5270500" cy="2819400"/>
          </a:xfrm>
          <a:prstGeom prst="rect">
            <a:avLst/>
          </a:prstGeom>
        </p:spPr>
      </p:pic>
      <p:pic>
        <p:nvPicPr>
          <p:cNvPr id="12" name="图片 11">
            <a:extLst>
              <a:ext uri="{FF2B5EF4-FFF2-40B4-BE49-F238E27FC236}">
                <a16:creationId xmlns:a16="http://schemas.microsoft.com/office/drawing/2014/main" id="{CAF83924-241E-7E42-A285-2AF9CE1AA8D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70051" y="3852230"/>
            <a:ext cx="5270500" cy="2819400"/>
          </a:xfrm>
          <a:prstGeom prst="rect">
            <a:avLst/>
          </a:prstGeom>
        </p:spPr>
      </p:pic>
    </p:spTree>
    <p:extLst>
      <p:ext uri="{BB962C8B-B14F-4D97-AF65-F5344CB8AC3E}">
        <p14:creationId xmlns:p14="http://schemas.microsoft.com/office/powerpoint/2010/main" val="1042300340"/>
      </p:ext>
    </p:extLst>
  </p:cSld>
  <p:clrMapOvr>
    <a:masterClrMapping/>
  </p:clrMapOvr>
  <p:transition spd="slow" advClick="0" advTm="0">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9067" y="1171"/>
            <a:ext cx="1608117" cy="13542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9067" y="255084"/>
            <a:ext cx="1608117" cy="40626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07741" y="159821"/>
            <a:ext cx="6051597" cy="501650"/>
          </a:xfrm>
          <a:prstGeom prst="rect">
            <a:avLst/>
          </a:prstGeom>
          <a:noFill/>
        </p:spPr>
        <p:txBody>
          <a:bodyPr wrap="square" rtlCol="0">
            <a:spAutoFit/>
          </a:bodyPr>
          <a:lstStyle/>
          <a:p>
            <a:r>
              <a:rPr lang="zh-Hans" altLang="en-US" sz="2665" dirty="0">
                <a:solidFill>
                  <a:srgbClr val="183A5D"/>
                </a:solidFill>
                <a:latin typeface="微软雅黑" panose="020B0503020204020204" pitchFamily="34" charset="-122"/>
                <a:ea typeface="微软雅黑" panose="020B0503020204020204" pitchFamily="34" charset="-122"/>
              </a:rPr>
              <a:t>详细设计说明书</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12" name="图片 11">
            <a:extLst>
              <a:ext uri="{FF2B5EF4-FFF2-40B4-BE49-F238E27FC236}">
                <a16:creationId xmlns:a16="http://schemas.microsoft.com/office/drawing/2014/main" id="{2CC784C0-1EFB-BE4C-8578-FF0C3F627222}"/>
              </a:ext>
            </a:extLst>
          </p:cNvPr>
          <p:cNvPicPr>
            <a:picLocks noChangeAspect="1"/>
          </p:cNvPicPr>
          <p:nvPr/>
        </p:nvPicPr>
        <p:blipFill>
          <a:blip r:embed="rId2"/>
          <a:stretch>
            <a:fillRect/>
          </a:stretch>
        </p:blipFill>
        <p:spPr>
          <a:xfrm>
            <a:off x="4707033" y="159821"/>
            <a:ext cx="7484967" cy="6506474"/>
          </a:xfrm>
          <a:prstGeom prst="rect">
            <a:avLst/>
          </a:prstGeom>
        </p:spPr>
      </p:pic>
    </p:spTree>
  </p:cSld>
  <p:clrMapOvr>
    <a:masterClrMapping/>
  </p:clrMapOvr>
  <p:transition spd="slow" advClick="0" advTm="0">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9067" y="1171"/>
            <a:ext cx="1608117" cy="13542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9067" y="255084"/>
            <a:ext cx="1608117" cy="40626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sz="2400" dirty="0"/>
              <a:t>4</a:t>
            </a:r>
            <a:endParaRPr lang="en-US" altLang="zh-CN" sz="2400" dirty="0"/>
          </a:p>
        </p:txBody>
      </p:sp>
      <p:sp>
        <p:nvSpPr>
          <p:cNvPr id="4" name="文本框 3"/>
          <p:cNvSpPr txBox="1"/>
          <p:nvPr/>
        </p:nvSpPr>
        <p:spPr>
          <a:xfrm>
            <a:off x="2228057" y="191566"/>
            <a:ext cx="6051597" cy="501650"/>
          </a:xfrm>
          <a:prstGeom prst="rect">
            <a:avLst/>
          </a:prstGeom>
          <a:noFill/>
        </p:spPr>
        <p:txBody>
          <a:bodyPr wrap="square" rtlCol="0">
            <a:spAutoFit/>
          </a:bodyPr>
          <a:lstStyle/>
          <a:p>
            <a:r>
              <a:rPr lang="zh-Hans" altLang="en-US" sz="2665" dirty="0">
                <a:solidFill>
                  <a:srgbClr val="183A5D"/>
                </a:solidFill>
                <a:latin typeface="微软雅黑" panose="020B0503020204020204" pitchFamily="34" charset="-122"/>
                <a:ea typeface="微软雅黑" panose="020B0503020204020204" pitchFamily="34" charset="-122"/>
              </a:rPr>
              <a:t>测试结果</a:t>
            </a:r>
            <a:endParaRPr lang="zh-CN" altLang="en-US" sz="2665" dirty="0">
              <a:solidFill>
                <a:srgbClr val="183A5D"/>
              </a:solidFill>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007FD686-8802-4F45-9CBA-70745ECF4C96}"/>
              </a:ext>
            </a:extLst>
          </p:cNvPr>
          <p:cNvPicPr>
            <a:picLocks noChangeAspect="1"/>
          </p:cNvPicPr>
          <p:nvPr/>
        </p:nvPicPr>
        <p:blipFill>
          <a:blip r:embed="rId2"/>
          <a:stretch>
            <a:fillRect/>
          </a:stretch>
        </p:blipFill>
        <p:spPr>
          <a:xfrm>
            <a:off x="607241" y="779837"/>
            <a:ext cx="11264900" cy="5791200"/>
          </a:xfrm>
          <a:prstGeom prst="rect">
            <a:avLst/>
          </a:prstGeom>
        </p:spPr>
      </p:pic>
    </p:spTree>
    <p:extLst>
      <p:ext uri="{BB962C8B-B14F-4D97-AF65-F5344CB8AC3E}">
        <p14:creationId xmlns:p14="http://schemas.microsoft.com/office/powerpoint/2010/main" val="744703584"/>
      </p:ext>
    </p:extLst>
  </p:cSld>
  <p:clrMapOvr>
    <a:masterClrMapping/>
  </p:clrMapOvr>
  <p:transition spd="slow" advClick="0" advTm="0">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9067" y="1171"/>
            <a:ext cx="1608117" cy="13542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9067" y="255084"/>
            <a:ext cx="1608117" cy="40626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sz="2400" dirty="0"/>
              <a:t>4</a:t>
            </a:r>
            <a:endParaRPr lang="en-US" altLang="zh-CN" sz="2400" dirty="0"/>
          </a:p>
        </p:txBody>
      </p:sp>
      <p:sp>
        <p:nvSpPr>
          <p:cNvPr id="4" name="文本框 3"/>
          <p:cNvSpPr txBox="1"/>
          <p:nvPr/>
        </p:nvSpPr>
        <p:spPr>
          <a:xfrm>
            <a:off x="2228057" y="191566"/>
            <a:ext cx="6051597" cy="501650"/>
          </a:xfrm>
          <a:prstGeom prst="rect">
            <a:avLst/>
          </a:prstGeom>
          <a:noFill/>
        </p:spPr>
        <p:txBody>
          <a:bodyPr wrap="square" rtlCol="0">
            <a:spAutoFit/>
          </a:bodyPr>
          <a:lstStyle/>
          <a:p>
            <a:r>
              <a:rPr lang="zh-Hans" altLang="en-US" sz="2665" dirty="0">
                <a:solidFill>
                  <a:srgbClr val="183A5D"/>
                </a:solidFill>
                <a:latin typeface="微软雅黑" panose="020B0503020204020204" pitchFamily="34" charset="-122"/>
                <a:ea typeface="微软雅黑" panose="020B0503020204020204" pitchFamily="34" charset="-122"/>
              </a:rPr>
              <a:t>测试结果</a:t>
            </a:r>
            <a:endParaRPr lang="zh-CN" altLang="en-US" sz="2665" dirty="0">
              <a:solidFill>
                <a:srgbClr val="183A5D"/>
              </a:solidFill>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623BFE94-EAB8-294F-810E-40FC069595A3}"/>
              </a:ext>
            </a:extLst>
          </p:cNvPr>
          <p:cNvPicPr>
            <a:picLocks noChangeAspect="1"/>
          </p:cNvPicPr>
          <p:nvPr/>
        </p:nvPicPr>
        <p:blipFill>
          <a:blip r:embed="rId2"/>
          <a:stretch>
            <a:fillRect/>
          </a:stretch>
        </p:blipFill>
        <p:spPr>
          <a:xfrm>
            <a:off x="1481110" y="661345"/>
            <a:ext cx="7810936" cy="6165955"/>
          </a:xfrm>
          <a:prstGeom prst="rect">
            <a:avLst/>
          </a:prstGeom>
        </p:spPr>
      </p:pic>
    </p:spTree>
    <p:extLst>
      <p:ext uri="{BB962C8B-B14F-4D97-AF65-F5344CB8AC3E}">
        <p14:creationId xmlns:p14="http://schemas.microsoft.com/office/powerpoint/2010/main" val="2009839356"/>
      </p:ext>
    </p:extLst>
  </p:cSld>
  <p:clrMapOvr>
    <a:masterClrMapping/>
  </p:clrMapOvr>
  <p:transition spd="slow" advClick="0" advTm="0">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9067" y="1171"/>
            <a:ext cx="1608117" cy="13542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9067" y="255084"/>
            <a:ext cx="1608117" cy="40626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sz="2400" dirty="0"/>
              <a:t>4</a:t>
            </a:r>
            <a:endParaRPr lang="en-US" altLang="zh-CN" sz="2400" dirty="0"/>
          </a:p>
        </p:txBody>
      </p:sp>
      <p:sp>
        <p:nvSpPr>
          <p:cNvPr id="4" name="文本框 3"/>
          <p:cNvSpPr txBox="1"/>
          <p:nvPr/>
        </p:nvSpPr>
        <p:spPr>
          <a:xfrm>
            <a:off x="2228057" y="191566"/>
            <a:ext cx="6051597" cy="501650"/>
          </a:xfrm>
          <a:prstGeom prst="rect">
            <a:avLst/>
          </a:prstGeom>
          <a:noFill/>
        </p:spPr>
        <p:txBody>
          <a:bodyPr wrap="square" rtlCol="0">
            <a:spAutoFit/>
          </a:bodyPr>
          <a:lstStyle/>
          <a:p>
            <a:r>
              <a:rPr lang="zh-Hans" altLang="en-US" sz="2665" dirty="0">
                <a:solidFill>
                  <a:srgbClr val="183A5D"/>
                </a:solidFill>
                <a:latin typeface="微软雅黑" panose="020B0503020204020204" pitchFamily="34" charset="-122"/>
                <a:ea typeface="微软雅黑" panose="020B0503020204020204" pitchFamily="34" charset="-122"/>
              </a:rPr>
              <a:t>测试结果</a:t>
            </a:r>
            <a:endParaRPr lang="zh-CN" altLang="en-US" sz="2665" dirty="0">
              <a:solidFill>
                <a:srgbClr val="183A5D"/>
              </a:solidFill>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BCD93534-E1F5-7048-BE6C-ADCB704E6735}"/>
              </a:ext>
            </a:extLst>
          </p:cNvPr>
          <p:cNvPicPr>
            <a:picLocks noChangeAspect="1"/>
          </p:cNvPicPr>
          <p:nvPr/>
        </p:nvPicPr>
        <p:blipFill>
          <a:blip r:embed="rId2"/>
          <a:stretch>
            <a:fillRect/>
          </a:stretch>
        </p:blipFill>
        <p:spPr>
          <a:xfrm>
            <a:off x="4453203" y="1171"/>
            <a:ext cx="6590654" cy="6858000"/>
          </a:xfrm>
          <a:prstGeom prst="rect">
            <a:avLst/>
          </a:prstGeom>
        </p:spPr>
      </p:pic>
    </p:spTree>
    <p:extLst>
      <p:ext uri="{BB962C8B-B14F-4D97-AF65-F5344CB8AC3E}">
        <p14:creationId xmlns:p14="http://schemas.microsoft.com/office/powerpoint/2010/main" val="884719031"/>
      </p:ext>
    </p:extLst>
  </p:cSld>
  <p:clrMapOvr>
    <a:masterClrMapping/>
  </p:clrMapOvr>
  <p:transition spd="slow" advClick="0" advTm="0">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9067" y="1171"/>
            <a:ext cx="1608117" cy="13542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9067" y="255084"/>
            <a:ext cx="1608117" cy="40626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sz="2400" dirty="0"/>
              <a:t>5</a:t>
            </a:r>
            <a:endParaRPr lang="en-US" sz="2400" dirty="0"/>
          </a:p>
        </p:txBody>
      </p:sp>
      <p:sp>
        <p:nvSpPr>
          <p:cNvPr id="4" name="文本框 3"/>
          <p:cNvSpPr txBox="1"/>
          <p:nvPr/>
        </p:nvSpPr>
        <p:spPr>
          <a:xfrm>
            <a:off x="2207741" y="159821"/>
            <a:ext cx="6051597" cy="501650"/>
          </a:xfrm>
          <a:prstGeom prst="rect">
            <a:avLst/>
          </a:prstGeom>
          <a:noFill/>
        </p:spPr>
        <p:txBody>
          <a:bodyPr wrap="square" rtlCol="0">
            <a:spAutoFit/>
          </a:bodyPr>
          <a:lstStyle/>
          <a:p>
            <a:r>
              <a:rPr lang="zh-Hans" altLang="en-US" sz="2665" dirty="0">
                <a:solidFill>
                  <a:srgbClr val="183A5D"/>
                </a:solidFill>
                <a:latin typeface="微软雅黑" panose="020B0503020204020204" pitchFamily="34" charset="-122"/>
                <a:ea typeface="微软雅黑" panose="020B0503020204020204" pitchFamily="34" charset="-122"/>
              </a:rPr>
              <a:t>项目计划</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5512159A-6E41-1F4A-ABA8-BD341F7E8584}"/>
              </a:ext>
            </a:extLst>
          </p:cNvPr>
          <p:cNvPicPr>
            <a:picLocks noChangeAspect="1"/>
          </p:cNvPicPr>
          <p:nvPr/>
        </p:nvPicPr>
        <p:blipFill>
          <a:blip r:embed="rId2"/>
          <a:stretch>
            <a:fillRect/>
          </a:stretch>
        </p:blipFill>
        <p:spPr>
          <a:xfrm>
            <a:off x="4498047" y="0"/>
            <a:ext cx="6945016" cy="6858000"/>
          </a:xfrm>
          <a:prstGeom prst="rect">
            <a:avLst/>
          </a:prstGeom>
        </p:spPr>
      </p:pic>
    </p:spTree>
    <p:extLst>
      <p:ext uri="{BB962C8B-B14F-4D97-AF65-F5344CB8AC3E}">
        <p14:creationId xmlns:p14="http://schemas.microsoft.com/office/powerpoint/2010/main" val="498831164"/>
      </p:ext>
    </p:extLst>
  </p:cSld>
  <p:clrMapOvr>
    <a:masterClrMapping/>
  </p:clrMapOvr>
  <p:transition spd="slow" advClick="0" advTm="0">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9067" y="1171"/>
            <a:ext cx="1608117" cy="13542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52130" y="255084"/>
            <a:ext cx="1608117" cy="40626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sz="2400" dirty="0"/>
              <a:t>5</a:t>
            </a:r>
            <a:endParaRPr lang="en-US" sz="2400" dirty="0"/>
          </a:p>
        </p:txBody>
      </p:sp>
      <p:sp>
        <p:nvSpPr>
          <p:cNvPr id="4" name="文本框 3"/>
          <p:cNvSpPr txBox="1"/>
          <p:nvPr/>
        </p:nvSpPr>
        <p:spPr>
          <a:xfrm>
            <a:off x="2207741" y="159821"/>
            <a:ext cx="6051597" cy="501650"/>
          </a:xfrm>
          <a:prstGeom prst="rect">
            <a:avLst/>
          </a:prstGeom>
          <a:noFill/>
        </p:spPr>
        <p:txBody>
          <a:bodyPr wrap="square" rtlCol="0">
            <a:spAutoFit/>
          </a:bodyPr>
          <a:lstStyle/>
          <a:p>
            <a:r>
              <a:rPr lang="zh-Hans" altLang="en-US" sz="2665" dirty="0">
                <a:solidFill>
                  <a:srgbClr val="183A5D"/>
                </a:solidFill>
                <a:latin typeface="微软雅黑" panose="020B0503020204020204" pitchFamily="34" charset="-122"/>
                <a:ea typeface="微软雅黑" panose="020B0503020204020204" pitchFamily="34" charset="-122"/>
              </a:rPr>
              <a:t>项目计划</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F86079DB-30D1-324A-84F6-762059E1B621}"/>
              </a:ext>
            </a:extLst>
          </p:cNvPr>
          <p:cNvPicPr>
            <a:picLocks noChangeAspect="1"/>
          </p:cNvPicPr>
          <p:nvPr/>
        </p:nvPicPr>
        <p:blipFill>
          <a:blip r:embed="rId2"/>
          <a:stretch>
            <a:fillRect/>
          </a:stretch>
        </p:blipFill>
        <p:spPr>
          <a:xfrm>
            <a:off x="3993589" y="1171"/>
            <a:ext cx="7757919" cy="6858000"/>
          </a:xfrm>
          <a:prstGeom prst="rect">
            <a:avLst/>
          </a:prstGeom>
        </p:spPr>
      </p:pic>
    </p:spTree>
    <p:extLst>
      <p:ext uri="{BB962C8B-B14F-4D97-AF65-F5344CB8AC3E}">
        <p14:creationId xmlns:p14="http://schemas.microsoft.com/office/powerpoint/2010/main" val="469288596"/>
      </p:ext>
    </p:extLst>
  </p:cSld>
  <p:clrMapOvr>
    <a:masterClrMapping/>
  </p:clrMapOvr>
  <p:transition spd="slow" advClick="0" advTm="0">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9067" y="1171"/>
            <a:ext cx="1608117" cy="13542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9067" y="255084"/>
            <a:ext cx="1608117" cy="40626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sz="2400" dirty="0"/>
              <a:t>6</a:t>
            </a:r>
            <a:endParaRPr lang="en-US" sz="2400" dirty="0"/>
          </a:p>
        </p:txBody>
      </p:sp>
      <p:sp>
        <p:nvSpPr>
          <p:cNvPr id="4" name="文本框 3"/>
          <p:cNvSpPr txBox="1"/>
          <p:nvPr/>
        </p:nvSpPr>
        <p:spPr>
          <a:xfrm>
            <a:off x="2207741" y="159821"/>
            <a:ext cx="6051597" cy="501650"/>
          </a:xfrm>
          <a:prstGeom prst="rect">
            <a:avLst/>
          </a:prstGeom>
          <a:noFill/>
        </p:spPr>
        <p:txBody>
          <a:bodyPr wrap="square" rtlCol="0">
            <a:spAutoFit/>
          </a:bodyPr>
          <a:lstStyle/>
          <a:p>
            <a:r>
              <a:rPr lang="zh-Hans" altLang="en-US" sz="2665" dirty="0">
                <a:solidFill>
                  <a:srgbClr val="183A5D"/>
                </a:solidFill>
                <a:latin typeface="微软雅黑" panose="020B0503020204020204" pitchFamily="34" charset="-122"/>
                <a:ea typeface="微软雅黑" panose="020B0503020204020204" pitchFamily="34" charset="-122"/>
              </a:rPr>
              <a:t>用户手册</a:t>
            </a:r>
            <a:r>
              <a:rPr lang="en-US" altLang="zh-Hans" sz="2665" dirty="0">
                <a:solidFill>
                  <a:srgbClr val="183A5D"/>
                </a:solidFill>
                <a:latin typeface="微软雅黑" panose="020B0503020204020204" pitchFamily="34" charset="-122"/>
                <a:ea typeface="微软雅黑" panose="020B0503020204020204" pitchFamily="34" charset="-122"/>
              </a:rPr>
              <a:t>——</a:t>
            </a:r>
            <a:r>
              <a:rPr lang="zh-Hans" altLang="en-US" sz="2665" dirty="0">
                <a:solidFill>
                  <a:srgbClr val="183A5D"/>
                </a:solidFill>
                <a:latin typeface="微软雅黑" panose="020B0503020204020204" pitchFamily="34" charset="-122"/>
                <a:ea typeface="微软雅黑" panose="020B0503020204020204" pitchFamily="34" charset="-122"/>
              </a:rPr>
              <a:t>酒界面</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51FF2B30-C3A2-1641-B362-5702066AB486}"/>
              </a:ext>
            </a:extLst>
          </p:cNvPr>
          <p:cNvPicPr>
            <a:picLocks noChangeAspect="1"/>
          </p:cNvPicPr>
          <p:nvPr/>
        </p:nvPicPr>
        <p:blipFill>
          <a:blip r:embed="rId2"/>
          <a:stretch>
            <a:fillRect/>
          </a:stretch>
        </p:blipFill>
        <p:spPr>
          <a:xfrm>
            <a:off x="6432015" y="410646"/>
            <a:ext cx="4144178" cy="6216267"/>
          </a:xfrm>
          <a:prstGeom prst="rect">
            <a:avLst/>
          </a:prstGeom>
        </p:spPr>
      </p:pic>
      <p:pic>
        <p:nvPicPr>
          <p:cNvPr id="8" name="图片 7">
            <a:extLst>
              <a:ext uri="{FF2B5EF4-FFF2-40B4-BE49-F238E27FC236}">
                <a16:creationId xmlns:a16="http://schemas.microsoft.com/office/drawing/2014/main" id="{34A76083-CDDA-A045-B481-9807267F938A}"/>
              </a:ext>
            </a:extLst>
          </p:cNvPr>
          <p:cNvPicPr>
            <a:picLocks noChangeAspect="1"/>
          </p:cNvPicPr>
          <p:nvPr/>
        </p:nvPicPr>
        <p:blipFill>
          <a:blip r:embed="rId3"/>
          <a:stretch>
            <a:fillRect/>
          </a:stretch>
        </p:blipFill>
        <p:spPr>
          <a:xfrm>
            <a:off x="-96202" y="2223963"/>
            <a:ext cx="6838526" cy="1790700"/>
          </a:xfrm>
          <a:prstGeom prst="rect">
            <a:avLst/>
          </a:prstGeom>
        </p:spPr>
      </p:pic>
    </p:spTree>
    <p:extLst>
      <p:ext uri="{BB962C8B-B14F-4D97-AF65-F5344CB8AC3E}">
        <p14:creationId xmlns:p14="http://schemas.microsoft.com/office/powerpoint/2010/main" val="2318723825"/>
      </p:ext>
    </p:extLst>
  </p:cSld>
  <p:clrMapOvr>
    <a:masterClrMapping/>
  </p:clrMapOvr>
  <p:transition spd="slow" advClick="0" advTm="0">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9067" y="1171"/>
            <a:ext cx="1608117" cy="13542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9067" y="255084"/>
            <a:ext cx="1608117" cy="40626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sz="2400" dirty="0"/>
              <a:t>6</a:t>
            </a:r>
            <a:endParaRPr lang="en-US" sz="2400" dirty="0"/>
          </a:p>
        </p:txBody>
      </p:sp>
      <p:sp>
        <p:nvSpPr>
          <p:cNvPr id="4" name="文本框 3"/>
          <p:cNvSpPr txBox="1"/>
          <p:nvPr/>
        </p:nvSpPr>
        <p:spPr>
          <a:xfrm>
            <a:off x="2207741" y="159821"/>
            <a:ext cx="6051597" cy="501650"/>
          </a:xfrm>
          <a:prstGeom prst="rect">
            <a:avLst/>
          </a:prstGeom>
          <a:noFill/>
        </p:spPr>
        <p:txBody>
          <a:bodyPr wrap="square" rtlCol="0">
            <a:spAutoFit/>
          </a:bodyPr>
          <a:lstStyle/>
          <a:p>
            <a:r>
              <a:rPr lang="zh-Hans" altLang="en-US" sz="2665" dirty="0">
                <a:solidFill>
                  <a:srgbClr val="183A5D"/>
                </a:solidFill>
                <a:latin typeface="微软雅黑" panose="020B0503020204020204" pitchFamily="34" charset="-122"/>
                <a:ea typeface="微软雅黑" panose="020B0503020204020204" pitchFamily="34" charset="-122"/>
              </a:rPr>
              <a:t>用户手册</a:t>
            </a:r>
            <a:r>
              <a:rPr lang="en-US" altLang="zh-Hans" sz="2665" dirty="0">
                <a:solidFill>
                  <a:srgbClr val="183A5D"/>
                </a:solidFill>
                <a:latin typeface="微软雅黑" panose="020B0503020204020204" pitchFamily="34" charset="-122"/>
                <a:ea typeface="微软雅黑" panose="020B0503020204020204" pitchFamily="34" charset="-122"/>
              </a:rPr>
              <a:t>——</a:t>
            </a:r>
            <a:r>
              <a:rPr lang="zh-Hans" altLang="en-US" sz="2665" dirty="0">
                <a:solidFill>
                  <a:srgbClr val="183A5D"/>
                </a:solidFill>
                <a:latin typeface="微软雅黑" panose="020B0503020204020204" pitchFamily="34" charset="-122"/>
                <a:ea typeface="微软雅黑" panose="020B0503020204020204" pitchFamily="34" charset="-122"/>
              </a:rPr>
              <a:t>截取图片</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9" name="图片 8">
            <a:extLst>
              <a:ext uri="{FF2B5EF4-FFF2-40B4-BE49-F238E27FC236}">
                <a16:creationId xmlns:a16="http://schemas.microsoft.com/office/drawing/2014/main" id="{DB2A48D0-0C1A-2446-A099-6E4C9BA10A6E}"/>
              </a:ext>
            </a:extLst>
          </p:cNvPr>
          <p:cNvPicPr>
            <a:picLocks noChangeAspect="1"/>
          </p:cNvPicPr>
          <p:nvPr/>
        </p:nvPicPr>
        <p:blipFill>
          <a:blip r:embed="rId2"/>
          <a:stretch>
            <a:fillRect/>
          </a:stretch>
        </p:blipFill>
        <p:spPr>
          <a:xfrm>
            <a:off x="6556741" y="0"/>
            <a:ext cx="5351689" cy="6858000"/>
          </a:xfrm>
          <a:prstGeom prst="rect">
            <a:avLst/>
          </a:prstGeom>
        </p:spPr>
      </p:pic>
      <p:pic>
        <p:nvPicPr>
          <p:cNvPr id="10" name="图片 9">
            <a:extLst>
              <a:ext uri="{FF2B5EF4-FFF2-40B4-BE49-F238E27FC236}">
                <a16:creationId xmlns:a16="http://schemas.microsoft.com/office/drawing/2014/main" id="{46B62931-BA8F-9744-BD10-B4D87008A998}"/>
              </a:ext>
            </a:extLst>
          </p:cNvPr>
          <p:cNvPicPr>
            <a:picLocks noChangeAspect="1"/>
          </p:cNvPicPr>
          <p:nvPr/>
        </p:nvPicPr>
        <p:blipFill>
          <a:blip r:embed="rId3"/>
          <a:stretch>
            <a:fillRect/>
          </a:stretch>
        </p:blipFill>
        <p:spPr>
          <a:xfrm>
            <a:off x="166831" y="1651000"/>
            <a:ext cx="6389910" cy="3556000"/>
          </a:xfrm>
          <a:prstGeom prst="rect">
            <a:avLst/>
          </a:prstGeom>
        </p:spPr>
      </p:pic>
    </p:spTree>
    <p:extLst>
      <p:ext uri="{BB962C8B-B14F-4D97-AF65-F5344CB8AC3E}">
        <p14:creationId xmlns:p14="http://schemas.microsoft.com/office/powerpoint/2010/main" val="4152072782"/>
      </p:ext>
    </p:extLst>
  </p:cSld>
  <p:clrMapOvr>
    <a:masterClrMapping/>
  </p:clrMapOvr>
  <p:transition spd="slow" advClick="0" advTm="0">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811" y="-59044"/>
            <a:ext cx="12189743" cy="1125330"/>
          </a:xfrm>
          <a:prstGeom prst="rect">
            <a:avLst/>
          </a:prstGeom>
          <a:solidFill>
            <a:srgbClr val="38B1B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AutoShape 3"/>
          <p:cNvSpPr>
            <a:spLocks noChangeArrowheads="1"/>
          </p:cNvSpPr>
          <p:nvPr/>
        </p:nvSpPr>
        <p:spPr bwMode="auto">
          <a:xfrm>
            <a:off x="912542" y="2061260"/>
            <a:ext cx="10420330" cy="4175691"/>
          </a:xfrm>
          <a:prstGeom prst="rect">
            <a:avLst/>
          </a:prstGeom>
          <a:solidFill>
            <a:schemeClr val="accent1"/>
          </a:solidFill>
          <a:ln w="12700" cmpd="sng">
            <a:noFill/>
            <a:miter lim="800000"/>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 name="AutoShape 3"/>
          <p:cNvSpPr>
            <a:spLocks noChangeArrowheads="1"/>
          </p:cNvSpPr>
          <p:nvPr/>
        </p:nvSpPr>
        <p:spPr bwMode="auto">
          <a:xfrm>
            <a:off x="1057948" y="1845276"/>
            <a:ext cx="10130142" cy="4247684"/>
          </a:xfrm>
          <a:prstGeom prst="rect">
            <a:avLst/>
          </a:prstGeom>
          <a:solidFill>
            <a:schemeClr val="bg1">
              <a:lumMod val="85000"/>
            </a:schemeClr>
          </a:solidFill>
          <a:ln w="12700" cmpd="sng">
            <a:no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2000">
              <a:solidFill>
                <a:schemeClr val="tx2"/>
              </a:solidFill>
              <a:ea typeface="微软雅黑" panose="020B0503020204020204" pitchFamily="34" charset="-122"/>
            </a:endParaRPr>
          </a:p>
        </p:txBody>
      </p:sp>
      <p:sp>
        <p:nvSpPr>
          <p:cNvPr id="18" name="TextBox 17"/>
          <p:cNvSpPr txBox="1"/>
          <p:nvPr/>
        </p:nvSpPr>
        <p:spPr>
          <a:xfrm>
            <a:off x="2293372" y="2227802"/>
            <a:ext cx="6051064" cy="506730"/>
          </a:xfrm>
          <a:prstGeom prst="rect">
            <a:avLst/>
          </a:prstGeom>
          <a:noFill/>
        </p:spPr>
        <p:txBody>
          <a:bodyPr wrap="square" lIns="91455" tIns="45727" rIns="91455" bIns="45727" rtlCol="0">
            <a:spAutoFit/>
          </a:bodyPr>
          <a:lstStyle/>
          <a:p>
            <a:pPr algn="just">
              <a:lnSpc>
                <a:spcPct val="150000"/>
              </a:lnSpc>
            </a:pPr>
            <a:r>
              <a:rPr lang="zh-CN" altLang="en-US" dirty="0">
                <a:solidFill>
                  <a:sysClr val="windowText" lastClr="000000"/>
                </a:solidFill>
                <a:latin typeface="微软雅黑" panose="020B0503020204020204" pitchFamily="34" charset="-122"/>
                <a:ea typeface="微软雅黑" panose="020B0503020204020204" pitchFamily="34" charset="-122"/>
              </a:rPr>
              <a:t>项目名称：问酒</a:t>
            </a:r>
          </a:p>
        </p:txBody>
      </p:sp>
      <p:sp>
        <p:nvSpPr>
          <p:cNvPr id="19" name="矩形 18"/>
          <p:cNvSpPr/>
          <p:nvPr/>
        </p:nvSpPr>
        <p:spPr>
          <a:xfrm>
            <a:off x="5191139" y="212042"/>
            <a:ext cx="1808480" cy="583565"/>
          </a:xfrm>
          <a:prstGeom prst="rect">
            <a:avLst/>
          </a:prstGeom>
        </p:spPr>
        <p:txBody>
          <a:bodyPr wrap="none">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项目简介</a:t>
            </a:r>
          </a:p>
        </p:txBody>
      </p:sp>
      <p:sp>
        <p:nvSpPr>
          <p:cNvPr id="2" name="文本框 1"/>
          <p:cNvSpPr txBox="1"/>
          <p:nvPr/>
        </p:nvSpPr>
        <p:spPr>
          <a:xfrm>
            <a:off x="2293372" y="3239805"/>
            <a:ext cx="7797626" cy="1200329"/>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软件用途：</a:t>
            </a:r>
            <a:r>
              <a:rPr lang="zh-CN" altLang="en-US" dirty="0">
                <a:solidFill>
                  <a:sysClr val="windowText" lastClr="000000"/>
                </a:solidFill>
                <a:latin typeface="微软雅黑" panose="020B0503020204020204" pitchFamily="34" charset="-122"/>
                <a:ea typeface="微软雅黑" panose="020B0503020204020204" pitchFamily="34" charset="-122"/>
                <a:sym typeface="+mn-ea"/>
              </a:rPr>
              <a:t>供广大群众通过图像识别查询酒的基本信息。</a:t>
            </a:r>
          </a:p>
          <a:p>
            <a:r>
              <a:rPr lang="zh-CN" altLang="en-US" dirty="0">
                <a:solidFill>
                  <a:sysClr val="windowText" lastClr="000000"/>
                </a:solidFill>
                <a:latin typeface="微软雅黑" panose="020B0503020204020204" pitchFamily="34" charset="-122"/>
                <a:ea typeface="微软雅黑" panose="020B0503020204020204" pitchFamily="34" charset="-122"/>
                <a:sym typeface="+mn-ea"/>
              </a:rPr>
              <a:t>项目目标：为喜欢喝酒以及对酒文化感兴趣的群体通过Android Studio和图像识别</a:t>
            </a:r>
            <a:r>
              <a:rPr lang="en-US" altLang="zh-CN" dirty="0">
                <a:solidFill>
                  <a:sysClr val="windowText" lastClr="000000"/>
                </a:solidFill>
                <a:latin typeface="微软雅黑" panose="020B0503020204020204" pitchFamily="34" charset="-122"/>
                <a:ea typeface="微软雅黑" panose="020B0503020204020204" pitchFamily="34" charset="-122"/>
                <a:sym typeface="+mn-ea"/>
              </a:rPr>
              <a:t>API</a:t>
            </a:r>
            <a:r>
              <a:rPr lang="zh-CN" altLang="en-US" dirty="0">
                <a:solidFill>
                  <a:sysClr val="windowText" lastClr="000000"/>
                </a:solidFill>
                <a:latin typeface="微软雅黑" panose="020B0503020204020204" pitchFamily="34" charset="-122"/>
                <a:ea typeface="微软雅黑" panose="020B0503020204020204" pitchFamily="34" charset="-122"/>
                <a:sym typeface="+mn-ea"/>
              </a:rPr>
              <a:t>等工具开发出一个可以通过图像识别来检索酒的信息的APP。</a:t>
            </a:r>
            <a:endParaRPr lang="zh-CN" altLang="en-US" i="1" dirty="0">
              <a:solidFill>
                <a:sysClr val="windowText" lastClr="000000"/>
              </a:solidFill>
              <a:latin typeface="微软雅黑" panose="020B0503020204020204" pitchFamily="34" charset="-122"/>
              <a:ea typeface="微软雅黑" panose="020B0503020204020204" pitchFamily="34" charset="-122"/>
              <a:sym typeface="+mn-ea"/>
            </a:endParaRPr>
          </a:p>
          <a:p>
            <a:endParaRPr lang="zh-CN" altLang="en-US" dirty="0"/>
          </a:p>
        </p:txBody>
      </p:sp>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9"/>
                                        </p:tgtEl>
                                        <p:attrNameLst>
                                          <p:attrName>ppt_y</p:attrName>
                                        </p:attrNameLst>
                                      </p:cBhvr>
                                      <p:tavLst>
                                        <p:tav tm="0">
                                          <p:val>
                                            <p:strVal val="#ppt_y"/>
                                          </p:val>
                                        </p:tav>
                                        <p:tav tm="100000">
                                          <p:val>
                                            <p:strVal val="#ppt_y"/>
                                          </p:val>
                                        </p:tav>
                                      </p:tavLst>
                                    </p:anim>
                                    <p:anim calcmode="lin" valueType="num">
                                      <p:cBhvr>
                                        <p:cTn id="14"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9"/>
                                        </p:tgtEl>
                                      </p:cBhvr>
                                    </p:animEffect>
                                  </p:childTnLst>
                                </p:cTn>
                              </p:par>
                            </p:childTnLst>
                          </p:cTn>
                        </p:par>
                        <p:par>
                          <p:cTn id="17" fill="hold">
                            <p:stCondLst>
                              <p:cond delay="1149"/>
                            </p:stCondLst>
                            <p:childTnLst>
                              <p:par>
                                <p:cTn id="18" presetID="12" presetClass="entr" presetSubtype="1"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slide(fromTop)">
                                      <p:cBhvr>
                                        <p:cTn id="20" dur="500"/>
                                        <p:tgtEl>
                                          <p:spTgt spid="17"/>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slide(fromBottom)">
                                      <p:cBhvr>
                                        <p:cTn id="23" dur="500"/>
                                        <p:tgtEl>
                                          <p:spTgt spid="16"/>
                                        </p:tgtEl>
                                      </p:cBhvr>
                                    </p:animEffect>
                                  </p:childTnLst>
                                </p:cTn>
                              </p:par>
                            </p:childTnLst>
                          </p:cTn>
                        </p:par>
                        <p:par>
                          <p:cTn id="24" fill="hold">
                            <p:stCondLst>
                              <p:cond delay="1649"/>
                            </p:stCondLst>
                            <p:childTnLst>
                              <p:par>
                                <p:cTn id="25" presetID="22" presetClass="entr" presetSubtype="8" fill="hold" grpId="0" nodeType="afterEffect">
                                  <p:stCondLst>
                                    <p:cond delay="0"/>
                                  </p:stCondLst>
                                  <p:iterate type="lt">
                                    <p:tmPct val="30000"/>
                                  </p:iterate>
                                  <p:childTnLst>
                                    <p:set>
                                      <p:cBhvr>
                                        <p:cTn id="26" dur="1" fill="hold">
                                          <p:stCondLst>
                                            <p:cond delay="0"/>
                                          </p:stCondLst>
                                        </p:cTn>
                                        <p:tgtEl>
                                          <p:spTgt spid="18"/>
                                        </p:tgtEl>
                                        <p:attrNameLst>
                                          <p:attrName>style.visibility</p:attrName>
                                        </p:attrNameLst>
                                      </p:cBhvr>
                                      <p:to>
                                        <p:strVal val="visible"/>
                                      </p:to>
                                    </p:set>
                                    <p:animEffect transition="in" filter="wipe(left)">
                                      <p:cBhvr>
                                        <p:cTn id="27" dur="100"/>
                                        <p:tgtEl>
                                          <p:spTgt spid="18"/>
                                        </p:tgtEl>
                                      </p:cBhvr>
                                    </p:animEffect>
                                  </p:childTnLst>
                                </p:cTn>
                              </p:par>
                              <p:par>
                                <p:cTn id="28" presetID="36" presetClass="emph" presetSubtype="0" fill="hold" grpId="1" nodeType="withEffect">
                                  <p:stCondLst>
                                    <p:cond delay="0"/>
                                  </p:stCondLst>
                                  <p:iterate type="lt">
                                    <p:tmPct val="30000"/>
                                  </p:iterate>
                                  <p:childTnLst>
                                    <p:animScale>
                                      <p:cBhvr>
                                        <p:cTn id="29" dur="50" autoRev="1" fill="hold">
                                          <p:stCondLst>
                                            <p:cond delay="0"/>
                                          </p:stCondLst>
                                        </p:cTn>
                                        <p:tgtEl>
                                          <p:spTgt spid="18"/>
                                        </p:tgtEl>
                                      </p:cBhvr>
                                      <p:to x="80000" y="100000"/>
                                    </p:animScale>
                                    <p:anim by="(#ppt_w*0.10)" calcmode="lin" valueType="num">
                                      <p:cBhvr>
                                        <p:cTn id="30" dur="50" autoRev="1" fill="hold">
                                          <p:stCondLst>
                                            <p:cond delay="0"/>
                                          </p:stCondLst>
                                        </p:cTn>
                                        <p:tgtEl>
                                          <p:spTgt spid="18"/>
                                        </p:tgtEl>
                                        <p:attrNameLst>
                                          <p:attrName>ppt_x</p:attrName>
                                        </p:attrNameLst>
                                      </p:cBhvr>
                                    </p:anim>
                                    <p:anim by="(-#ppt_w*0.10)" calcmode="lin" valueType="num">
                                      <p:cBhvr>
                                        <p:cTn id="31" dur="50" autoRev="1" fill="hold">
                                          <p:stCondLst>
                                            <p:cond delay="0"/>
                                          </p:stCondLst>
                                        </p:cTn>
                                        <p:tgtEl>
                                          <p:spTgt spid="18"/>
                                        </p:tgtEl>
                                        <p:attrNameLst>
                                          <p:attrName>ppt_y</p:attrName>
                                        </p:attrNameLst>
                                      </p:cBhvr>
                                    </p:anim>
                                    <p:animRot by="-480000">
                                      <p:cBhvr>
                                        <p:cTn id="32" dur="50" autoRev="1" fill="hold">
                                          <p:stCondLst>
                                            <p:cond delay="0"/>
                                          </p:stCondLst>
                                        </p:cTn>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16" grpId="0" bldLvl="0" animBg="1" autoUpdateAnimBg="0"/>
      <p:bldP spid="17" grpId="0" bldLvl="0" animBg="1" autoUpdateAnimBg="0"/>
      <p:bldP spid="18" grpId="0"/>
      <p:bldP spid="18" grpId="1"/>
      <p:bldP spid="1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9067" y="1171"/>
            <a:ext cx="1608117" cy="13542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9067" y="255084"/>
            <a:ext cx="1608117" cy="40626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sz="2400" dirty="0"/>
              <a:t>7</a:t>
            </a:r>
            <a:endParaRPr lang="en-US" sz="2400" dirty="0"/>
          </a:p>
        </p:txBody>
      </p:sp>
      <p:sp>
        <p:nvSpPr>
          <p:cNvPr id="4" name="文本框 3"/>
          <p:cNvSpPr txBox="1"/>
          <p:nvPr/>
        </p:nvSpPr>
        <p:spPr>
          <a:xfrm>
            <a:off x="2207741" y="159821"/>
            <a:ext cx="6051597" cy="501650"/>
          </a:xfrm>
          <a:prstGeom prst="rect">
            <a:avLst/>
          </a:prstGeom>
          <a:noFill/>
        </p:spPr>
        <p:txBody>
          <a:bodyPr wrap="square" rtlCol="0">
            <a:spAutoFit/>
          </a:bodyPr>
          <a:lstStyle/>
          <a:p>
            <a:r>
              <a:rPr lang="zh-Hans" altLang="en-US" sz="2665" dirty="0">
                <a:solidFill>
                  <a:srgbClr val="183A5D"/>
                </a:solidFill>
                <a:latin typeface="微软雅黑" panose="020B0503020204020204" pitchFamily="34" charset="-122"/>
                <a:ea typeface="微软雅黑" panose="020B0503020204020204" pitchFamily="34" charset="-122"/>
              </a:rPr>
              <a:t>项目总结</a:t>
            </a:r>
            <a:r>
              <a:rPr lang="en-US" altLang="zh-Hans" sz="2665" dirty="0">
                <a:solidFill>
                  <a:srgbClr val="183A5D"/>
                </a:solidFill>
                <a:latin typeface="微软雅黑" panose="020B0503020204020204" pitchFamily="34" charset="-122"/>
                <a:ea typeface="微软雅黑" panose="020B0503020204020204" pitchFamily="34" charset="-122"/>
              </a:rPr>
              <a:t>——</a:t>
            </a:r>
            <a:r>
              <a:rPr lang="zh-Hans" altLang="en-US" sz="2665" dirty="0">
                <a:solidFill>
                  <a:srgbClr val="183A5D"/>
                </a:solidFill>
                <a:latin typeface="微软雅黑" panose="020B0503020204020204" pitchFamily="34" charset="-122"/>
                <a:ea typeface="微软雅黑" panose="020B0503020204020204" pitchFamily="34" charset="-122"/>
              </a:rPr>
              <a:t>出错原因分析</a:t>
            </a:r>
            <a:endParaRPr lang="zh-CN" sz="2665" dirty="0">
              <a:solidFill>
                <a:srgbClr val="183A5D"/>
              </a:solidFill>
              <a:latin typeface="微软雅黑" panose="020B0503020204020204" pitchFamily="34" charset="-122"/>
              <a:ea typeface="微软雅黑" panose="020B0503020204020204" pitchFamily="34" charset="-122"/>
            </a:endParaRPr>
          </a:p>
        </p:txBody>
      </p:sp>
      <p:graphicFrame>
        <p:nvGraphicFramePr>
          <p:cNvPr id="8" name="表格 7">
            <a:extLst>
              <a:ext uri="{FF2B5EF4-FFF2-40B4-BE49-F238E27FC236}">
                <a16:creationId xmlns:a16="http://schemas.microsoft.com/office/drawing/2014/main" id="{CF911E31-B8EE-B442-8EC6-AB2B9D547CDD}"/>
              </a:ext>
            </a:extLst>
          </p:cNvPr>
          <p:cNvGraphicFramePr>
            <a:graphicFrameLocks noGrp="1"/>
          </p:cNvGraphicFramePr>
          <p:nvPr>
            <p:extLst>
              <p:ext uri="{D42A27DB-BD31-4B8C-83A1-F6EECF244321}">
                <p14:modId xmlns:p14="http://schemas.microsoft.com/office/powerpoint/2010/main" val="1511827329"/>
              </p:ext>
            </p:extLst>
          </p:nvPr>
        </p:nvGraphicFramePr>
        <p:xfrm>
          <a:off x="1847184" y="779837"/>
          <a:ext cx="9679578" cy="5268267"/>
        </p:xfrm>
        <a:graphic>
          <a:graphicData uri="http://schemas.openxmlformats.org/drawingml/2006/table">
            <a:tbl>
              <a:tblPr firstRow="1" firstCol="1" bandRow="1">
                <a:tableStyleId>{5C22544A-7EE6-4342-B048-85BDC9FD1C3A}</a:tableStyleId>
              </a:tblPr>
              <a:tblGrid>
                <a:gridCol w="4819745">
                  <a:extLst>
                    <a:ext uri="{9D8B030D-6E8A-4147-A177-3AD203B41FA5}">
                      <a16:colId xmlns:a16="http://schemas.microsoft.com/office/drawing/2014/main" val="3168544644"/>
                    </a:ext>
                  </a:extLst>
                </a:gridCol>
                <a:gridCol w="4859833">
                  <a:extLst>
                    <a:ext uri="{9D8B030D-6E8A-4147-A177-3AD203B41FA5}">
                      <a16:colId xmlns:a16="http://schemas.microsoft.com/office/drawing/2014/main" val="3980843233"/>
                    </a:ext>
                  </a:extLst>
                </a:gridCol>
              </a:tblGrid>
              <a:tr h="553616">
                <a:tc>
                  <a:txBody>
                    <a:bodyPr/>
                    <a:lstStyle/>
                    <a:p>
                      <a:pPr algn="ctr">
                        <a:spcAft>
                          <a:spcPts val="0"/>
                        </a:spcAft>
                      </a:pPr>
                      <a:r>
                        <a:rPr lang="zh-CN" sz="2400" dirty="0">
                          <a:effectLst/>
                        </a:rPr>
                        <a:t>问题</a:t>
                      </a:r>
                      <a:endParaRPr lang="zh-CN" sz="2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zh-CN" sz="2400">
                          <a:effectLst/>
                        </a:rPr>
                        <a:t>分析</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508160895"/>
                  </a:ext>
                </a:extLst>
              </a:tr>
              <a:tr h="839345">
                <a:tc>
                  <a:txBody>
                    <a:bodyPr/>
                    <a:lstStyle/>
                    <a:p>
                      <a:pPr>
                        <a:spcAft>
                          <a:spcPts val="0"/>
                        </a:spcAft>
                      </a:pPr>
                      <a:r>
                        <a:rPr lang="zh-CN" sz="2400" dirty="0">
                          <a:effectLst/>
                        </a:rPr>
                        <a:t>实际情况与计划在时间上的偏差比较大</a:t>
                      </a:r>
                      <a:endParaRPr lang="zh-CN" sz="2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2400" dirty="0">
                          <a:effectLst/>
                        </a:rPr>
                        <a:t>项目经验不足，关键里程碑设置不够合理</a:t>
                      </a:r>
                      <a:endParaRPr lang="zh-CN" sz="2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323208823"/>
                  </a:ext>
                </a:extLst>
              </a:tr>
              <a:tr h="1107230">
                <a:tc>
                  <a:txBody>
                    <a:bodyPr/>
                    <a:lstStyle/>
                    <a:p>
                      <a:pPr>
                        <a:spcAft>
                          <a:spcPts val="0"/>
                        </a:spcAft>
                      </a:pPr>
                      <a:r>
                        <a:rPr lang="zh-CN" sz="2400" dirty="0">
                          <a:effectLst/>
                        </a:rPr>
                        <a:t>前期找不到最新的版本</a:t>
                      </a:r>
                      <a:endParaRPr lang="zh-CN" sz="2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2400" dirty="0">
                          <a:effectLst/>
                        </a:rPr>
                        <a:t>文件在</a:t>
                      </a:r>
                      <a:r>
                        <a:rPr lang="zh-Hans" altLang="en-US" sz="2400" dirty="0">
                          <a:effectLst/>
                        </a:rPr>
                        <a:t>微信</a:t>
                      </a:r>
                      <a:r>
                        <a:rPr lang="zh-CN" sz="2400" dirty="0">
                          <a:effectLst/>
                        </a:rPr>
                        <a:t>中随意滚动，没有完善配置管理系统</a:t>
                      </a:r>
                      <a:endParaRPr lang="zh-CN" sz="2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528905064"/>
                  </a:ext>
                </a:extLst>
              </a:tr>
              <a:tr h="1107230">
                <a:tc>
                  <a:txBody>
                    <a:bodyPr/>
                    <a:lstStyle/>
                    <a:p>
                      <a:pPr>
                        <a:spcAft>
                          <a:spcPts val="0"/>
                        </a:spcAft>
                      </a:pPr>
                      <a:r>
                        <a:rPr lang="zh-CN" sz="2400" dirty="0">
                          <a:effectLst/>
                        </a:rPr>
                        <a:t>小组熬夜</a:t>
                      </a:r>
                      <a:endParaRPr lang="zh-CN" sz="2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2400" dirty="0">
                          <a:effectLst/>
                        </a:rPr>
                        <a:t>项目经理没有控制好组内的健康气氛，导致熬夜的连锁反应</a:t>
                      </a:r>
                      <a:endParaRPr lang="zh-CN" sz="2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3583613820"/>
                  </a:ext>
                </a:extLst>
              </a:tr>
              <a:tr h="553616">
                <a:tc>
                  <a:txBody>
                    <a:bodyPr/>
                    <a:lstStyle/>
                    <a:p>
                      <a:pPr>
                        <a:spcAft>
                          <a:spcPts val="0"/>
                        </a:spcAft>
                      </a:pPr>
                      <a:r>
                        <a:rPr lang="zh-CN" sz="2400">
                          <a:effectLst/>
                        </a:rPr>
                        <a:t>各种文档补丁较多，打的都比较晚</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2400" dirty="0">
                          <a:effectLst/>
                        </a:rPr>
                        <a:t>没有完善评审机制</a:t>
                      </a:r>
                      <a:endParaRPr lang="zh-CN" sz="2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3701154793"/>
                  </a:ext>
                </a:extLst>
              </a:tr>
              <a:tr h="1107230">
                <a:tc>
                  <a:txBody>
                    <a:bodyPr/>
                    <a:lstStyle/>
                    <a:p>
                      <a:pPr>
                        <a:spcAft>
                          <a:spcPts val="0"/>
                        </a:spcAft>
                      </a:pPr>
                      <a:r>
                        <a:rPr lang="zh-CN" sz="2400" dirty="0">
                          <a:effectLst/>
                        </a:rPr>
                        <a:t>部分会议空洞，无意义</a:t>
                      </a:r>
                      <a:endParaRPr lang="zh-CN" sz="2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2400" dirty="0">
                          <a:effectLst/>
                        </a:rPr>
                        <a:t>一开始制定一周两次例会，频率太高，随后做了调整。</a:t>
                      </a:r>
                      <a:endParaRPr lang="zh-CN" sz="2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832244695"/>
                  </a:ext>
                </a:extLst>
              </a:tr>
            </a:tbl>
          </a:graphicData>
        </a:graphic>
      </p:graphicFrame>
    </p:spTree>
    <p:extLst>
      <p:ext uri="{BB962C8B-B14F-4D97-AF65-F5344CB8AC3E}">
        <p14:creationId xmlns:p14="http://schemas.microsoft.com/office/powerpoint/2010/main" val="55046782"/>
      </p:ext>
    </p:extLst>
  </p:cSld>
  <p:clrMapOvr>
    <a:masterClrMapping/>
  </p:clrMapOvr>
  <p:transition spd="slow" advClick="0" advTm="0">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9067" y="1171"/>
            <a:ext cx="1608117" cy="13542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9067" y="255084"/>
            <a:ext cx="1608117" cy="40626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sz="2400" dirty="0"/>
              <a:t>7</a:t>
            </a:r>
            <a:endParaRPr lang="en-US" sz="2400" dirty="0"/>
          </a:p>
        </p:txBody>
      </p:sp>
      <p:sp>
        <p:nvSpPr>
          <p:cNvPr id="4" name="文本框 3"/>
          <p:cNvSpPr txBox="1"/>
          <p:nvPr/>
        </p:nvSpPr>
        <p:spPr>
          <a:xfrm>
            <a:off x="2207741" y="159821"/>
            <a:ext cx="6051597" cy="501650"/>
          </a:xfrm>
          <a:prstGeom prst="rect">
            <a:avLst/>
          </a:prstGeom>
          <a:noFill/>
        </p:spPr>
        <p:txBody>
          <a:bodyPr wrap="square" rtlCol="0">
            <a:spAutoFit/>
          </a:bodyPr>
          <a:lstStyle/>
          <a:p>
            <a:r>
              <a:rPr lang="zh-Hans" altLang="en-US" sz="2665" dirty="0">
                <a:solidFill>
                  <a:srgbClr val="183A5D"/>
                </a:solidFill>
                <a:latin typeface="微软雅黑" panose="020B0503020204020204" pitchFamily="34" charset="-122"/>
                <a:ea typeface="微软雅黑" panose="020B0503020204020204" pitchFamily="34" charset="-122"/>
              </a:rPr>
              <a:t>项目总结</a:t>
            </a:r>
            <a:r>
              <a:rPr lang="en-US" altLang="zh-Hans" sz="2665" dirty="0">
                <a:solidFill>
                  <a:srgbClr val="183A5D"/>
                </a:solidFill>
                <a:latin typeface="微软雅黑" panose="020B0503020204020204" pitchFamily="34" charset="-122"/>
                <a:ea typeface="微软雅黑" panose="020B0503020204020204" pitchFamily="34" charset="-122"/>
              </a:rPr>
              <a:t>——</a:t>
            </a:r>
            <a:r>
              <a:rPr lang="zh-Hans" altLang="en-US" sz="2665" dirty="0">
                <a:solidFill>
                  <a:srgbClr val="183A5D"/>
                </a:solidFill>
                <a:latin typeface="微软雅黑" panose="020B0503020204020204" pitchFamily="34" charset="-122"/>
                <a:ea typeface="微软雅黑" panose="020B0503020204020204" pitchFamily="34" charset="-122"/>
              </a:rPr>
              <a:t>成员点评</a:t>
            </a:r>
            <a:endParaRPr lang="zh-CN" sz="2665" dirty="0">
              <a:solidFill>
                <a:srgbClr val="183A5D"/>
              </a:solidFill>
              <a:latin typeface="微软雅黑" panose="020B0503020204020204" pitchFamily="34" charset="-122"/>
              <a:ea typeface="微软雅黑" panose="020B0503020204020204" pitchFamily="34" charset="-122"/>
            </a:endParaRPr>
          </a:p>
        </p:txBody>
      </p:sp>
      <p:graphicFrame>
        <p:nvGraphicFramePr>
          <p:cNvPr id="5" name="表格 4"/>
          <p:cNvGraphicFramePr/>
          <p:nvPr>
            <p:extLst>
              <p:ext uri="{D42A27DB-BD31-4B8C-83A1-F6EECF244321}">
                <p14:modId xmlns:p14="http://schemas.microsoft.com/office/powerpoint/2010/main" val="2741945878"/>
              </p:ext>
            </p:extLst>
          </p:nvPr>
        </p:nvGraphicFramePr>
        <p:xfrm>
          <a:off x="1847184" y="661345"/>
          <a:ext cx="8817430" cy="6121824"/>
        </p:xfrm>
        <a:graphic>
          <a:graphicData uri="http://schemas.openxmlformats.org/drawingml/2006/table">
            <a:tbl>
              <a:tblPr firstRow="1" bandRow="1">
                <a:tableStyleId>{5C22544A-7EE6-4342-B048-85BDC9FD1C3A}</a:tableStyleId>
              </a:tblPr>
              <a:tblGrid>
                <a:gridCol w="2236347">
                  <a:extLst>
                    <a:ext uri="{9D8B030D-6E8A-4147-A177-3AD203B41FA5}">
                      <a16:colId xmlns:a16="http://schemas.microsoft.com/office/drawing/2014/main" val="20000"/>
                    </a:ext>
                  </a:extLst>
                </a:gridCol>
                <a:gridCol w="6581083">
                  <a:extLst>
                    <a:ext uri="{9D8B030D-6E8A-4147-A177-3AD203B41FA5}">
                      <a16:colId xmlns:a16="http://schemas.microsoft.com/office/drawing/2014/main" val="20001"/>
                    </a:ext>
                  </a:extLst>
                </a:gridCol>
              </a:tblGrid>
              <a:tr h="956295">
                <a:tc>
                  <a:txBody>
                    <a:bodyPr/>
                    <a:lstStyle/>
                    <a:p>
                      <a:pPr algn="ctr">
                        <a:buNone/>
                      </a:pPr>
                      <a:r>
                        <a:rPr lang="zh-Hans" altLang="en-US" sz="2800" b="0" dirty="0">
                          <a:solidFill>
                            <a:schemeClr val="tx1"/>
                          </a:solidFill>
                        </a:rPr>
                        <a:t>成员</a:t>
                      </a:r>
                      <a:endParaRPr lang="zh-CN" altLang="en-US" sz="2800" b="0" dirty="0">
                        <a:solidFill>
                          <a:schemeClr val="tx1"/>
                        </a:solidFill>
                      </a:endParaRPr>
                    </a:p>
                  </a:txBody>
                  <a:tcPr>
                    <a:solidFill>
                      <a:schemeClr val="accent1">
                        <a:lumMod val="40000"/>
                        <a:lumOff val="60000"/>
                      </a:schemeClr>
                    </a:solidFill>
                  </a:tcPr>
                </a:tc>
                <a:tc>
                  <a:txBody>
                    <a:bodyPr/>
                    <a:lstStyle/>
                    <a:p>
                      <a:pPr indent="0" algn="l">
                        <a:buFont typeface="+mj-lt"/>
                        <a:buNone/>
                      </a:pPr>
                      <a:r>
                        <a:rPr lang="zh-Hans" altLang="en-US" sz="2400" b="0" dirty="0">
                          <a:solidFill>
                            <a:schemeClr val="tx1"/>
                          </a:solidFill>
                          <a:latin typeface="+mn-ea"/>
                          <a:ea typeface="+mn-ea"/>
                        </a:rPr>
                        <a:t>          </a:t>
                      </a:r>
                      <a:r>
                        <a:rPr lang="zh-Hans" altLang="en-US" sz="2800" b="0" dirty="0">
                          <a:solidFill>
                            <a:schemeClr val="tx1"/>
                          </a:solidFill>
                          <a:latin typeface="+mn-ea"/>
                          <a:ea typeface="+mn-ea"/>
                        </a:rPr>
                        <a:t>评价</a:t>
                      </a:r>
                      <a:endParaRPr lang="zh-CN" altLang="en-US" sz="2800" b="0" dirty="0">
                        <a:solidFill>
                          <a:schemeClr val="tx1"/>
                        </a:solidFill>
                        <a:latin typeface="+mn-ea"/>
                        <a:ea typeface="+mn-ea"/>
                      </a:endParaRPr>
                    </a:p>
                  </a:txBody>
                  <a:tcPr>
                    <a:solidFill>
                      <a:schemeClr val="accent1">
                        <a:lumMod val="40000"/>
                        <a:lumOff val="60000"/>
                      </a:schemeClr>
                    </a:solidFill>
                  </a:tcPr>
                </a:tc>
                <a:extLst>
                  <a:ext uri="{0D108BD9-81ED-4DB2-BD59-A6C34878D82A}">
                    <a16:rowId xmlns:a16="http://schemas.microsoft.com/office/drawing/2014/main" val="2068259741"/>
                  </a:ext>
                </a:extLst>
              </a:tr>
              <a:tr h="1758295">
                <a:tc>
                  <a:txBody>
                    <a:bodyPr/>
                    <a:lstStyle/>
                    <a:p>
                      <a:pPr algn="ctr">
                        <a:buNone/>
                      </a:pPr>
                      <a:r>
                        <a:rPr lang="zh-Hans" altLang="en-US" b="0" dirty="0">
                          <a:solidFill>
                            <a:schemeClr val="tx1"/>
                          </a:solidFill>
                        </a:rPr>
                        <a:t>黄为波</a:t>
                      </a:r>
                      <a:endParaRPr lang="zh-CN" altLang="en-US" b="0" dirty="0">
                        <a:solidFill>
                          <a:schemeClr val="tx1"/>
                        </a:solidFill>
                      </a:endParaRPr>
                    </a:p>
                  </a:txBody>
                  <a:tcPr>
                    <a:solidFill>
                      <a:schemeClr val="accent1">
                        <a:lumMod val="40000"/>
                        <a:lumOff val="60000"/>
                      </a:schemeClr>
                    </a:solidFill>
                  </a:tcPr>
                </a:tc>
                <a:tc>
                  <a:txBody>
                    <a:bodyPr/>
                    <a:lstStyle/>
                    <a:p>
                      <a:pPr indent="0" algn="l">
                        <a:buFont typeface="+mj-lt"/>
                        <a:buNone/>
                      </a:pPr>
                      <a:r>
                        <a:rPr lang="zh-CN" altLang="zh-CN" sz="1800" kern="1200" dirty="0">
                          <a:solidFill>
                            <a:schemeClr val="dk1"/>
                          </a:solidFill>
                          <a:effectLst/>
                          <a:latin typeface="+mn-lt"/>
                          <a:ea typeface="+mn-ea"/>
                          <a:cs typeface="+mn-cs"/>
                        </a:rPr>
                        <a:t>作为项目经理在项目中能把握整体项目的走向以及清楚项目所有的细节，能统筹兼顾所有人员的工作，并合理分工。与项目下达者保持密切的沟通，与项目所有干系人保持友好往来。在项目中最晚一个睡，只要有一个成员还在干活，就会做好随时被咨询的准备，控制项目的质量与范围</a:t>
                      </a:r>
                      <a:r>
                        <a:rPr lang="zh-CN" altLang="zh-CN" sz="1400" dirty="0">
                          <a:effectLst/>
                        </a:rPr>
                        <a:t> </a:t>
                      </a:r>
                      <a:endParaRPr lang="zh-CN" altLang="en-US" sz="1400" b="0" dirty="0">
                        <a:solidFill>
                          <a:schemeClr val="tx1"/>
                        </a:solidFill>
                        <a:latin typeface="+mn-ea"/>
                        <a:ea typeface="+mn-ea"/>
                      </a:endParaRPr>
                    </a:p>
                  </a:txBody>
                  <a:tcPr>
                    <a:solidFill>
                      <a:schemeClr val="accent1">
                        <a:lumMod val="40000"/>
                        <a:lumOff val="60000"/>
                      </a:schemeClr>
                    </a:solidFill>
                  </a:tcPr>
                </a:tc>
                <a:extLst>
                  <a:ext uri="{0D108BD9-81ED-4DB2-BD59-A6C34878D82A}">
                    <a16:rowId xmlns:a16="http://schemas.microsoft.com/office/drawing/2014/main" val="10000"/>
                  </a:ext>
                </a:extLst>
              </a:tr>
              <a:tr h="1434242">
                <a:tc>
                  <a:txBody>
                    <a:bodyPr/>
                    <a:lstStyle/>
                    <a:p>
                      <a:pPr algn="ctr">
                        <a:buNone/>
                      </a:pPr>
                      <a:r>
                        <a:rPr lang="zh-CN" altLang="en-US" dirty="0">
                          <a:solidFill>
                            <a:schemeClr val="tx1"/>
                          </a:solidFill>
                        </a:rPr>
                        <a:t>陈子卿</a:t>
                      </a:r>
                    </a:p>
                  </a:txBody>
                  <a:tcPr/>
                </a:tc>
                <a:tc>
                  <a:txBody>
                    <a:bodyPr/>
                    <a:lstStyle/>
                    <a:p>
                      <a:pPr marL="0" indent="0" algn="l">
                        <a:buFontTx/>
                        <a:buNone/>
                      </a:pPr>
                      <a:r>
                        <a:rPr lang="zh-CN" altLang="zh-CN" sz="1800" kern="1200" dirty="0">
                          <a:solidFill>
                            <a:schemeClr val="dk1"/>
                          </a:solidFill>
                          <a:effectLst/>
                          <a:latin typeface="+mn-lt"/>
                          <a:ea typeface="+mn-ea"/>
                          <a:cs typeface="+mn-cs"/>
                        </a:rPr>
                        <a:t>对项目认真负责</a:t>
                      </a:r>
                      <a:r>
                        <a:rPr lang="en-US" altLang="zh-CN" sz="1800" kern="1200" dirty="0">
                          <a:solidFill>
                            <a:schemeClr val="dk1"/>
                          </a:solidFill>
                          <a:effectLst/>
                          <a:latin typeface="+mn-lt"/>
                          <a:ea typeface="+mn-ea"/>
                          <a:cs typeface="+mn-cs"/>
                        </a:rPr>
                        <a:t>,</a:t>
                      </a:r>
                      <a:r>
                        <a:rPr lang="zh-CN" altLang="zh-CN" sz="1800" kern="1200" dirty="0">
                          <a:solidFill>
                            <a:schemeClr val="dk1"/>
                          </a:solidFill>
                          <a:effectLst/>
                          <a:latin typeface="+mn-lt"/>
                          <a:ea typeface="+mn-ea"/>
                          <a:cs typeface="+mn-cs"/>
                        </a:rPr>
                        <a:t>能用最客观的眼光看待项目，真实记录每一个会议，对于项目中的任何疑问都能直接向项目经理咨询沟通，但频率过高与问题的质量较低。会去对过去总项目做的不足的地方进行完善。总体工作效率高，</a:t>
                      </a:r>
                      <a:r>
                        <a:rPr lang="zh-Hans" altLang="en-US" sz="1800" kern="1200" dirty="0">
                          <a:solidFill>
                            <a:schemeClr val="dk1"/>
                          </a:solidFill>
                          <a:effectLst/>
                          <a:latin typeface="+mn-lt"/>
                          <a:ea typeface="+mn-ea"/>
                          <a:cs typeface="+mn-cs"/>
                        </a:rPr>
                        <a:t>能够快速处理云服务器中数据库的问题</a:t>
                      </a:r>
                      <a:r>
                        <a:rPr lang="zh-CN" altLang="zh-CN" sz="1800" kern="1200" dirty="0">
                          <a:solidFill>
                            <a:schemeClr val="dk1"/>
                          </a:solidFill>
                          <a:effectLst/>
                          <a:latin typeface="+mn-lt"/>
                          <a:ea typeface="+mn-ea"/>
                          <a:cs typeface="+mn-cs"/>
                        </a:rPr>
                        <a:t>。团队意识强</a:t>
                      </a:r>
                      <a:r>
                        <a:rPr lang="zh-CN" altLang="en-US" sz="1800" kern="1200" dirty="0">
                          <a:solidFill>
                            <a:schemeClr val="dk1"/>
                          </a:solidFill>
                          <a:effectLst/>
                          <a:latin typeface="+mn-lt"/>
                          <a:ea typeface="+mn-ea"/>
                          <a:cs typeface="+mn-cs"/>
                        </a:rPr>
                        <a:t>。</a:t>
                      </a:r>
                      <a:endParaRPr lang="zh-CN" altLang="en-US" sz="1400" b="0" dirty="0">
                        <a:solidFill>
                          <a:schemeClr val="tx1"/>
                        </a:solidFill>
                        <a:latin typeface="+mn-ea"/>
                        <a:ea typeface="+mn-ea"/>
                        <a:sym typeface="+mn-ea"/>
                      </a:endParaRPr>
                    </a:p>
                  </a:txBody>
                  <a:tcPr/>
                </a:tc>
                <a:extLst>
                  <a:ext uri="{0D108BD9-81ED-4DB2-BD59-A6C34878D82A}">
                    <a16:rowId xmlns:a16="http://schemas.microsoft.com/office/drawing/2014/main" val="10001"/>
                  </a:ext>
                </a:extLst>
              </a:tr>
              <a:tr h="1944194">
                <a:tc>
                  <a:txBody>
                    <a:bodyPr/>
                    <a:lstStyle/>
                    <a:p>
                      <a:pPr algn="ctr">
                        <a:buNone/>
                      </a:pPr>
                      <a:r>
                        <a:rPr lang="zh-CN" altLang="en-US" dirty="0">
                          <a:solidFill>
                            <a:schemeClr val="tx1"/>
                          </a:solidFill>
                        </a:rPr>
                        <a:t>蔡峰</a:t>
                      </a:r>
                    </a:p>
                  </a:txBody>
                  <a:tcPr>
                    <a:solidFill>
                      <a:schemeClr val="accent1">
                        <a:lumMod val="40000"/>
                        <a:lumOff val="60000"/>
                      </a:schemeClr>
                    </a:solidFill>
                  </a:tcPr>
                </a:tc>
                <a:tc>
                  <a:txBody>
                    <a:bodyPr/>
                    <a:lstStyle/>
                    <a:p>
                      <a:pPr algn="ctr">
                        <a:buFontTx/>
                        <a:buNone/>
                      </a:pPr>
                      <a:r>
                        <a:rPr lang="zh-CN" altLang="zh-CN" sz="1800" kern="1200" dirty="0">
                          <a:solidFill>
                            <a:schemeClr val="dk1"/>
                          </a:solidFill>
                          <a:effectLst/>
                          <a:latin typeface="+mn-lt"/>
                          <a:ea typeface="+mn-ea"/>
                          <a:cs typeface="+mn-cs"/>
                        </a:rPr>
                        <a:t>我们正规的配置管理员</a:t>
                      </a:r>
                      <a:r>
                        <a:rPr lang="en-US" altLang="zh-CN" sz="1800" kern="1200" dirty="0">
                          <a:solidFill>
                            <a:schemeClr val="dk1"/>
                          </a:solidFill>
                          <a:effectLst/>
                          <a:latin typeface="+mn-lt"/>
                          <a:ea typeface="+mn-ea"/>
                          <a:cs typeface="+mn-cs"/>
                        </a:rPr>
                        <a:t>,</a:t>
                      </a:r>
                      <a:r>
                        <a:rPr lang="zh-CN" altLang="zh-CN" sz="1800" kern="1200" dirty="0">
                          <a:solidFill>
                            <a:schemeClr val="dk1"/>
                          </a:solidFill>
                          <a:effectLst/>
                          <a:latin typeface="+mn-lt"/>
                          <a:ea typeface="+mn-ea"/>
                          <a:cs typeface="+mn-cs"/>
                        </a:rPr>
                        <a:t>同时又附有专研精神，</a:t>
                      </a:r>
                      <a:r>
                        <a:rPr lang="zh-Hans" altLang="en-US" sz="1800" kern="1200" dirty="0">
                          <a:solidFill>
                            <a:schemeClr val="dk1"/>
                          </a:solidFill>
                          <a:effectLst/>
                          <a:latin typeface="+mn-lt"/>
                          <a:ea typeface="+mn-ea"/>
                          <a:cs typeface="+mn-cs"/>
                        </a:rPr>
                        <a:t>在</a:t>
                      </a:r>
                      <a:r>
                        <a:rPr lang="en-US" altLang="zh-Hans" sz="1800" kern="1200" dirty="0">
                          <a:solidFill>
                            <a:schemeClr val="dk1"/>
                          </a:solidFill>
                          <a:effectLst/>
                          <a:latin typeface="+mn-lt"/>
                          <a:ea typeface="+mn-ea"/>
                          <a:cs typeface="+mn-cs"/>
                        </a:rPr>
                        <a:t>API</a:t>
                      </a:r>
                      <a:r>
                        <a:rPr lang="zh-Hans" altLang="en-US" sz="1800" kern="1200" dirty="0">
                          <a:solidFill>
                            <a:schemeClr val="dk1"/>
                          </a:solidFill>
                          <a:effectLst/>
                          <a:latin typeface="+mn-lt"/>
                          <a:ea typeface="+mn-ea"/>
                          <a:cs typeface="+mn-cs"/>
                        </a:rPr>
                        <a:t>方面与百度我知图等</a:t>
                      </a:r>
                      <a:r>
                        <a:rPr lang="zh-CN" altLang="zh-CN" sz="1800" kern="1200" dirty="0">
                          <a:solidFill>
                            <a:schemeClr val="dk1"/>
                          </a:solidFill>
                          <a:effectLst/>
                          <a:latin typeface="+mn-lt"/>
                          <a:ea typeface="+mn-ea"/>
                          <a:cs typeface="+mn-cs"/>
                        </a:rPr>
                        <a:t>对于研究有足够的自信与耐心，</a:t>
                      </a:r>
                      <a:r>
                        <a:rPr lang="zh-CN" altLang="zh-CN" dirty="0">
                          <a:effectLst/>
                        </a:rPr>
                        <a:t>  </a:t>
                      </a:r>
                      <a:r>
                        <a:rPr lang="zh-Hans" altLang="en-US" dirty="0">
                          <a:effectLst/>
                        </a:rPr>
                        <a:t>最后成功拿下</a:t>
                      </a:r>
                      <a:r>
                        <a:rPr lang="en-US" altLang="zh-Hans" dirty="0" err="1">
                          <a:effectLst/>
                        </a:rPr>
                        <a:t>Api</a:t>
                      </a:r>
                      <a:r>
                        <a:rPr lang="zh-Hans" altLang="en-US" dirty="0">
                          <a:effectLst/>
                        </a:rPr>
                        <a:t>方面的接口</a:t>
                      </a:r>
                      <a:endParaRPr lang="zh-CN" altLang="en-US" dirty="0">
                        <a:solidFill>
                          <a:schemeClr val="tx1"/>
                        </a:solidFill>
                      </a:endParaRPr>
                    </a:p>
                  </a:txBody>
                  <a:tcPr>
                    <a:solidFill>
                      <a:schemeClr val="accent1">
                        <a:lumMod val="40000"/>
                        <a:lumOff val="60000"/>
                      </a:scheme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98505055"/>
      </p:ext>
    </p:extLst>
  </p:cSld>
  <p:clrMapOvr>
    <a:masterClrMapping/>
  </p:clrMapOvr>
  <p:transition spd="slow" advClick="0" advTm="0">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9067" y="1171"/>
            <a:ext cx="1608117" cy="13542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9067" y="255084"/>
            <a:ext cx="1608117" cy="40626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sz="2400" dirty="0"/>
              <a:t>7</a:t>
            </a:r>
            <a:endParaRPr lang="en-US" sz="2400" dirty="0"/>
          </a:p>
        </p:txBody>
      </p:sp>
      <p:sp>
        <p:nvSpPr>
          <p:cNvPr id="4" name="文本框 3"/>
          <p:cNvSpPr txBox="1"/>
          <p:nvPr/>
        </p:nvSpPr>
        <p:spPr>
          <a:xfrm>
            <a:off x="2207741" y="159821"/>
            <a:ext cx="6051597" cy="501650"/>
          </a:xfrm>
          <a:prstGeom prst="rect">
            <a:avLst/>
          </a:prstGeom>
          <a:noFill/>
        </p:spPr>
        <p:txBody>
          <a:bodyPr wrap="square" rtlCol="0">
            <a:spAutoFit/>
          </a:bodyPr>
          <a:lstStyle/>
          <a:p>
            <a:r>
              <a:rPr lang="zh-Hans" altLang="en-US" sz="2665" dirty="0">
                <a:solidFill>
                  <a:srgbClr val="183A5D"/>
                </a:solidFill>
                <a:latin typeface="微软雅黑" panose="020B0503020204020204" pitchFamily="34" charset="-122"/>
                <a:ea typeface="微软雅黑" panose="020B0503020204020204" pitchFamily="34" charset="-122"/>
              </a:rPr>
              <a:t>绩效考评</a:t>
            </a:r>
            <a:endParaRPr lang="zh-CN" sz="2665" dirty="0">
              <a:solidFill>
                <a:srgbClr val="183A5D"/>
              </a:solidFill>
              <a:latin typeface="微软雅黑" panose="020B0503020204020204" pitchFamily="34" charset="-122"/>
              <a:ea typeface="微软雅黑" panose="020B0503020204020204" pitchFamily="34" charset="-122"/>
            </a:endParaRPr>
          </a:p>
        </p:txBody>
      </p:sp>
      <p:graphicFrame>
        <p:nvGraphicFramePr>
          <p:cNvPr id="6" name="表格 5">
            <a:extLst>
              <a:ext uri="{FF2B5EF4-FFF2-40B4-BE49-F238E27FC236}">
                <a16:creationId xmlns:a16="http://schemas.microsoft.com/office/drawing/2014/main" id="{2F0B210E-5714-1740-BCE7-FC835AE6803F}"/>
              </a:ext>
            </a:extLst>
          </p:cNvPr>
          <p:cNvGraphicFramePr>
            <a:graphicFrameLocks noGrp="1"/>
          </p:cNvGraphicFramePr>
          <p:nvPr>
            <p:extLst>
              <p:ext uri="{D42A27DB-BD31-4B8C-83A1-F6EECF244321}">
                <p14:modId xmlns:p14="http://schemas.microsoft.com/office/powerpoint/2010/main" val="1627283335"/>
              </p:ext>
            </p:extLst>
          </p:nvPr>
        </p:nvGraphicFramePr>
        <p:xfrm>
          <a:off x="1698170" y="779836"/>
          <a:ext cx="9392194" cy="4889444"/>
        </p:xfrm>
        <a:graphic>
          <a:graphicData uri="http://schemas.openxmlformats.org/drawingml/2006/table">
            <a:tbl>
              <a:tblPr>
                <a:tableStyleId>{5C22544A-7EE6-4342-B048-85BDC9FD1C3A}</a:tableStyleId>
              </a:tblPr>
              <a:tblGrid>
                <a:gridCol w="1340907">
                  <a:extLst>
                    <a:ext uri="{9D8B030D-6E8A-4147-A177-3AD203B41FA5}">
                      <a16:colId xmlns:a16="http://schemas.microsoft.com/office/drawing/2014/main" val="4101684957"/>
                    </a:ext>
                  </a:extLst>
                </a:gridCol>
                <a:gridCol w="1342076">
                  <a:extLst>
                    <a:ext uri="{9D8B030D-6E8A-4147-A177-3AD203B41FA5}">
                      <a16:colId xmlns:a16="http://schemas.microsoft.com/office/drawing/2014/main" val="1863068921"/>
                    </a:ext>
                  </a:extLst>
                </a:gridCol>
                <a:gridCol w="1342076">
                  <a:extLst>
                    <a:ext uri="{9D8B030D-6E8A-4147-A177-3AD203B41FA5}">
                      <a16:colId xmlns:a16="http://schemas.microsoft.com/office/drawing/2014/main" val="4074523658"/>
                    </a:ext>
                  </a:extLst>
                </a:gridCol>
                <a:gridCol w="1340907">
                  <a:extLst>
                    <a:ext uri="{9D8B030D-6E8A-4147-A177-3AD203B41FA5}">
                      <a16:colId xmlns:a16="http://schemas.microsoft.com/office/drawing/2014/main" val="1714807352"/>
                    </a:ext>
                  </a:extLst>
                </a:gridCol>
                <a:gridCol w="1342076">
                  <a:extLst>
                    <a:ext uri="{9D8B030D-6E8A-4147-A177-3AD203B41FA5}">
                      <a16:colId xmlns:a16="http://schemas.microsoft.com/office/drawing/2014/main" val="1008250198"/>
                    </a:ext>
                  </a:extLst>
                </a:gridCol>
                <a:gridCol w="1342076">
                  <a:extLst>
                    <a:ext uri="{9D8B030D-6E8A-4147-A177-3AD203B41FA5}">
                      <a16:colId xmlns:a16="http://schemas.microsoft.com/office/drawing/2014/main" val="977864646"/>
                    </a:ext>
                  </a:extLst>
                </a:gridCol>
                <a:gridCol w="1342076">
                  <a:extLst>
                    <a:ext uri="{9D8B030D-6E8A-4147-A177-3AD203B41FA5}">
                      <a16:colId xmlns:a16="http://schemas.microsoft.com/office/drawing/2014/main" val="2511693466"/>
                    </a:ext>
                  </a:extLst>
                </a:gridCol>
              </a:tblGrid>
              <a:tr h="1222361">
                <a:tc>
                  <a:txBody>
                    <a:bodyPr/>
                    <a:lstStyle/>
                    <a:p>
                      <a:pPr>
                        <a:spcAft>
                          <a:spcPts val="0"/>
                        </a:spcAft>
                      </a:pPr>
                      <a:r>
                        <a:rPr lang="en-US" sz="2800" kern="100" dirty="0">
                          <a:effectLst/>
                        </a:rPr>
                        <a:t> </a:t>
                      </a:r>
                      <a:endParaRPr lang="zh-CN" sz="2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2800" kern="100">
                          <a:effectLst/>
                        </a:rPr>
                        <a:t>工作态度</a:t>
                      </a:r>
                      <a:endParaRPr lang="zh-CN" sz="2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2800" kern="100">
                          <a:effectLst/>
                        </a:rPr>
                        <a:t>工作量</a:t>
                      </a:r>
                      <a:endParaRPr lang="zh-CN" sz="2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2800" kern="100">
                          <a:effectLst/>
                        </a:rPr>
                        <a:t>完成时间</a:t>
                      </a:r>
                      <a:endParaRPr lang="zh-CN" sz="2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2800" kern="100">
                          <a:effectLst/>
                        </a:rPr>
                        <a:t>完成质量</a:t>
                      </a:r>
                      <a:endParaRPr lang="zh-CN" sz="2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2800" kern="100">
                          <a:effectLst/>
                        </a:rPr>
                        <a:t>合作沟通</a:t>
                      </a:r>
                      <a:endParaRPr lang="zh-CN" sz="2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zh-CN" sz="2800" kern="100">
                          <a:effectLst/>
                        </a:rPr>
                        <a:t>总计</a:t>
                      </a:r>
                      <a:endParaRPr lang="zh-CN" sz="2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3340274634"/>
                  </a:ext>
                </a:extLst>
              </a:tr>
              <a:tr h="1222361">
                <a:tc>
                  <a:txBody>
                    <a:bodyPr/>
                    <a:lstStyle/>
                    <a:p>
                      <a:pPr>
                        <a:spcAft>
                          <a:spcPts val="0"/>
                        </a:spcAft>
                      </a:pPr>
                      <a:r>
                        <a:rPr lang="zh-Hans" altLang="en-US" sz="2800" kern="100" dirty="0">
                          <a:effectLst/>
                          <a:latin typeface="宋体" panose="02010600030101010101" pitchFamily="2" charset="-122"/>
                          <a:ea typeface="宋体" panose="02010600030101010101" pitchFamily="2" charset="-122"/>
                          <a:cs typeface="宋体" panose="02010600030101010101" pitchFamily="2" charset="-122"/>
                        </a:rPr>
                        <a:t>蔡峰</a:t>
                      </a:r>
                      <a:endParaRPr lang="zh-CN" sz="2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2800" kern="100" dirty="0">
                          <a:effectLst/>
                        </a:rPr>
                        <a:t>9</a:t>
                      </a:r>
                      <a:r>
                        <a:rPr lang="en-US" altLang="zh-Hans" sz="2800" kern="100" dirty="0">
                          <a:effectLst/>
                        </a:rPr>
                        <a:t>3</a:t>
                      </a:r>
                      <a:endParaRPr lang="zh-CN" sz="2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2800" kern="100" dirty="0">
                          <a:effectLst/>
                        </a:rPr>
                        <a:t>91</a:t>
                      </a:r>
                      <a:endParaRPr lang="zh-CN" sz="2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2800" kern="100" dirty="0">
                          <a:effectLst/>
                        </a:rPr>
                        <a:t>97</a:t>
                      </a:r>
                      <a:endParaRPr lang="zh-CN" sz="2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2800" kern="100" dirty="0">
                          <a:effectLst/>
                        </a:rPr>
                        <a:t>9</a:t>
                      </a:r>
                      <a:r>
                        <a:rPr lang="en-US" altLang="zh-Hans" sz="2800" kern="100" dirty="0">
                          <a:effectLst/>
                        </a:rPr>
                        <a:t>2</a:t>
                      </a:r>
                      <a:endParaRPr lang="zh-CN" sz="2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2800" kern="100" dirty="0">
                          <a:effectLst/>
                        </a:rPr>
                        <a:t>96</a:t>
                      </a:r>
                      <a:endParaRPr lang="zh-CN" sz="2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2800" kern="100" dirty="0">
                          <a:effectLst/>
                        </a:rPr>
                        <a:t>9</a:t>
                      </a:r>
                      <a:r>
                        <a:rPr lang="en-US" altLang="zh-Hans" sz="2800" kern="100" dirty="0">
                          <a:effectLst/>
                        </a:rPr>
                        <a:t>3.4</a:t>
                      </a:r>
                      <a:endParaRPr lang="zh-CN" sz="2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642432292"/>
                  </a:ext>
                </a:extLst>
              </a:tr>
              <a:tr h="1222361">
                <a:tc>
                  <a:txBody>
                    <a:bodyPr/>
                    <a:lstStyle/>
                    <a:p>
                      <a:pPr>
                        <a:spcAft>
                          <a:spcPts val="0"/>
                        </a:spcAft>
                      </a:pPr>
                      <a:r>
                        <a:rPr lang="zh-Hans" altLang="en-US" sz="2800" kern="100" dirty="0">
                          <a:effectLst/>
                          <a:latin typeface="宋体" panose="02010600030101010101" pitchFamily="2" charset="-122"/>
                          <a:ea typeface="宋体" panose="02010600030101010101" pitchFamily="2" charset="-122"/>
                          <a:cs typeface="宋体" panose="02010600030101010101" pitchFamily="2" charset="-122"/>
                        </a:rPr>
                        <a:t>陈子卿</a:t>
                      </a:r>
                      <a:endParaRPr lang="zh-CN" sz="2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2800" kern="100" dirty="0">
                          <a:effectLst/>
                        </a:rPr>
                        <a:t>99</a:t>
                      </a:r>
                      <a:endParaRPr lang="zh-CN" sz="2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2800" kern="100" dirty="0">
                          <a:effectLst/>
                        </a:rPr>
                        <a:t>95</a:t>
                      </a:r>
                      <a:endParaRPr lang="zh-CN" sz="2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2800" kern="100" dirty="0">
                          <a:effectLst/>
                        </a:rPr>
                        <a:t>97</a:t>
                      </a:r>
                      <a:endParaRPr lang="zh-CN" sz="2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2800" kern="100" dirty="0">
                          <a:effectLst/>
                        </a:rPr>
                        <a:t>99</a:t>
                      </a:r>
                      <a:endParaRPr lang="zh-CN" sz="2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2800" kern="100" dirty="0">
                          <a:effectLst/>
                        </a:rPr>
                        <a:t>89</a:t>
                      </a:r>
                      <a:endParaRPr lang="zh-CN" sz="2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2800" kern="100">
                          <a:effectLst/>
                        </a:rPr>
                        <a:t>95.8</a:t>
                      </a:r>
                      <a:endParaRPr lang="zh-CN" sz="2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321660249"/>
                  </a:ext>
                </a:extLst>
              </a:tr>
              <a:tr h="1222361">
                <a:tc>
                  <a:txBody>
                    <a:bodyPr/>
                    <a:lstStyle/>
                    <a:p>
                      <a:pPr>
                        <a:spcAft>
                          <a:spcPts val="0"/>
                        </a:spcAft>
                      </a:pPr>
                      <a:r>
                        <a:rPr lang="zh-Hans" altLang="en-US" sz="2800" kern="100" dirty="0">
                          <a:effectLst/>
                          <a:latin typeface="宋体" panose="02010600030101010101" pitchFamily="2" charset="-122"/>
                          <a:ea typeface="宋体" panose="02010600030101010101" pitchFamily="2" charset="-122"/>
                          <a:cs typeface="宋体" panose="02010600030101010101" pitchFamily="2" charset="-122"/>
                        </a:rPr>
                        <a:t>黄为波</a:t>
                      </a:r>
                      <a:endParaRPr lang="zh-CN" sz="2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2800" kern="100">
                          <a:effectLst/>
                        </a:rPr>
                        <a:t>97</a:t>
                      </a:r>
                      <a:endParaRPr lang="zh-CN" sz="2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2800" kern="100">
                          <a:effectLst/>
                        </a:rPr>
                        <a:t>95</a:t>
                      </a:r>
                      <a:endParaRPr lang="zh-CN" sz="2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2800" kern="100">
                          <a:effectLst/>
                        </a:rPr>
                        <a:t>97</a:t>
                      </a:r>
                      <a:endParaRPr lang="zh-CN" sz="2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2800" kern="100">
                          <a:effectLst/>
                        </a:rPr>
                        <a:t>99</a:t>
                      </a:r>
                      <a:endParaRPr lang="zh-CN" sz="2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2800" kern="100" dirty="0">
                          <a:effectLst/>
                        </a:rPr>
                        <a:t>95</a:t>
                      </a:r>
                      <a:endParaRPr lang="zh-CN" sz="2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spcAft>
                          <a:spcPts val="0"/>
                        </a:spcAft>
                      </a:pPr>
                      <a:r>
                        <a:rPr lang="en-US" sz="2800" kern="100" dirty="0">
                          <a:effectLst/>
                        </a:rPr>
                        <a:t>96.6</a:t>
                      </a:r>
                      <a:endParaRPr lang="zh-CN" sz="2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2391645466"/>
                  </a:ext>
                </a:extLst>
              </a:tr>
            </a:tbl>
          </a:graphicData>
        </a:graphic>
      </p:graphicFrame>
    </p:spTree>
    <p:extLst>
      <p:ext uri="{BB962C8B-B14F-4D97-AF65-F5344CB8AC3E}">
        <p14:creationId xmlns:p14="http://schemas.microsoft.com/office/powerpoint/2010/main" val="3690789486"/>
      </p:ext>
    </p:extLst>
  </p:cSld>
  <p:clrMapOvr>
    <a:masterClrMapping/>
  </p:clrMapOvr>
  <p:transition spd="slow" advClick="0" advTm="0">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811" y="-59044"/>
            <a:ext cx="12189743" cy="1125330"/>
          </a:xfrm>
          <a:prstGeom prst="rect">
            <a:avLst/>
          </a:prstGeom>
          <a:solidFill>
            <a:srgbClr val="38B1B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5191139" y="212042"/>
            <a:ext cx="1808480" cy="583565"/>
          </a:xfrm>
          <a:prstGeom prst="rect">
            <a:avLst/>
          </a:prstGeom>
        </p:spPr>
        <p:txBody>
          <a:bodyPr wrap="none">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项目简介</a:t>
            </a:r>
          </a:p>
        </p:txBody>
      </p:sp>
      <p:graphicFrame>
        <p:nvGraphicFramePr>
          <p:cNvPr id="6" name="表格 5"/>
          <p:cNvGraphicFramePr>
            <a:graphicFrameLocks noGrp="1"/>
          </p:cNvGraphicFramePr>
          <p:nvPr/>
        </p:nvGraphicFramePr>
        <p:xfrm>
          <a:off x="2055291" y="2076700"/>
          <a:ext cx="8088630" cy="1167765"/>
        </p:xfrm>
        <a:graphic>
          <a:graphicData uri="http://schemas.openxmlformats.org/drawingml/2006/table">
            <a:tbl>
              <a:tblPr firstRow="1" bandRow="1">
                <a:tableStyleId>{5FD0F851-EC5A-4D38-B0AD-8093EC10F338}</a:tableStyleId>
              </a:tblPr>
              <a:tblGrid>
                <a:gridCol w="1250315">
                  <a:extLst>
                    <a:ext uri="{9D8B030D-6E8A-4147-A177-3AD203B41FA5}">
                      <a16:colId xmlns:a16="http://schemas.microsoft.com/office/drawing/2014/main" val="20000"/>
                    </a:ext>
                  </a:extLst>
                </a:gridCol>
                <a:gridCol w="2048510">
                  <a:extLst>
                    <a:ext uri="{9D8B030D-6E8A-4147-A177-3AD203B41FA5}">
                      <a16:colId xmlns:a16="http://schemas.microsoft.com/office/drawing/2014/main" val="20001"/>
                    </a:ext>
                  </a:extLst>
                </a:gridCol>
                <a:gridCol w="3167380">
                  <a:extLst>
                    <a:ext uri="{9D8B030D-6E8A-4147-A177-3AD203B41FA5}">
                      <a16:colId xmlns:a16="http://schemas.microsoft.com/office/drawing/2014/main" val="20002"/>
                    </a:ext>
                  </a:extLst>
                </a:gridCol>
                <a:gridCol w="1622425">
                  <a:extLst>
                    <a:ext uri="{9D8B030D-6E8A-4147-A177-3AD203B41FA5}">
                      <a16:colId xmlns:a16="http://schemas.microsoft.com/office/drawing/2014/main" val="20003"/>
                    </a:ext>
                  </a:extLst>
                </a:gridCol>
              </a:tblGrid>
              <a:tr h="504825">
                <a:tc>
                  <a:txBody>
                    <a:bodyPr/>
                    <a:lstStyle/>
                    <a:p>
                      <a:pPr lvl="0" indent="267970" algn="l">
                        <a:spcAft>
                          <a:spcPts val="0"/>
                        </a:spcAft>
                      </a:pPr>
                      <a:r>
                        <a:rPr lang="zh-CN" sz="1800" b="1" kern="100" dirty="0">
                          <a:effectLst/>
                          <a:latin typeface="+mn-ea"/>
                          <a:ea typeface="+mn-ea"/>
                          <a:cs typeface="Times New Roman" panose="02020603050405020304" pitchFamily="18" charset="0"/>
                        </a:rPr>
                        <a:t>姓名</a:t>
                      </a:r>
                      <a:endParaRPr lang="zh-CN" sz="1800" kern="100" dirty="0">
                        <a:effectLst/>
                        <a:latin typeface="+mn-ea"/>
                        <a:ea typeface="+mn-ea"/>
                        <a:cs typeface="Times New Roman" panose="02020603050405020304" pitchFamily="18" charset="0"/>
                      </a:endParaRPr>
                    </a:p>
                  </a:txBody>
                  <a:tcPr marL="68567" marR="68567" marT="0" marB="0" anchor="ctr">
                    <a:solidFill>
                      <a:schemeClr val="accent1">
                        <a:lumMod val="40000"/>
                        <a:lumOff val="60000"/>
                      </a:schemeClr>
                    </a:solidFill>
                  </a:tcPr>
                </a:tc>
                <a:tc>
                  <a:txBody>
                    <a:bodyPr/>
                    <a:lstStyle/>
                    <a:p>
                      <a:pPr lvl="0" indent="267970" algn="l">
                        <a:spcAft>
                          <a:spcPts val="0"/>
                        </a:spcAft>
                      </a:pPr>
                      <a:r>
                        <a:rPr lang="zh-CN" sz="1800" b="1" kern="100" dirty="0">
                          <a:effectLst/>
                          <a:latin typeface="+mn-ea"/>
                          <a:ea typeface="+mn-ea"/>
                          <a:cs typeface="Times New Roman" panose="02020603050405020304" pitchFamily="18" charset="0"/>
                        </a:rPr>
                        <a:t>联系电话</a:t>
                      </a:r>
                      <a:endParaRPr lang="zh-CN" sz="1800" kern="100" dirty="0">
                        <a:effectLst/>
                        <a:latin typeface="+mn-ea"/>
                        <a:ea typeface="+mn-ea"/>
                        <a:cs typeface="Times New Roman" panose="02020603050405020304" pitchFamily="18" charset="0"/>
                      </a:endParaRPr>
                    </a:p>
                  </a:txBody>
                  <a:tcPr marL="68567" marR="68567" marT="0" marB="0" anchor="ctr">
                    <a:solidFill>
                      <a:schemeClr val="accent1">
                        <a:lumMod val="40000"/>
                        <a:lumOff val="60000"/>
                      </a:schemeClr>
                    </a:solidFill>
                  </a:tcPr>
                </a:tc>
                <a:tc>
                  <a:txBody>
                    <a:bodyPr/>
                    <a:lstStyle/>
                    <a:p>
                      <a:pPr lvl="0" indent="267970" algn="l">
                        <a:spcAft>
                          <a:spcPts val="0"/>
                        </a:spcAft>
                      </a:pPr>
                      <a:r>
                        <a:rPr lang="zh-CN" sz="1800" b="1" kern="100">
                          <a:effectLst/>
                          <a:latin typeface="+mn-ea"/>
                          <a:ea typeface="+mn-ea"/>
                          <a:cs typeface="Times New Roman" panose="02020603050405020304" pitchFamily="18" charset="0"/>
                        </a:rPr>
                        <a:t>邮箱</a:t>
                      </a:r>
                      <a:endParaRPr lang="zh-CN" sz="1800" kern="100">
                        <a:effectLst/>
                        <a:latin typeface="+mn-ea"/>
                        <a:ea typeface="+mn-ea"/>
                        <a:cs typeface="Times New Roman" panose="02020603050405020304" pitchFamily="18" charset="0"/>
                      </a:endParaRPr>
                    </a:p>
                  </a:txBody>
                  <a:tcPr marL="68567" marR="68567" marT="0" marB="0" anchor="ctr">
                    <a:solidFill>
                      <a:schemeClr val="accent1">
                        <a:lumMod val="40000"/>
                        <a:lumOff val="60000"/>
                      </a:schemeClr>
                    </a:solidFill>
                  </a:tcPr>
                </a:tc>
                <a:tc>
                  <a:txBody>
                    <a:bodyPr/>
                    <a:lstStyle/>
                    <a:p>
                      <a:pPr lvl="0" indent="267970" algn="l">
                        <a:spcAft>
                          <a:spcPts val="0"/>
                        </a:spcAft>
                      </a:pPr>
                      <a:r>
                        <a:rPr lang="zh-CN" sz="1800" b="1" kern="100">
                          <a:effectLst/>
                          <a:latin typeface="+mn-ea"/>
                          <a:ea typeface="+mn-ea"/>
                          <a:cs typeface="Times New Roman" panose="02020603050405020304" pitchFamily="18" charset="0"/>
                        </a:rPr>
                        <a:t>地址</a:t>
                      </a:r>
                      <a:endParaRPr lang="zh-CN" sz="1800" kern="100">
                        <a:effectLst/>
                        <a:latin typeface="+mn-ea"/>
                        <a:ea typeface="+mn-ea"/>
                        <a:cs typeface="Times New Roman" panose="02020603050405020304" pitchFamily="18" charset="0"/>
                      </a:endParaRPr>
                    </a:p>
                  </a:txBody>
                  <a:tcPr marL="68567" marR="68567" marT="0" marB="0" anchor="ctr">
                    <a:solidFill>
                      <a:schemeClr val="accent1">
                        <a:lumMod val="40000"/>
                        <a:lumOff val="60000"/>
                      </a:schemeClr>
                    </a:solidFill>
                  </a:tcPr>
                </a:tc>
                <a:extLst>
                  <a:ext uri="{0D108BD9-81ED-4DB2-BD59-A6C34878D82A}">
                    <a16:rowId xmlns:a16="http://schemas.microsoft.com/office/drawing/2014/main" val="10000"/>
                  </a:ext>
                </a:extLst>
              </a:tr>
              <a:tr h="662940">
                <a:tc>
                  <a:txBody>
                    <a:bodyPr/>
                    <a:lstStyle/>
                    <a:p>
                      <a:pPr lvl="0" indent="266700" algn="l">
                        <a:spcAft>
                          <a:spcPts val="0"/>
                        </a:spcAft>
                      </a:pPr>
                      <a:r>
                        <a:rPr lang="zh-CN" sz="1800" kern="100">
                          <a:effectLst/>
                          <a:latin typeface="+mn-ea"/>
                          <a:ea typeface="+mn-ea"/>
                          <a:cs typeface="Times New Roman" panose="02020603050405020304" pitchFamily="18" charset="0"/>
                        </a:rPr>
                        <a:t>杨枨</a:t>
                      </a:r>
                    </a:p>
                  </a:txBody>
                  <a:tcPr marL="68567" marR="68567" marT="0" marB="0" anchor="ctr"/>
                </a:tc>
                <a:tc>
                  <a:txBody>
                    <a:bodyPr/>
                    <a:lstStyle/>
                    <a:p>
                      <a:pPr lvl="0" indent="266700" algn="l">
                        <a:spcAft>
                          <a:spcPts val="0"/>
                        </a:spcAft>
                      </a:pPr>
                      <a:r>
                        <a:rPr lang="en-US" sz="1800" kern="100" dirty="0">
                          <a:effectLst/>
                          <a:latin typeface="+mn-ea"/>
                          <a:ea typeface="+mn-ea"/>
                          <a:cs typeface="Times New Roman" panose="02020603050405020304" pitchFamily="18" charset="0"/>
                        </a:rPr>
                        <a:t>13357102333</a:t>
                      </a:r>
                    </a:p>
                  </a:txBody>
                  <a:tcPr marL="68567" marR="68567" marT="0" marB="0" anchor="ctr"/>
                </a:tc>
                <a:tc>
                  <a:txBody>
                    <a:bodyPr/>
                    <a:lstStyle/>
                    <a:p>
                      <a:pPr lvl="0" indent="127000" algn="l">
                        <a:spcAft>
                          <a:spcPts val="0"/>
                        </a:spcAft>
                      </a:pPr>
                      <a:r>
                        <a:rPr lang="en-US" sz="1800" u="none" strike="noStrike" kern="100" dirty="0">
                          <a:solidFill>
                            <a:srgbClr val="0563C1"/>
                          </a:solidFill>
                          <a:effectLst/>
                          <a:latin typeface="+mn-ea"/>
                          <a:ea typeface="+mn-ea"/>
                          <a:cs typeface="Times New Roman" panose="02020603050405020304" pitchFamily="18" charset="0"/>
                        </a:rPr>
                        <a:t>yangc@zucc.edu.cn</a:t>
                      </a:r>
                    </a:p>
                  </a:txBody>
                  <a:tcPr marL="68567" marR="68567" marT="0" marB="0" anchor="ctr"/>
                </a:tc>
                <a:tc>
                  <a:txBody>
                    <a:bodyPr/>
                    <a:lstStyle/>
                    <a:p>
                      <a:pPr lvl="0" indent="266700" algn="l">
                        <a:spcAft>
                          <a:spcPts val="0"/>
                        </a:spcAft>
                      </a:pPr>
                      <a:r>
                        <a:rPr sz="1800" kern="100">
                          <a:effectLst/>
                          <a:latin typeface="+mn-ea"/>
                          <a:ea typeface="+mn-ea"/>
                          <a:cs typeface="Times New Roman" panose="02020603050405020304" pitchFamily="18" charset="0"/>
                        </a:rPr>
                        <a:t>理四504</a:t>
                      </a:r>
                    </a:p>
                  </a:txBody>
                  <a:tcPr marL="68567" marR="68567" marT="0" marB="0" anchor="ctr"/>
                </a:tc>
                <a:extLst>
                  <a:ext uri="{0D108BD9-81ED-4DB2-BD59-A6C34878D82A}">
                    <a16:rowId xmlns:a16="http://schemas.microsoft.com/office/drawing/2014/main" val="10001"/>
                  </a:ext>
                </a:extLst>
              </a:tr>
            </a:tbl>
          </a:graphicData>
        </a:graphic>
      </p:graphicFrame>
      <p:sp>
        <p:nvSpPr>
          <p:cNvPr id="5" name="文本框 4"/>
          <p:cNvSpPr txBox="1"/>
          <p:nvPr/>
        </p:nvSpPr>
        <p:spPr>
          <a:xfrm>
            <a:off x="2055291" y="1530067"/>
            <a:ext cx="3608672" cy="368300"/>
          </a:xfrm>
          <a:prstGeom prst="rect">
            <a:avLst/>
          </a:prstGeom>
          <a:noFill/>
        </p:spPr>
        <p:txBody>
          <a:bodyPr wrap="square" rtlCol="0">
            <a:spAutoFit/>
          </a:bodyPr>
          <a:lstStyle/>
          <a:p>
            <a:r>
              <a:rPr lang="zh-CN" altLang="en-US"/>
              <a:t>项目提出者：</a:t>
            </a:r>
          </a:p>
        </p:txBody>
      </p:sp>
      <p:sp>
        <p:nvSpPr>
          <p:cNvPr id="7" name="文本框 6"/>
          <p:cNvSpPr txBox="1"/>
          <p:nvPr/>
        </p:nvSpPr>
        <p:spPr>
          <a:xfrm>
            <a:off x="2055291" y="3885480"/>
            <a:ext cx="1496418" cy="368300"/>
          </a:xfrm>
          <a:prstGeom prst="rect">
            <a:avLst/>
          </a:prstGeom>
          <a:noFill/>
        </p:spPr>
        <p:txBody>
          <a:bodyPr wrap="square" rtlCol="0">
            <a:spAutoFit/>
          </a:bodyPr>
          <a:lstStyle/>
          <a:p>
            <a:r>
              <a:rPr lang="zh-CN" altLang="en-US"/>
              <a:t>项目用户：</a:t>
            </a:r>
          </a:p>
        </p:txBody>
      </p:sp>
      <p:sp>
        <p:nvSpPr>
          <p:cNvPr id="8" name="文本框 7"/>
          <p:cNvSpPr txBox="1"/>
          <p:nvPr/>
        </p:nvSpPr>
        <p:spPr>
          <a:xfrm>
            <a:off x="2055291" y="4586391"/>
            <a:ext cx="6715151" cy="368300"/>
          </a:xfrm>
          <a:prstGeom prst="rect">
            <a:avLst/>
          </a:prstGeom>
          <a:noFill/>
        </p:spPr>
        <p:txBody>
          <a:bodyPr wrap="square" rtlCol="0">
            <a:spAutoFit/>
          </a:bodyPr>
          <a:lstStyle/>
          <a:p>
            <a:r>
              <a:rPr lang="zh-CN" altLang="en-US" b="1"/>
              <a:t>喜欢喝酒以及对酒文化感兴趣的群体。</a:t>
            </a:r>
          </a:p>
        </p:txBody>
      </p:sp>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9"/>
                                        </p:tgtEl>
                                        <p:attrNameLst>
                                          <p:attrName>ppt_y</p:attrName>
                                        </p:attrNameLst>
                                      </p:cBhvr>
                                      <p:tavLst>
                                        <p:tav tm="0">
                                          <p:val>
                                            <p:strVal val="#ppt_y"/>
                                          </p:val>
                                        </p:tav>
                                        <p:tav tm="100000">
                                          <p:val>
                                            <p:strVal val="#ppt_y"/>
                                          </p:val>
                                        </p:tav>
                                      </p:tavLst>
                                    </p:anim>
                                    <p:anim calcmode="lin" valueType="num">
                                      <p:cBhvr>
                                        <p:cTn id="14"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811" y="-59044"/>
            <a:ext cx="12189743" cy="1125330"/>
          </a:xfrm>
          <a:prstGeom prst="rect">
            <a:avLst/>
          </a:prstGeom>
          <a:solidFill>
            <a:srgbClr val="38B1B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5191139" y="212042"/>
            <a:ext cx="1808480" cy="583565"/>
          </a:xfrm>
          <a:prstGeom prst="rect">
            <a:avLst/>
          </a:prstGeom>
        </p:spPr>
        <p:txBody>
          <a:bodyPr wrap="none">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项目简介</a:t>
            </a:r>
          </a:p>
        </p:txBody>
      </p:sp>
      <p:graphicFrame>
        <p:nvGraphicFramePr>
          <p:cNvPr id="4" name="表格 3"/>
          <p:cNvGraphicFramePr>
            <a:graphicFrameLocks noGrp="1"/>
          </p:cNvGraphicFramePr>
          <p:nvPr/>
        </p:nvGraphicFramePr>
        <p:xfrm>
          <a:off x="1728961" y="1978929"/>
          <a:ext cx="8742680" cy="4119880"/>
        </p:xfrm>
        <a:graphic>
          <a:graphicData uri="http://schemas.openxmlformats.org/drawingml/2006/table">
            <a:tbl>
              <a:tblPr firstRow="1" bandRow="1">
                <a:tableStyleId>{5FD0F851-EC5A-4D38-B0AD-8093EC10F338}</a:tableStyleId>
              </a:tblPr>
              <a:tblGrid>
                <a:gridCol w="1186815">
                  <a:extLst>
                    <a:ext uri="{9D8B030D-6E8A-4147-A177-3AD203B41FA5}">
                      <a16:colId xmlns:a16="http://schemas.microsoft.com/office/drawing/2014/main" val="20000"/>
                    </a:ext>
                  </a:extLst>
                </a:gridCol>
                <a:gridCol w="988695">
                  <a:extLst>
                    <a:ext uri="{9D8B030D-6E8A-4147-A177-3AD203B41FA5}">
                      <a16:colId xmlns:a16="http://schemas.microsoft.com/office/drawing/2014/main" val="20001"/>
                    </a:ext>
                  </a:extLst>
                </a:gridCol>
                <a:gridCol w="1724025">
                  <a:extLst>
                    <a:ext uri="{9D8B030D-6E8A-4147-A177-3AD203B41FA5}">
                      <a16:colId xmlns:a16="http://schemas.microsoft.com/office/drawing/2014/main" val="20002"/>
                    </a:ext>
                  </a:extLst>
                </a:gridCol>
                <a:gridCol w="1929765">
                  <a:extLst>
                    <a:ext uri="{9D8B030D-6E8A-4147-A177-3AD203B41FA5}">
                      <a16:colId xmlns:a16="http://schemas.microsoft.com/office/drawing/2014/main" val="20003"/>
                    </a:ext>
                  </a:extLst>
                </a:gridCol>
                <a:gridCol w="1381125">
                  <a:extLst>
                    <a:ext uri="{9D8B030D-6E8A-4147-A177-3AD203B41FA5}">
                      <a16:colId xmlns:a16="http://schemas.microsoft.com/office/drawing/2014/main" val="20004"/>
                    </a:ext>
                  </a:extLst>
                </a:gridCol>
                <a:gridCol w="1532255">
                  <a:extLst>
                    <a:ext uri="{9D8B030D-6E8A-4147-A177-3AD203B41FA5}">
                      <a16:colId xmlns:a16="http://schemas.microsoft.com/office/drawing/2014/main" val="20005"/>
                    </a:ext>
                  </a:extLst>
                </a:gridCol>
              </a:tblGrid>
              <a:tr h="1000760">
                <a:tc>
                  <a:txBody>
                    <a:bodyPr/>
                    <a:lstStyle/>
                    <a:p>
                      <a:pPr indent="127000" algn="just">
                        <a:spcAft>
                          <a:spcPts val="0"/>
                        </a:spcAft>
                      </a:pPr>
                      <a:r>
                        <a:rPr lang="zh-CN" sz="1800" b="1" kern="100" dirty="0">
                          <a:effectLst/>
                          <a:latin typeface="+mn-ea"/>
                          <a:ea typeface="+mn-ea"/>
                          <a:cs typeface="Times New Roman" panose="02020603050405020304" pitchFamily="18" charset="0"/>
                        </a:rPr>
                        <a:t>姓名</a:t>
                      </a:r>
                      <a:endParaRPr lang="zh-CN" sz="1800" kern="100" dirty="0">
                        <a:effectLst/>
                        <a:latin typeface="+mn-ea"/>
                        <a:ea typeface="+mn-ea"/>
                        <a:cs typeface="Times New Roman" panose="02020603050405020304" pitchFamily="18" charset="0"/>
                      </a:endParaRPr>
                    </a:p>
                  </a:txBody>
                  <a:tcPr marL="68567" marR="68567" marT="0" marB="0" anchor="ctr">
                    <a:solidFill>
                      <a:schemeClr val="accent1"/>
                    </a:solidFill>
                  </a:tcPr>
                </a:tc>
                <a:tc>
                  <a:txBody>
                    <a:bodyPr/>
                    <a:lstStyle/>
                    <a:p>
                      <a:pPr indent="127000" algn="just">
                        <a:spcAft>
                          <a:spcPts val="0"/>
                        </a:spcAft>
                      </a:pPr>
                      <a:r>
                        <a:rPr lang="zh-CN" sz="1800" b="1" kern="100">
                          <a:effectLst/>
                          <a:latin typeface="+mn-ea"/>
                          <a:ea typeface="+mn-ea"/>
                          <a:cs typeface="Times New Roman" panose="02020603050405020304" pitchFamily="18" charset="0"/>
                        </a:rPr>
                        <a:t>角色</a:t>
                      </a:r>
                      <a:endParaRPr lang="zh-CN" sz="1800" kern="100">
                        <a:effectLst/>
                        <a:latin typeface="+mn-ea"/>
                        <a:ea typeface="+mn-ea"/>
                        <a:cs typeface="Times New Roman" panose="02020603050405020304" pitchFamily="18" charset="0"/>
                      </a:endParaRPr>
                    </a:p>
                  </a:txBody>
                  <a:tcPr marL="68567" marR="68567" marT="0" marB="0" anchor="ctr">
                    <a:solidFill>
                      <a:schemeClr val="accent1"/>
                    </a:solidFill>
                  </a:tcPr>
                </a:tc>
                <a:tc>
                  <a:txBody>
                    <a:bodyPr/>
                    <a:lstStyle/>
                    <a:p>
                      <a:pPr indent="127000" algn="just">
                        <a:spcAft>
                          <a:spcPts val="0"/>
                        </a:spcAft>
                      </a:pPr>
                      <a:r>
                        <a:rPr lang="zh-CN" sz="1800" b="1" kern="100">
                          <a:effectLst/>
                          <a:latin typeface="+mn-ea"/>
                          <a:ea typeface="+mn-ea"/>
                          <a:cs typeface="Times New Roman" panose="02020603050405020304" pitchFamily="18" charset="0"/>
                        </a:rPr>
                        <a:t>联系电话</a:t>
                      </a:r>
                      <a:endParaRPr lang="zh-CN" sz="1800" kern="100">
                        <a:effectLst/>
                        <a:latin typeface="+mn-ea"/>
                        <a:ea typeface="+mn-ea"/>
                        <a:cs typeface="Times New Roman" panose="02020603050405020304" pitchFamily="18" charset="0"/>
                      </a:endParaRPr>
                    </a:p>
                  </a:txBody>
                  <a:tcPr marL="68567" marR="68567" marT="0" marB="0" anchor="ctr">
                    <a:solidFill>
                      <a:schemeClr val="accent1"/>
                    </a:solidFill>
                  </a:tcPr>
                </a:tc>
                <a:tc>
                  <a:txBody>
                    <a:bodyPr/>
                    <a:lstStyle/>
                    <a:p>
                      <a:pPr indent="127000" algn="just">
                        <a:spcAft>
                          <a:spcPts val="0"/>
                        </a:spcAft>
                      </a:pPr>
                      <a:r>
                        <a:rPr lang="zh-CN" sz="1800" b="1" kern="100">
                          <a:effectLst/>
                          <a:latin typeface="+mn-ea"/>
                          <a:ea typeface="+mn-ea"/>
                          <a:cs typeface="Times New Roman" panose="02020603050405020304" pitchFamily="18" charset="0"/>
                        </a:rPr>
                        <a:t>邮箱</a:t>
                      </a:r>
                      <a:endParaRPr lang="zh-CN" sz="1800" kern="100">
                        <a:effectLst/>
                        <a:latin typeface="+mn-ea"/>
                        <a:ea typeface="+mn-ea"/>
                        <a:cs typeface="Times New Roman" panose="02020603050405020304" pitchFamily="18" charset="0"/>
                      </a:endParaRPr>
                    </a:p>
                  </a:txBody>
                  <a:tcPr marL="68567" marR="68567" marT="0" marB="0" anchor="ctr">
                    <a:solidFill>
                      <a:schemeClr val="accent1"/>
                    </a:solidFill>
                  </a:tcPr>
                </a:tc>
                <a:tc>
                  <a:txBody>
                    <a:bodyPr/>
                    <a:lstStyle/>
                    <a:p>
                      <a:pPr indent="127000" algn="just">
                        <a:spcAft>
                          <a:spcPts val="0"/>
                        </a:spcAft>
                      </a:pPr>
                      <a:r>
                        <a:rPr lang="zh-CN" sz="1800" b="1" kern="100" dirty="0">
                          <a:effectLst/>
                          <a:latin typeface="+mn-ea"/>
                          <a:ea typeface="+mn-ea"/>
                          <a:cs typeface="Times New Roman" panose="02020603050405020304" pitchFamily="18" charset="0"/>
                        </a:rPr>
                        <a:t>地址</a:t>
                      </a:r>
                      <a:endParaRPr lang="zh-CN" sz="1800" kern="100" dirty="0">
                        <a:effectLst/>
                        <a:latin typeface="+mn-ea"/>
                        <a:ea typeface="+mn-ea"/>
                        <a:cs typeface="Times New Roman" panose="02020603050405020304" pitchFamily="18" charset="0"/>
                      </a:endParaRPr>
                    </a:p>
                  </a:txBody>
                  <a:tcPr marL="68567" marR="68567" marT="0" marB="0" anchor="ctr">
                    <a:solidFill>
                      <a:schemeClr val="accent1"/>
                    </a:solidFill>
                  </a:tcPr>
                </a:tc>
                <a:tc>
                  <a:txBody>
                    <a:bodyPr/>
                    <a:lstStyle/>
                    <a:p>
                      <a:pPr indent="127000" algn="just">
                        <a:spcAft>
                          <a:spcPts val="0"/>
                        </a:spcAft>
                        <a:buNone/>
                      </a:pPr>
                      <a:r>
                        <a:rPr lang="zh-CN" altLang="en-US" sz="1800" kern="100" dirty="0">
                          <a:effectLst/>
                          <a:latin typeface="+mn-ea"/>
                          <a:ea typeface="+mn-ea"/>
                          <a:cs typeface="Times New Roman" panose="02020603050405020304" pitchFamily="18" charset="0"/>
                        </a:rPr>
                        <a:t>职务</a:t>
                      </a:r>
                    </a:p>
                  </a:txBody>
                  <a:tcPr marL="68567" marR="68567" marT="0" marB="0" anchor="ctr">
                    <a:solidFill>
                      <a:schemeClr val="accent1"/>
                    </a:solidFill>
                  </a:tcPr>
                </a:tc>
                <a:extLst>
                  <a:ext uri="{0D108BD9-81ED-4DB2-BD59-A6C34878D82A}">
                    <a16:rowId xmlns:a16="http://schemas.microsoft.com/office/drawing/2014/main" val="10000"/>
                  </a:ext>
                </a:extLst>
              </a:tr>
              <a:tr h="1039495">
                <a:tc>
                  <a:txBody>
                    <a:bodyPr/>
                    <a:lstStyle/>
                    <a:p>
                      <a:pPr indent="127000" algn="just">
                        <a:spcAft>
                          <a:spcPts val="0"/>
                        </a:spcAft>
                      </a:pPr>
                      <a:r>
                        <a:rPr lang="zh-CN" sz="1800" kern="100">
                          <a:effectLst/>
                          <a:latin typeface="+mn-ea"/>
                          <a:ea typeface="+mn-ea"/>
                          <a:cs typeface="Times New Roman" panose="02020603050405020304" pitchFamily="18" charset="0"/>
                        </a:rPr>
                        <a:t>黄为波</a:t>
                      </a:r>
                    </a:p>
                  </a:txBody>
                  <a:tcPr marL="68567" marR="68567" marT="0" marB="0" anchor="ctr"/>
                </a:tc>
                <a:tc>
                  <a:txBody>
                    <a:bodyPr/>
                    <a:lstStyle/>
                    <a:p>
                      <a:pPr indent="127000" algn="just">
                        <a:spcAft>
                          <a:spcPts val="0"/>
                        </a:spcAft>
                      </a:pPr>
                      <a:r>
                        <a:rPr lang="zh-CN" sz="1800" kern="100">
                          <a:effectLst/>
                          <a:latin typeface="+mn-ea"/>
                          <a:ea typeface="+mn-ea"/>
                          <a:cs typeface="Times New Roman" panose="02020603050405020304" pitchFamily="18" charset="0"/>
                        </a:rPr>
                        <a:t>组长</a:t>
                      </a:r>
                    </a:p>
                  </a:txBody>
                  <a:tcPr marL="68567" marR="68567" marT="0" marB="0" anchor="ctr"/>
                </a:tc>
                <a:tc>
                  <a:txBody>
                    <a:bodyPr/>
                    <a:lstStyle/>
                    <a:p>
                      <a:pPr indent="127000" algn="just">
                        <a:spcAft>
                          <a:spcPts val="0"/>
                        </a:spcAft>
                      </a:pPr>
                      <a:r>
                        <a:rPr lang="en-US" sz="1800" kern="100">
                          <a:effectLst/>
                          <a:latin typeface="+mn-ea"/>
                          <a:ea typeface="+mn-ea"/>
                          <a:cs typeface="Times New Roman" panose="02020603050405020304" pitchFamily="18" charset="0"/>
                        </a:rPr>
                        <a:t>15336551730</a:t>
                      </a:r>
                    </a:p>
                  </a:txBody>
                  <a:tcPr marL="68567" marR="68567" marT="0" marB="0" anchor="ctr"/>
                </a:tc>
                <a:tc>
                  <a:txBody>
                    <a:bodyPr/>
                    <a:lstStyle/>
                    <a:p>
                      <a:pPr indent="127000" algn="just">
                        <a:spcAft>
                          <a:spcPts val="0"/>
                        </a:spcAft>
                      </a:pPr>
                      <a:r>
                        <a:rPr lang="en-US" sz="1800" kern="100">
                          <a:effectLst/>
                          <a:latin typeface="+mn-ea"/>
                          <a:ea typeface="+mn-ea"/>
                          <a:cs typeface="Times New Roman" panose="02020603050405020304" pitchFamily="18" charset="0"/>
                        </a:rPr>
                        <a:t>31601351@stu.zucc.edu.cn</a:t>
                      </a:r>
                      <a:endParaRPr lang="zh-CN" sz="1800" kern="100">
                        <a:effectLst/>
                        <a:latin typeface="+mn-ea"/>
                        <a:ea typeface="+mn-ea"/>
                        <a:cs typeface="Times New Roman" panose="02020603050405020304" pitchFamily="18" charset="0"/>
                      </a:endParaRPr>
                    </a:p>
                  </a:txBody>
                  <a:tcPr marL="68567" marR="68567" marT="0" marB="0" anchor="ctr"/>
                </a:tc>
                <a:tc>
                  <a:txBody>
                    <a:bodyPr/>
                    <a:lstStyle/>
                    <a:p>
                      <a:pPr indent="127000" algn="just">
                        <a:spcAft>
                          <a:spcPts val="0"/>
                        </a:spcAft>
                      </a:pPr>
                      <a:r>
                        <a:rPr lang="zh-CN" sz="1800" kern="100">
                          <a:effectLst/>
                          <a:latin typeface="+mn-ea"/>
                          <a:ea typeface="+mn-ea"/>
                          <a:cs typeface="Times New Roman" panose="02020603050405020304" pitchFamily="18" charset="0"/>
                        </a:rPr>
                        <a:t>弘毅</a:t>
                      </a:r>
                      <a:r>
                        <a:rPr lang="en-US" sz="1800" kern="100">
                          <a:effectLst/>
                          <a:latin typeface="+mn-ea"/>
                          <a:ea typeface="+mn-ea"/>
                          <a:cs typeface="Times New Roman" panose="02020603050405020304" pitchFamily="18" charset="0"/>
                        </a:rPr>
                        <a:t>1-602</a:t>
                      </a:r>
                      <a:endParaRPr lang="zh-CN" sz="1800" kern="100">
                        <a:effectLst/>
                        <a:latin typeface="+mn-ea"/>
                        <a:ea typeface="+mn-ea"/>
                        <a:cs typeface="Times New Roman" panose="02020603050405020304" pitchFamily="18" charset="0"/>
                      </a:endParaRPr>
                    </a:p>
                  </a:txBody>
                  <a:tcPr marL="68567" marR="68567" marT="0" marB="0" anchor="ctr"/>
                </a:tc>
                <a:tc>
                  <a:txBody>
                    <a:bodyPr/>
                    <a:lstStyle/>
                    <a:p>
                      <a:pPr indent="127000" algn="just">
                        <a:spcAft>
                          <a:spcPts val="0"/>
                        </a:spcAft>
                        <a:buNone/>
                      </a:pPr>
                      <a:r>
                        <a:rPr lang="zh-CN" altLang="en-US" sz="1800" kern="100">
                          <a:effectLst/>
                          <a:latin typeface="+mn-ea"/>
                          <a:ea typeface="+mn-ea"/>
                          <a:cs typeface="Times New Roman" panose="02020603050405020304" pitchFamily="18" charset="0"/>
                        </a:rPr>
                        <a:t>项目经理</a:t>
                      </a:r>
                    </a:p>
                  </a:txBody>
                  <a:tcPr marL="68567" marR="68567" marT="0" marB="0" anchor="ctr"/>
                </a:tc>
                <a:extLst>
                  <a:ext uri="{0D108BD9-81ED-4DB2-BD59-A6C34878D82A}">
                    <a16:rowId xmlns:a16="http://schemas.microsoft.com/office/drawing/2014/main" val="10001"/>
                  </a:ext>
                </a:extLst>
              </a:tr>
              <a:tr h="1040130">
                <a:tc>
                  <a:txBody>
                    <a:bodyPr/>
                    <a:lstStyle/>
                    <a:p>
                      <a:pPr indent="127000" algn="just">
                        <a:spcAft>
                          <a:spcPts val="0"/>
                        </a:spcAft>
                      </a:pPr>
                      <a:r>
                        <a:rPr lang="zh-CN" sz="1800" kern="100">
                          <a:effectLst/>
                          <a:latin typeface="+mn-ea"/>
                          <a:ea typeface="+mn-ea"/>
                          <a:cs typeface="Times New Roman" panose="02020603050405020304" pitchFamily="18" charset="0"/>
                        </a:rPr>
                        <a:t>蔡峰</a:t>
                      </a:r>
                    </a:p>
                  </a:txBody>
                  <a:tcPr marL="68567" marR="68567" marT="0" marB="0" anchor="ctr">
                    <a:solidFill>
                      <a:schemeClr val="accent1">
                        <a:lumMod val="40000"/>
                        <a:lumOff val="60000"/>
                      </a:schemeClr>
                    </a:solidFill>
                  </a:tcPr>
                </a:tc>
                <a:tc>
                  <a:txBody>
                    <a:bodyPr/>
                    <a:lstStyle/>
                    <a:p>
                      <a:pPr indent="127000" algn="just">
                        <a:spcAft>
                          <a:spcPts val="0"/>
                        </a:spcAft>
                      </a:pPr>
                      <a:r>
                        <a:rPr lang="zh-CN" sz="1800" kern="100">
                          <a:effectLst/>
                          <a:latin typeface="+mn-ea"/>
                          <a:ea typeface="+mn-ea"/>
                          <a:cs typeface="Times New Roman" panose="02020603050405020304" pitchFamily="18" charset="0"/>
                        </a:rPr>
                        <a:t>组员</a:t>
                      </a:r>
                    </a:p>
                  </a:txBody>
                  <a:tcPr marL="68567" marR="68567" marT="0" marB="0" anchor="ctr">
                    <a:solidFill>
                      <a:schemeClr val="accent1">
                        <a:lumMod val="40000"/>
                        <a:lumOff val="60000"/>
                      </a:schemeClr>
                    </a:solidFill>
                  </a:tcPr>
                </a:tc>
                <a:tc>
                  <a:txBody>
                    <a:bodyPr/>
                    <a:lstStyle/>
                    <a:p>
                      <a:pPr indent="127000" algn="just">
                        <a:spcAft>
                          <a:spcPts val="0"/>
                        </a:spcAft>
                      </a:pPr>
                      <a:r>
                        <a:rPr lang="en-US" sz="1800" kern="100">
                          <a:effectLst/>
                          <a:latin typeface="+mn-ea"/>
                          <a:ea typeface="+mn-ea"/>
                          <a:cs typeface="Times New Roman" panose="02020603050405020304" pitchFamily="18" charset="0"/>
                        </a:rPr>
                        <a:t>17367073325</a:t>
                      </a:r>
                      <a:endParaRPr lang="zh-CN" sz="1800" kern="100">
                        <a:effectLst/>
                        <a:latin typeface="+mn-ea"/>
                        <a:ea typeface="+mn-ea"/>
                        <a:cs typeface="Times New Roman" panose="02020603050405020304" pitchFamily="18" charset="0"/>
                      </a:endParaRPr>
                    </a:p>
                  </a:txBody>
                  <a:tcPr marL="68567" marR="68567" marT="0" marB="0" anchor="ctr">
                    <a:solidFill>
                      <a:schemeClr val="accent1">
                        <a:lumMod val="40000"/>
                        <a:lumOff val="60000"/>
                      </a:schemeClr>
                    </a:solidFill>
                  </a:tcPr>
                </a:tc>
                <a:tc>
                  <a:txBody>
                    <a:bodyPr/>
                    <a:lstStyle/>
                    <a:p>
                      <a:pPr indent="127000" algn="just">
                        <a:spcAft>
                          <a:spcPts val="0"/>
                        </a:spcAft>
                      </a:pPr>
                      <a:r>
                        <a:rPr lang="en-US" sz="1800" kern="100">
                          <a:effectLst/>
                          <a:latin typeface="+mn-ea"/>
                          <a:ea typeface="+mn-ea"/>
                          <a:cs typeface="Times New Roman" panose="02020603050405020304" pitchFamily="18" charset="0"/>
                        </a:rPr>
                        <a:t>31601344@stu.zucc.edu.cn</a:t>
                      </a:r>
                      <a:endParaRPr lang="zh-CN" sz="1800" kern="100">
                        <a:effectLst/>
                        <a:latin typeface="+mn-ea"/>
                        <a:ea typeface="+mn-ea"/>
                        <a:cs typeface="Times New Roman" panose="02020603050405020304" pitchFamily="18" charset="0"/>
                      </a:endParaRPr>
                    </a:p>
                  </a:txBody>
                  <a:tcPr marL="68567" marR="68567" marT="0" marB="0" anchor="ctr">
                    <a:solidFill>
                      <a:schemeClr val="accent1">
                        <a:lumMod val="40000"/>
                        <a:lumOff val="60000"/>
                      </a:schemeClr>
                    </a:solidFill>
                  </a:tcPr>
                </a:tc>
                <a:tc>
                  <a:txBody>
                    <a:bodyPr/>
                    <a:lstStyle/>
                    <a:p>
                      <a:pPr indent="127000" algn="just">
                        <a:spcAft>
                          <a:spcPts val="0"/>
                        </a:spcAft>
                      </a:pPr>
                      <a:r>
                        <a:rPr lang="zh-CN" sz="1800" kern="100">
                          <a:effectLst/>
                          <a:latin typeface="+mn-ea"/>
                          <a:ea typeface="+mn-ea"/>
                          <a:cs typeface="Times New Roman" panose="02020603050405020304" pitchFamily="18" charset="0"/>
                        </a:rPr>
                        <a:t>弘毅</a:t>
                      </a:r>
                      <a:r>
                        <a:rPr lang="en-US" sz="1800" kern="100">
                          <a:effectLst/>
                          <a:latin typeface="+mn-ea"/>
                          <a:ea typeface="+mn-ea"/>
                          <a:cs typeface="Times New Roman" panose="02020603050405020304" pitchFamily="18" charset="0"/>
                        </a:rPr>
                        <a:t>1-524</a:t>
                      </a:r>
                      <a:endParaRPr lang="zh-CN" sz="1800" kern="100">
                        <a:effectLst/>
                        <a:latin typeface="+mn-ea"/>
                        <a:ea typeface="+mn-ea"/>
                        <a:cs typeface="Times New Roman" panose="02020603050405020304" pitchFamily="18" charset="0"/>
                      </a:endParaRPr>
                    </a:p>
                  </a:txBody>
                  <a:tcPr marL="68567" marR="68567" marT="0" marB="0" anchor="ctr">
                    <a:solidFill>
                      <a:schemeClr val="accent1">
                        <a:lumMod val="40000"/>
                        <a:lumOff val="60000"/>
                      </a:schemeClr>
                    </a:solidFill>
                  </a:tcPr>
                </a:tc>
                <a:tc>
                  <a:txBody>
                    <a:bodyPr/>
                    <a:lstStyle/>
                    <a:p>
                      <a:pPr indent="127000" algn="just">
                        <a:spcAft>
                          <a:spcPts val="0"/>
                        </a:spcAft>
                        <a:buNone/>
                      </a:pPr>
                      <a:r>
                        <a:rPr lang="zh-CN" altLang="en-US" sz="1800" kern="100">
                          <a:effectLst/>
                          <a:latin typeface="+mn-ea"/>
                          <a:ea typeface="+mn-ea"/>
                          <a:cs typeface="Times New Roman" panose="02020603050405020304" pitchFamily="18" charset="0"/>
                        </a:rPr>
                        <a:t>配置管理员</a:t>
                      </a:r>
                    </a:p>
                  </a:txBody>
                  <a:tcPr marL="68567" marR="68567" marT="0" marB="0" anchor="ctr">
                    <a:solidFill>
                      <a:schemeClr val="accent1">
                        <a:lumMod val="40000"/>
                        <a:lumOff val="60000"/>
                      </a:schemeClr>
                    </a:solidFill>
                  </a:tcPr>
                </a:tc>
                <a:extLst>
                  <a:ext uri="{0D108BD9-81ED-4DB2-BD59-A6C34878D82A}">
                    <a16:rowId xmlns:a16="http://schemas.microsoft.com/office/drawing/2014/main" val="10002"/>
                  </a:ext>
                </a:extLst>
              </a:tr>
              <a:tr h="1039495">
                <a:tc>
                  <a:txBody>
                    <a:bodyPr/>
                    <a:lstStyle/>
                    <a:p>
                      <a:pPr indent="127000" algn="just">
                        <a:spcAft>
                          <a:spcPts val="0"/>
                        </a:spcAft>
                      </a:pPr>
                      <a:r>
                        <a:rPr lang="zh-CN" sz="1800" kern="100">
                          <a:effectLst/>
                          <a:latin typeface="+mn-ea"/>
                          <a:ea typeface="+mn-ea"/>
                          <a:cs typeface="Times New Roman" panose="02020603050405020304" pitchFamily="18" charset="0"/>
                        </a:rPr>
                        <a:t>陈子卿</a:t>
                      </a:r>
                    </a:p>
                  </a:txBody>
                  <a:tcPr marL="68567" marR="68567" marT="0" marB="0" anchor="ctr"/>
                </a:tc>
                <a:tc>
                  <a:txBody>
                    <a:bodyPr/>
                    <a:lstStyle/>
                    <a:p>
                      <a:pPr indent="127000" algn="just">
                        <a:spcAft>
                          <a:spcPts val="0"/>
                        </a:spcAft>
                      </a:pPr>
                      <a:r>
                        <a:rPr lang="zh-CN" sz="1800" kern="100">
                          <a:effectLst/>
                          <a:latin typeface="+mn-ea"/>
                          <a:ea typeface="+mn-ea"/>
                          <a:cs typeface="Times New Roman" panose="02020603050405020304" pitchFamily="18" charset="0"/>
                        </a:rPr>
                        <a:t>组员</a:t>
                      </a:r>
                    </a:p>
                  </a:txBody>
                  <a:tcPr marL="68567" marR="68567" marT="0" marB="0" anchor="ctr"/>
                </a:tc>
                <a:tc>
                  <a:txBody>
                    <a:bodyPr/>
                    <a:lstStyle/>
                    <a:p>
                      <a:pPr indent="127000" algn="just">
                        <a:spcAft>
                          <a:spcPts val="0"/>
                        </a:spcAft>
                      </a:pPr>
                      <a:r>
                        <a:rPr lang="en-US" sz="1800" kern="100">
                          <a:effectLst/>
                          <a:latin typeface="+mn-ea"/>
                          <a:ea typeface="+mn-ea"/>
                          <a:cs typeface="Times New Roman" panose="02020603050405020304" pitchFamily="18" charset="0"/>
                        </a:rPr>
                        <a:t>15968119438</a:t>
                      </a:r>
                    </a:p>
                  </a:txBody>
                  <a:tcPr marL="68567" marR="68567" marT="0" marB="0" anchor="ctr"/>
                </a:tc>
                <a:tc>
                  <a:txBody>
                    <a:bodyPr/>
                    <a:lstStyle/>
                    <a:p>
                      <a:pPr indent="127000" algn="just">
                        <a:spcAft>
                          <a:spcPts val="0"/>
                        </a:spcAft>
                      </a:pPr>
                      <a:r>
                        <a:rPr lang="en-US" sz="1800" kern="100">
                          <a:effectLst/>
                          <a:latin typeface="+mn-ea"/>
                          <a:ea typeface="+mn-ea"/>
                          <a:cs typeface="Times New Roman" panose="02020603050405020304" pitchFamily="18" charset="0"/>
                        </a:rPr>
                        <a:t>31601347@stu.zucc.edu.cn</a:t>
                      </a:r>
                      <a:endParaRPr lang="zh-CN" sz="1800" kern="100">
                        <a:effectLst/>
                        <a:latin typeface="+mn-ea"/>
                        <a:ea typeface="+mn-ea"/>
                        <a:cs typeface="Times New Roman" panose="02020603050405020304" pitchFamily="18" charset="0"/>
                      </a:endParaRPr>
                    </a:p>
                  </a:txBody>
                  <a:tcPr marL="68567" marR="68567" marT="0" marB="0" anchor="ctr"/>
                </a:tc>
                <a:tc>
                  <a:txBody>
                    <a:bodyPr/>
                    <a:lstStyle/>
                    <a:p>
                      <a:pPr indent="127000" algn="just">
                        <a:spcAft>
                          <a:spcPts val="0"/>
                        </a:spcAft>
                      </a:pPr>
                      <a:r>
                        <a:rPr lang="zh-CN" sz="1800" kern="100">
                          <a:effectLst/>
                          <a:latin typeface="+mn-ea"/>
                          <a:ea typeface="+mn-ea"/>
                          <a:cs typeface="Times New Roman" panose="02020603050405020304" pitchFamily="18" charset="0"/>
                        </a:rPr>
                        <a:t>弘毅</a:t>
                      </a:r>
                      <a:r>
                        <a:rPr lang="en-US" sz="1800" kern="100">
                          <a:effectLst/>
                          <a:latin typeface="+mn-ea"/>
                          <a:ea typeface="+mn-ea"/>
                          <a:cs typeface="Times New Roman" panose="02020603050405020304" pitchFamily="18" charset="0"/>
                        </a:rPr>
                        <a:t>1-601</a:t>
                      </a:r>
                      <a:endParaRPr lang="zh-CN" sz="1800" kern="100">
                        <a:effectLst/>
                        <a:latin typeface="+mn-ea"/>
                        <a:ea typeface="+mn-ea"/>
                        <a:cs typeface="Times New Roman" panose="02020603050405020304" pitchFamily="18" charset="0"/>
                      </a:endParaRPr>
                    </a:p>
                  </a:txBody>
                  <a:tcPr marL="68567" marR="68567" marT="0" marB="0" anchor="ctr"/>
                </a:tc>
                <a:tc>
                  <a:txBody>
                    <a:bodyPr/>
                    <a:lstStyle/>
                    <a:p>
                      <a:pPr indent="127000" algn="just">
                        <a:spcAft>
                          <a:spcPts val="0"/>
                        </a:spcAft>
                        <a:buNone/>
                      </a:pPr>
                      <a:r>
                        <a:rPr lang="zh-CN" altLang="en-US" sz="1800" kern="100">
                          <a:effectLst/>
                          <a:latin typeface="+mn-ea"/>
                          <a:ea typeface="+mn-ea"/>
                          <a:cs typeface="Times New Roman" panose="02020603050405020304" pitchFamily="18" charset="0"/>
                        </a:rPr>
                        <a:t>会议记录员</a:t>
                      </a:r>
                    </a:p>
                  </a:txBody>
                  <a:tcPr marL="68567" marR="68567" marT="0" marB="0" anchor="ctr"/>
                </a:tc>
                <a:extLst>
                  <a:ext uri="{0D108BD9-81ED-4DB2-BD59-A6C34878D82A}">
                    <a16:rowId xmlns:a16="http://schemas.microsoft.com/office/drawing/2014/main" val="10003"/>
                  </a:ext>
                </a:extLst>
              </a:tr>
            </a:tbl>
          </a:graphicData>
        </a:graphic>
      </p:graphicFrame>
      <p:sp>
        <p:nvSpPr>
          <p:cNvPr id="3" name="文本框 2"/>
          <p:cNvSpPr txBox="1"/>
          <p:nvPr/>
        </p:nvSpPr>
        <p:spPr>
          <a:xfrm>
            <a:off x="1656585" y="1312937"/>
            <a:ext cx="2855701" cy="521970"/>
          </a:xfrm>
          <a:prstGeom prst="rect">
            <a:avLst/>
          </a:prstGeom>
          <a:noFill/>
        </p:spPr>
        <p:txBody>
          <a:bodyPr wrap="square" rtlCol="0">
            <a:spAutoFit/>
          </a:bodyPr>
          <a:lstStyle/>
          <a:p>
            <a:r>
              <a:rPr lang="zh-CN" altLang="en-US" sz="2800" b="1">
                <a:solidFill>
                  <a:schemeClr val="tx1"/>
                </a:solidFill>
                <a:effectLst>
                  <a:outerShdw blurRad="38100" dist="19050" dir="2700000" algn="tl" rotWithShape="0">
                    <a:schemeClr val="dk1">
                      <a:alpha val="40000"/>
                    </a:schemeClr>
                  </a:outerShdw>
                </a:effectLst>
              </a:rPr>
              <a:t>开发团队：</a:t>
            </a:r>
          </a:p>
        </p:txBody>
      </p:sp>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9"/>
                                        </p:tgtEl>
                                        <p:attrNameLst>
                                          <p:attrName>ppt_y</p:attrName>
                                        </p:attrNameLst>
                                      </p:cBhvr>
                                      <p:tavLst>
                                        <p:tav tm="0">
                                          <p:val>
                                            <p:strVal val="#ppt_y"/>
                                          </p:val>
                                        </p:tav>
                                        <p:tav tm="100000">
                                          <p:val>
                                            <p:strVal val="#ppt_y"/>
                                          </p:val>
                                        </p:tav>
                                      </p:tavLst>
                                    </p:anim>
                                    <p:anim calcmode="lin" valueType="num">
                                      <p:cBhvr>
                                        <p:cTn id="14"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52508" y="189390"/>
            <a:ext cx="996693" cy="1196233"/>
          </a:xfrm>
          <a:prstGeom prst="roundRect">
            <a:avLst/>
          </a:prstGeom>
          <a:solidFill>
            <a:srgbClr val="38B1BF"/>
          </a:solidFill>
          <a:ln>
            <a:noFill/>
          </a:ln>
        </p:spPr>
        <p:txBody>
          <a:bodyPr lIns="91392" tIns="45695" rIns="91392" bIns="45695"/>
          <a:lstStyle/>
          <a:p>
            <a:endParaRPr lang="zh-CN" altLang="en-US" sz="2799" kern="0">
              <a:solidFill>
                <a:sysClr val="windowText" lastClr="000000"/>
              </a:solidFill>
              <a:cs typeface="+mn-ea"/>
              <a:sym typeface="+mn-lt"/>
            </a:endParaRPr>
          </a:p>
        </p:txBody>
      </p:sp>
      <p:sp>
        <p:nvSpPr>
          <p:cNvPr id="3" name="Freeform 6"/>
          <p:cNvSpPr/>
          <p:nvPr/>
        </p:nvSpPr>
        <p:spPr bwMode="auto">
          <a:xfrm>
            <a:off x="169953" y="197211"/>
            <a:ext cx="761804" cy="958256"/>
          </a:xfrm>
          <a:custGeom>
            <a:avLst/>
            <a:gdLst>
              <a:gd name="T0" fmla="*/ 734716 w 1173"/>
              <a:gd name="T1" fmla="*/ 348495 h 1472"/>
              <a:gd name="T2" fmla="*/ 711330 w 1173"/>
              <a:gd name="T3" fmla="*/ 30615 h 1472"/>
              <a:gd name="T4" fmla="*/ 693141 w 1173"/>
              <a:gd name="T5" fmla="*/ 35175 h 1472"/>
              <a:gd name="T6" fmla="*/ 651565 w 1173"/>
              <a:gd name="T7" fmla="*/ 44295 h 1472"/>
              <a:gd name="T8" fmla="*/ 596997 w 1173"/>
              <a:gd name="T9" fmla="*/ 35175 h 1472"/>
              <a:gd name="T10" fmla="*/ 408609 w 1173"/>
              <a:gd name="T11" fmla="*/ 3257 h 1472"/>
              <a:gd name="T12" fmla="*/ 0 w 1173"/>
              <a:gd name="T13" fmla="*/ 500270 h 1472"/>
              <a:gd name="T14" fmla="*/ 417703 w 1173"/>
              <a:gd name="T15" fmla="*/ 955593 h 1472"/>
              <a:gd name="T16" fmla="*/ 762000 w 1173"/>
              <a:gd name="T17" fmla="*/ 707412 h 1472"/>
              <a:gd name="T18" fmla="*/ 706783 w 1173"/>
              <a:gd name="T19" fmla="*/ 674843 h 1472"/>
              <a:gd name="T20" fmla="*/ 449535 w 1173"/>
              <a:gd name="T21" fmla="*/ 891757 h 1472"/>
              <a:gd name="T22" fmla="*/ 188389 w 1173"/>
              <a:gd name="T23" fmla="*/ 472260 h 1472"/>
              <a:gd name="T24" fmla="*/ 417703 w 1173"/>
              <a:gd name="T25" fmla="*/ 67745 h 1472"/>
              <a:gd name="T26" fmla="*/ 679499 w 1173"/>
              <a:gd name="T27" fmla="*/ 371294 h 1472"/>
              <a:gd name="T28" fmla="*/ 734716 w 1173"/>
              <a:gd name="T29" fmla="*/ 348495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38B1BF"/>
          </a:solidFill>
          <a:ln>
            <a:noFill/>
          </a:ln>
          <a:extLst>
            <a:ext uri="{91240B29-F687-4F45-9708-019B960494DF}">
              <a14:hiddenLine xmlns:a14="http://schemas.microsoft.com/office/drawing/2010/main" w="9525">
                <a:solidFill>
                  <a:srgbClr val="000000"/>
                </a:solidFill>
                <a:round/>
              </a14:hiddenLine>
            </a:ext>
          </a:extLst>
        </p:spPr>
        <p:txBody>
          <a:bodyPr lIns="91392" tIns="45695" rIns="91392" bIns="45695"/>
          <a:lstStyle/>
          <a:p>
            <a:endParaRPr lang="zh-CN" altLang="en-US" sz="2799" kern="0">
              <a:solidFill>
                <a:sysClr val="windowText" lastClr="000000"/>
              </a:solidFill>
              <a:cs typeface="+mn-ea"/>
              <a:sym typeface="+mn-lt"/>
            </a:endParaRPr>
          </a:p>
        </p:txBody>
      </p:sp>
      <p:sp>
        <p:nvSpPr>
          <p:cNvPr id="4" name="Freeform 7"/>
          <p:cNvSpPr>
            <a:spLocks noEditPoints="1"/>
          </p:cNvSpPr>
          <p:nvPr/>
        </p:nvSpPr>
        <p:spPr bwMode="auto">
          <a:xfrm>
            <a:off x="1138872" y="924202"/>
            <a:ext cx="1423619" cy="290333"/>
          </a:xfrm>
          <a:custGeom>
            <a:avLst/>
            <a:gdLst>
              <a:gd name="T0" fmla="*/ 31788 w 2195"/>
              <a:gd name="T1" fmla="*/ 181488 h 445"/>
              <a:gd name="T2" fmla="*/ 163483 w 2195"/>
              <a:gd name="T3" fmla="*/ 180183 h 445"/>
              <a:gd name="T4" fmla="*/ 98609 w 2195"/>
              <a:gd name="T5" fmla="*/ 289206 h 445"/>
              <a:gd name="T6" fmla="*/ 101204 w 2195"/>
              <a:gd name="T7" fmla="*/ 68548 h 445"/>
              <a:gd name="T8" fmla="*/ 98609 w 2195"/>
              <a:gd name="T9" fmla="*/ 289206 h 445"/>
              <a:gd name="T10" fmla="*/ 431413 w 2195"/>
              <a:gd name="T11" fmla="*/ 283331 h 445"/>
              <a:gd name="T12" fmla="*/ 400922 w 2195"/>
              <a:gd name="T13" fmla="*/ 152764 h 445"/>
              <a:gd name="T14" fmla="*/ 289339 w 2195"/>
              <a:gd name="T15" fmla="*/ 154069 h 445"/>
              <a:gd name="T16" fmla="*/ 259496 w 2195"/>
              <a:gd name="T17" fmla="*/ 284636 h 445"/>
              <a:gd name="T18" fmla="*/ 289339 w 2195"/>
              <a:gd name="T19" fmla="*/ 72465 h 445"/>
              <a:gd name="T20" fmla="*/ 358754 w 2195"/>
              <a:gd name="T21" fmla="*/ 66589 h 445"/>
              <a:gd name="T22" fmla="*/ 581921 w 2195"/>
              <a:gd name="T23" fmla="*/ 265704 h 445"/>
              <a:gd name="T24" fmla="*/ 555971 w 2195"/>
              <a:gd name="T25" fmla="*/ 287901 h 445"/>
              <a:gd name="T26" fmla="*/ 512506 w 2195"/>
              <a:gd name="T27" fmla="*/ 98578 h 445"/>
              <a:gd name="T28" fmla="*/ 483312 w 2195"/>
              <a:gd name="T29" fmla="*/ 72465 h 445"/>
              <a:gd name="T30" fmla="*/ 512506 w 2195"/>
              <a:gd name="T31" fmla="*/ 15668 h 445"/>
              <a:gd name="T32" fmla="*/ 542996 w 2195"/>
              <a:gd name="T33" fmla="*/ 72465 h 445"/>
              <a:gd name="T34" fmla="*/ 581921 w 2195"/>
              <a:gd name="T35" fmla="*/ 98578 h 445"/>
              <a:gd name="T36" fmla="*/ 542996 w 2195"/>
              <a:gd name="T37" fmla="*/ 241549 h 445"/>
              <a:gd name="T38" fmla="*/ 581921 w 2195"/>
              <a:gd name="T39" fmla="*/ 265704 h 445"/>
              <a:gd name="T40" fmla="*/ 787572 w 2195"/>
              <a:gd name="T41" fmla="*/ 162556 h 445"/>
              <a:gd name="T42" fmla="*/ 661716 w 2195"/>
              <a:gd name="T43" fmla="*/ 162556 h 445"/>
              <a:gd name="T44" fmla="*/ 819360 w 2195"/>
              <a:gd name="T45" fmla="*/ 226534 h 445"/>
              <a:gd name="T46" fmla="*/ 626684 w 2195"/>
              <a:gd name="T47" fmla="*/ 181488 h 445"/>
              <a:gd name="T48" fmla="*/ 820658 w 2195"/>
              <a:gd name="T49" fmla="*/ 181488 h 445"/>
              <a:gd name="T50" fmla="*/ 660419 w 2195"/>
              <a:gd name="T51" fmla="*/ 188670 h 445"/>
              <a:gd name="T52" fmla="*/ 787572 w 2195"/>
              <a:gd name="T53" fmla="*/ 218047 h 445"/>
              <a:gd name="T54" fmla="*/ 1054853 w 2195"/>
              <a:gd name="T55" fmla="*/ 283331 h 445"/>
              <a:gd name="T56" fmla="*/ 1025011 w 2195"/>
              <a:gd name="T57" fmla="*/ 152764 h 445"/>
              <a:gd name="T58" fmla="*/ 913428 w 2195"/>
              <a:gd name="T59" fmla="*/ 154069 h 445"/>
              <a:gd name="T60" fmla="*/ 882937 w 2195"/>
              <a:gd name="T61" fmla="*/ 284636 h 445"/>
              <a:gd name="T62" fmla="*/ 913428 w 2195"/>
              <a:gd name="T63" fmla="*/ 72465 h 445"/>
              <a:gd name="T64" fmla="*/ 982843 w 2195"/>
              <a:gd name="T65" fmla="*/ 66589 h 445"/>
              <a:gd name="T66" fmla="*/ 1206010 w 2195"/>
              <a:gd name="T67" fmla="*/ 265704 h 445"/>
              <a:gd name="T68" fmla="*/ 1179412 w 2195"/>
              <a:gd name="T69" fmla="*/ 287901 h 445"/>
              <a:gd name="T70" fmla="*/ 1136595 w 2195"/>
              <a:gd name="T71" fmla="*/ 98578 h 445"/>
              <a:gd name="T72" fmla="*/ 1107401 w 2195"/>
              <a:gd name="T73" fmla="*/ 72465 h 445"/>
              <a:gd name="T74" fmla="*/ 1136595 w 2195"/>
              <a:gd name="T75" fmla="*/ 15668 h 445"/>
              <a:gd name="T76" fmla="*/ 1166437 w 2195"/>
              <a:gd name="T77" fmla="*/ 72465 h 445"/>
              <a:gd name="T78" fmla="*/ 1206010 w 2195"/>
              <a:gd name="T79" fmla="*/ 98578 h 445"/>
              <a:gd name="T80" fmla="*/ 1166437 w 2195"/>
              <a:gd name="T81" fmla="*/ 241549 h 445"/>
              <a:gd name="T82" fmla="*/ 1206010 w 2195"/>
              <a:gd name="T83" fmla="*/ 265704 h 445"/>
              <a:gd name="T84" fmla="*/ 1414256 w 2195"/>
              <a:gd name="T85" fmla="*/ 123386 h 445"/>
              <a:gd name="T86" fmla="*/ 1256612 w 2195"/>
              <a:gd name="T87" fmla="*/ 126650 h 445"/>
              <a:gd name="T88" fmla="*/ 1390901 w 2195"/>
              <a:gd name="T89" fmla="*/ 229798 h 445"/>
              <a:gd name="T90" fmla="*/ 1278020 w 2195"/>
              <a:gd name="T91" fmla="*/ 218047 h 445"/>
              <a:gd name="T92" fmla="*/ 1337704 w 2195"/>
              <a:gd name="T93" fmla="*/ 289206 h 445"/>
              <a:gd name="T94" fmla="*/ 1346138 w 2195"/>
              <a:gd name="T95" fmla="*/ 164515 h 445"/>
              <a:gd name="T96" fmla="*/ 1334461 w 2195"/>
              <a:gd name="T97" fmla="*/ 94661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rgbClr val="38B1BF"/>
          </a:solidFill>
          <a:ln>
            <a:noFill/>
          </a:ln>
          <a:extLst>
            <a:ext uri="{91240B29-F687-4F45-9708-019B960494DF}">
              <a14:hiddenLine xmlns:a14="http://schemas.microsoft.com/office/drawing/2010/main" w="9525">
                <a:solidFill>
                  <a:srgbClr val="000000"/>
                </a:solidFill>
                <a:round/>
              </a14:hiddenLine>
            </a:ext>
          </a:extLst>
        </p:spPr>
        <p:txBody>
          <a:bodyPr lIns="91392" tIns="45695" rIns="91392" bIns="45695"/>
          <a:lstStyle/>
          <a:p>
            <a:endParaRPr lang="zh-CN" altLang="en-US" sz="2799" kern="0">
              <a:solidFill>
                <a:sysClr val="windowText" lastClr="000000"/>
              </a:solidFill>
              <a:cs typeface="+mn-ea"/>
              <a:sym typeface="+mn-lt"/>
            </a:endParaRPr>
          </a:p>
        </p:txBody>
      </p:sp>
      <p:sp>
        <p:nvSpPr>
          <p:cNvPr id="5" name="Freeform 8"/>
          <p:cNvSpPr>
            <a:spLocks noEditPoints="1"/>
          </p:cNvSpPr>
          <p:nvPr/>
        </p:nvSpPr>
        <p:spPr bwMode="auto">
          <a:xfrm>
            <a:off x="1166647" y="197211"/>
            <a:ext cx="1368072" cy="642539"/>
          </a:xfrm>
          <a:custGeom>
            <a:avLst/>
            <a:gdLst>
              <a:gd name="T0" fmla="*/ 495722 w 2109"/>
              <a:gd name="T1" fmla="*/ 0 h 986"/>
              <a:gd name="T2" fmla="*/ 438623 w 2109"/>
              <a:gd name="T3" fmla="*/ 642937 h 986"/>
              <a:gd name="T4" fmla="*/ 54503 w 2109"/>
              <a:gd name="T5" fmla="*/ 588163 h 986"/>
              <a:gd name="T6" fmla="*/ 0 w 2109"/>
              <a:gd name="T7" fmla="*/ 642937 h 986"/>
              <a:gd name="T8" fmla="*/ 54503 w 2109"/>
              <a:gd name="T9" fmla="*/ 52165 h 986"/>
              <a:gd name="T10" fmla="*/ 438623 w 2109"/>
              <a:gd name="T11" fmla="*/ 181926 h 986"/>
              <a:gd name="T12" fmla="*/ 54503 w 2109"/>
              <a:gd name="T13" fmla="*/ 52165 h 986"/>
              <a:gd name="T14" fmla="*/ 54503 w 2109"/>
              <a:gd name="T15" fmla="*/ 541867 h 986"/>
              <a:gd name="T16" fmla="*/ 438623 w 2109"/>
              <a:gd name="T17" fmla="*/ 409497 h 986"/>
              <a:gd name="T18" fmla="*/ 54503 w 2109"/>
              <a:gd name="T19" fmla="*/ 230831 h 986"/>
              <a:gd name="T20" fmla="*/ 438623 w 2109"/>
              <a:gd name="T21" fmla="*/ 363201 h 986"/>
              <a:gd name="T22" fmla="*/ 54503 w 2109"/>
              <a:gd name="T23" fmla="*/ 230831 h 986"/>
              <a:gd name="T24" fmla="*/ 1311326 w 2109"/>
              <a:gd name="T25" fmla="*/ 360592 h 986"/>
              <a:gd name="T26" fmla="*/ 1162091 w 2109"/>
              <a:gd name="T27" fmla="*/ 452534 h 986"/>
              <a:gd name="T28" fmla="*/ 1331441 w 2109"/>
              <a:gd name="T29" fmla="*/ 596640 h 986"/>
              <a:gd name="T30" fmla="*/ 1050488 w 2109"/>
              <a:gd name="T31" fmla="*/ 533390 h 986"/>
              <a:gd name="T32" fmla="*/ 869459 w 2109"/>
              <a:gd name="T33" fmla="*/ 634460 h 986"/>
              <a:gd name="T34" fmla="*/ 946672 w 2109"/>
              <a:gd name="T35" fmla="*/ 579687 h 986"/>
              <a:gd name="T36" fmla="*/ 998580 w 2109"/>
              <a:gd name="T37" fmla="*/ 291473 h 986"/>
              <a:gd name="T38" fmla="*/ 685835 w 2109"/>
              <a:gd name="T39" fmla="*/ 245177 h 986"/>
              <a:gd name="T40" fmla="*/ 1199724 w 2109"/>
              <a:gd name="T41" fmla="*/ 170189 h 986"/>
              <a:gd name="T42" fmla="*/ 772132 w 2109"/>
              <a:gd name="T43" fmla="*/ 123893 h 986"/>
              <a:gd name="T44" fmla="*/ 1199724 w 2109"/>
              <a:gd name="T45" fmla="*/ 48905 h 986"/>
              <a:gd name="T46" fmla="*/ 760452 w 2109"/>
              <a:gd name="T47" fmla="*/ 3260 h 986"/>
              <a:gd name="T48" fmla="*/ 1253579 w 2109"/>
              <a:gd name="T49" fmla="*/ 245177 h 986"/>
              <a:gd name="T50" fmla="*/ 1363234 w 2109"/>
              <a:gd name="T51" fmla="*/ 291473 h 986"/>
              <a:gd name="T52" fmla="*/ 1050488 w 2109"/>
              <a:gd name="T53" fmla="*/ 314296 h 986"/>
              <a:gd name="T54" fmla="*/ 1273693 w 2109"/>
              <a:gd name="T55" fmla="*/ 314296 h 986"/>
              <a:gd name="T56" fmla="*/ 970031 w 2109"/>
              <a:gd name="T57" fmla="*/ 421235 h 986"/>
              <a:gd name="T58" fmla="*/ 697514 w 2109"/>
              <a:gd name="T59" fmla="*/ 579687 h 986"/>
              <a:gd name="T60" fmla="*/ 772132 w 2109"/>
              <a:gd name="T61" fmla="*/ 308427 h 986"/>
              <a:gd name="T62" fmla="*/ 907093 w 2109"/>
              <a:gd name="T63" fmla="*/ 397760 h 986"/>
              <a:gd name="T64" fmla="*/ 789002 w 2109"/>
              <a:gd name="T65" fmla="*/ 383415 h 986"/>
              <a:gd name="T66" fmla="*/ 772132 w 2109"/>
              <a:gd name="T67" fmla="*/ 308427 h 98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09" h="986">
                <a:moveTo>
                  <a:pt x="0" y="0"/>
                </a:moveTo>
                <a:lnTo>
                  <a:pt x="764" y="0"/>
                </a:lnTo>
                <a:lnTo>
                  <a:pt x="764" y="986"/>
                </a:lnTo>
                <a:lnTo>
                  <a:pt x="676" y="986"/>
                </a:lnTo>
                <a:lnTo>
                  <a:pt x="676" y="902"/>
                </a:lnTo>
                <a:lnTo>
                  <a:pt x="84" y="902"/>
                </a:lnTo>
                <a:lnTo>
                  <a:pt x="84" y="986"/>
                </a:lnTo>
                <a:lnTo>
                  <a:pt x="0" y="986"/>
                </a:lnTo>
                <a:lnTo>
                  <a:pt x="0" y="0"/>
                </a:lnTo>
                <a:close/>
                <a:moveTo>
                  <a:pt x="84" y="80"/>
                </a:moveTo>
                <a:lnTo>
                  <a:pt x="84" y="279"/>
                </a:lnTo>
                <a:lnTo>
                  <a:pt x="676" y="279"/>
                </a:lnTo>
                <a:lnTo>
                  <a:pt x="676" y="80"/>
                </a:lnTo>
                <a:lnTo>
                  <a:pt x="84" y="80"/>
                </a:lnTo>
                <a:close/>
                <a:moveTo>
                  <a:pt x="84" y="628"/>
                </a:moveTo>
                <a:lnTo>
                  <a:pt x="84" y="831"/>
                </a:lnTo>
                <a:lnTo>
                  <a:pt x="676" y="831"/>
                </a:lnTo>
                <a:lnTo>
                  <a:pt x="676" y="628"/>
                </a:lnTo>
                <a:lnTo>
                  <a:pt x="84" y="628"/>
                </a:lnTo>
                <a:close/>
                <a:moveTo>
                  <a:pt x="84" y="354"/>
                </a:moveTo>
                <a:lnTo>
                  <a:pt x="84" y="557"/>
                </a:lnTo>
                <a:lnTo>
                  <a:pt x="676" y="557"/>
                </a:lnTo>
                <a:lnTo>
                  <a:pt x="676" y="354"/>
                </a:lnTo>
                <a:lnTo>
                  <a:pt x="84" y="354"/>
                </a:lnTo>
                <a:close/>
                <a:moveTo>
                  <a:pt x="1963" y="482"/>
                </a:moveTo>
                <a:lnTo>
                  <a:pt x="2021" y="553"/>
                </a:lnTo>
                <a:cubicBezTo>
                  <a:pt x="2000" y="568"/>
                  <a:pt x="1958" y="594"/>
                  <a:pt x="1893" y="632"/>
                </a:cubicBezTo>
                <a:cubicBezTo>
                  <a:pt x="1849" y="659"/>
                  <a:pt x="1815" y="679"/>
                  <a:pt x="1791" y="694"/>
                </a:cubicBezTo>
                <a:cubicBezTo>
                  <a:pt x="1859" y="753"/>
                  <a:pt x="1965" y="800"/>
                  <a:pt x="2109" y="836"/>
                </a:cubicBezTo>
                <a:cubicBezTo>
                  <a:pt x="2089" y="856"/>
                  <a:pt x="2070" y="883"/>
                  <a:pt x="2052" y="915"/>
                </a:cubicBezTo>
                <a:cubicBezTo>
                  <a:pt x="1849" y="856"/>
                  <a:pt x="1704" y="756"/>
                  <a:pt x="1619" y="615"/>
                </a:cubicBezTo>
                <a:lnTo>
                  <a:pt x="1619" y="818"/>
                </a:lnTo>
                <a:cubicBezTo>
                  <a:pt x="1624" y="924"/>
                  <a:pt x="1573" y="976"/>
                  <a:pt x="1464" y="973"/>
                </a:cubicBezTo>
                <a:cubicBezTo>
                  <a:pt x="1423" y="973"/>
                  <a:pt x="1381" y="973"/>
                  <a:pt x="1340" y="973"/>
                </a:cubicBezTo>
                <a:cubicBezTo>
                  <a:pt x="1337" y="937"/>
                  <a:pt x="1331" y="908"/>
                  <a:pt x="1322" y="884"/>
                </a:cubicBezTo>
                <a:cubicBezTo>
                  <a:pt x="1358" y="887"/>
                  <a:pt x="1403" y="889"/>
                  <a:pt x="1459" y="889"/>
                </a:cubicBezTo>
                <a:cubicBezTo>
                  <a:pt x="1515" y="892"/>
                  <a:pt x="1542" y="867"/>
                  <a:pt x="1539" y="814"/>
                </a:cubicBezTo>
                <a:lnTo>
                  <a:pt x="1539" y="447"/>
                </a:lnTo>
                <a:lnTo>
                  <a:pt x="1057" y="447"/>
                </a:lnTo>
                <a:lnTo>
                  <a:pt x="1057" y="376"/>
                </a:lnTo>
                <a:lnTo>
                  <a:pt x="1849" y="376"/>
                </a:lnTo>
                <a:lnTo>
                  <a:pt x="1849" y="261"/>
                </a:lnTo>
                <a:lnTo>
                  <a:pt x="1190" y="261"/>
                </a:lnTo>
                <a:lnTo>
                  <a:pt x="1190" y="190"/>
                </a:lnTo>
                <a:lnTo>
                  <a:pt x="1849" y="190"/>
                </a:lnTo>
                <a:lnTo>
                  <a:pt x="1849" y="75"/>
                </a:lnTo>
                <a:lnTo>
                  <a:pt x="1172" y="75"/>
                </a:lnTo>
                <a:lnTo>
                  <a:pt x="1172" y="5"/>
                </a:lnTo>
                <a:lnTo>
                  <a:pt x="1932" y="5"/>
                </a:lnTo>
                <a:lnTo>
                  <a:pt x="1932" y="376"/>
                </a:lnTo>
                <a:lnTo>
                  <a:pt x="2101" y="376"/>
                </a:lnTo>
                <a:lnTo>
                  <a:pt x="2101" y="447"/>
                </a:lnTo>
                <a:lnTo>
                  <a:pt x="1619" y="447"/>
                </a:lnTo>
                <a:lnTo>
                  <a:pt x="1619" y="482"/>
                </a:lnTo>
                <a:cubicBezTo>
                  <a:pt x="1654" y="544"/>
                  <a:pt x="1692" y="597"/>
                  <a:pt x="1733" y="641"/>
                </a:cubicBezTo>
                <a:cubicBezTo>
                  <a:pt x="1822" y="582"/>
                  <a:pt x="1899" y="529"/>
                  <a:pt x="1963" y="482"/>
                </a:cubicBezTo>
                <a:close/>
                <a:moveTo>
                  <a:pt x="1044" y="814"/>
                </a:moveTo>
                <a:cubicBezTo>
                  <a:pt x="1168" y="772"/>
                  <a:pt x="1318" y="716"/>
                  <a:pt x="1495" y="646"/>
                </a:cubicBezTo>
                <a:cubicBezTo>
                  <a:pt x="1501" y="672"/>
                  <a:pt x="1507" y="699"/>
                  <a:pt x="1513" y="725"/>
                </a:cubicBezTo>
                <a:cubicBezTo>
                  <a:pt x="1351" y="784"/>
                  <a:pt x="1205" y="839"/>
                  <a:pt x="1075" y="889"/>
                </a:cubicBezTo>
                <a:lnTo>
                  <a:pt x="1044" y="814"/>
                </a:lnTo>
                <a:close/>
                <a:moveTo>
                  <a:pt x="1190" y="473"/>
                </a:moveTo>
                <a:cubicBezTo>
                  <a:pt x="1202" y="482"/>
                  <a:pt x="1218" y="492"/>
                  <a:pt x="1238" y="504"/>
                </a:cubicBezTo>
                <a:cubicBezTo>
                  <a:pt x="1303" y="545"/>
                  <a:pt x="1356" y="581"/>
                  <a:pt x="1398" y="610"/>
                </a:cubicBezTo>
                <a:lnTo>
                  <a:pt x="1349" y="681"/>
                </a:lnTo>
                <a:cubicBezTo>
                  <a:pt x="1317" y="658"/>
                  <a:pt x="1272" y="627"/>
                  <a:pt x="1216" y="588"/>
                </a:cubicBezTo>
                <a:cubicBezTo>
                  <a:pt x="1184" y="565"/>
                  <a:pt x="1159" y="547"/>
                  <a:pt x="1141" y="535"/>
                </a:cubicBezTo>
                <a:lnTo>
                  <a:pt x="1190" y="473"/>
                </a:lnTo>
                <a:close/>
              </a:path>
            </a:pathLst>
          </a:custGeom>
          <a:solidFill>
            <a:srgbClr val="38B1BF"/>
          </a:solidFill>
          <a:ln>
            <a:noFill/>
          </a:ln>
          <a:extLst>
            <a:ext uri="{91240B29-F687-4F45-9708-019B960494DF}">
              <a14:hiddenLine xmlns:a14="http://schemas.microsoft.com/office/drawing/2010/main" w="9525">
                <a:solidFill>
                  <a:srgbClr val="000000"/>
                </a:solidFill>
                <a:round/>
              </a14:hiddenLine>
            </a:ext>
          </a:extLst>
        </p:spPr>
        <p:txBody>
          <a:bodyPr lIns="91392" tIns="45695" rIns="91392" bIns="45695"/>
          <a:lstStyle/>
          <a:p>
            <a:endParaRPr lang="zh-CN" altLang="en-US" sz="2799" kern="0">
              <a:solidFill>
                <a:sysClr val="windowText" lastClr="000000"/>
              </a:solidFill>
              <a:cs typeface="+mn-ea"/>
              <a:sym typeface="+mn-lt"/>
            </a:endParaRPr>
          </a:p>
        </p:txBody>
      </p:sp>
      <p:sp>
        <p:nvSpPr>
          <p:cNvPr id="6" name="Freeform 9"/>
          <p:cNvSpPr>
            <a:spLocks noEditPoints="1"/>
          </p:cNvSpPr>
          <p:nvPr/>
        </p:nvSpPr>
        <p:spPr bwMode="auto">
          <a:xfrm>
            <a:off x="2613161" y="1267718"/>
            <a:ext cx="115858" cy="5037192"/>
          </a:xfrm>
          <a:custGeom>
            <a:avLst/>
            <a:gdLst>
              <a:gd name="T0" fmla="*/ 0 w 153"/>
              <a:gd name="T1" fmla="*/ 0 h 6522"/>
              <a:gd name="T2" fmla="*/ 46203 w 153"/>
              <a:gd name="T3" fmla="*/ 0 h 6522"/>
              <a:gd name="T4" fmla="*/ 46203 w 153"/>
              <a:gd name="T5" fmla="*/ 5040312 h 6522"/>
              <a:gd name="T6" fmla="*/ 0 w 153"/>
              <a:gd name="T7" fmla="*/ 5040312 h 6522"/>
              <a:gd name="T8" fmla="*/ 0 w 153"/>
              <a:gd name="T9" fmla="*/ 0 h 6522"/>
              <a:gd name="T10" fmla="*/ 99224 w 153"/>
              <a:gd name="T11" fmla="*/ 0 h 6522"/>
              <a:gd name="T12" fmla="*/ 115887 w 153"/>
              <a:gd name="T13" fmla="*/ 0 h 6522"/>
              <a:gd name="T14" fmla="*/ 115887 w 153"/>
              <a:gd name="T15" fmla="*/ 5040312 h 6522"/>
              <a:gd name="T16" fmla="*/ 99224 w 153"/>
              <a:gd name="T17" fmla="*/ 5040312 h 6522"/>
              <a:gd name="T18" fmla="*/ 99224 w 153"/>
              <a:gd name="T19" fmla="*/ 0 h 65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 h="6522">
                <a:moveTo>
                  <a:pt x="0" y="0"/>
                </a:moveTo>
                <a:lnTo>
                  <a:pt x="61" y="0"/>
                </a:lnTo>
                <a:lnTo>
                  <a:pt x="61" y="6522"/>
                </a:lnTo>
                <a:lnTo>
                  <a:pt x="0" y="6522"/>
                </a:lnTo>
                <a:lnTo>
                  <a:pt x="0" y="0"/>
                </a:lnTo>
                <a:close/>
                <a:moveTo>
                  <a:pt x="131" y="0"/>
                </a:moveTo>
                <a:lnTo>
                  <a:pt x="153" y="0"/>
                </a:lnTo>
                <a:lnTo>
                  <a:pt x="153" y="6522"/>
                </a:lnTo>
                <a:lnTo>
                  <a:pt x="131" y="6522"/>
                </a:lnTo>
                <a:lnTo>
                  <a:pt x="131" y="0"/>
                </a:lnTo>
                <a:close/>
              </a:path>
            </a:pathLst>
          </a:custGeom>
          <a:solidFill>
            <a:srgbClr val="297FD5"/>
          </a:solidFill>
          <a:ln>
            <a:noFill/>
          </a:ln>
        </p:spPr>
        <p:txBody>
          <a:bodyPr lIns="91392" tIns="45695" rIns="91392" bIns="45695"/>
          <a:lstStyle/>
          <a:p>
            <a:endParaRPr lang="zh-CN" altLang="en-US" sz="2799" kern="0">
              <a:solidFill>
                <a:sysClr val="windowText" lastClr="000000"/>
              </a:solidFill>
              <a:cs typeface="+mn-ea"/>
              <a:sym typeface="+mn-lt"/>
            </a:endParaRPr>
          </a:p>
        </p:txBody>
      </p:sp>
      <p:sp>
        <p:nvSpPr>
          <p:cNvPr id="7" name="Freeform 10"/>
          <p:cNvSpPr/>
          <p:nvPr/>
        </p:nvSpPr>
        <p:spPr bwMode="auto">
          <a:xfrm>
            <a:off x="2818180" y="1214535"/>
            <a:ext cx="3493793" cy="681277"/>
          </a:xfrm>
          <a:custGeom>
            <a:avLst/>
            <a:gdLst>
              <a:gd name="T0" fmla="*/ 64938 w 6425"/>
              <a:gd name="T1" fmla="*/ 0 h 911"/>
              <a:gd name="T2" fmla="*/ 4420639 w 6425"/>
              <a:gd name="T3" fmla="*/ 0 h 911"/>
              <a:gd name="T4" fmla="*/ 4486275 w 6425"/>
              <a:gd name="T5" fmla="*/ 65148 h 911"/>
              <a:gd name="T6" fmla="*/ 4486275 w 6425"/>
              <a:gd name="T7" fmla="*/ 573027 h 911"/>
              <a:gd name="T8" fmla="*/ 4420639 w 6425"/>
              <a:gd name="T9" fmla="*/ 638175 h 911"/>
              <a:gd name="T10" fmla="*/ 64938 w 6425"/>
              <a:gd name="T11" fmla="*/ 638175 h 911"/>
              <a:gd name="T12" fmla="*/ 0 w 6425"/>
              <a:gd name="T13" fmla="*/ 573027 h 911"/>
              <a:gd name="T14" fmla="*/ 0 w 6425"/>
              <a:gd name="T15" fmla="*/ 65148 h 911"/>
              <a:gd name="T16" fmla="*/ 64938 w 6425"/>
              <a:gd name="T17" fmla="*/ 0 h 9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rgbClr val="38B1BF"/>
          </a:solidFill>
          <a:ln>
            <a:noFill/>
          </a:ln>
        </p:spPr>
        <p:txBody>
          <a:bodyPr lIns="91392" tIns="45695" rIns="91392" bIns="45695"/>
          <a:lstStyle/>
          <a:p>
            <a:endParaRPr lang="zh-CN" altLang="en-US" sz="2799" kern="0">
              <a:solidFill>
                <a:sysClr val="windowText" lastClr="000000"/>
              </a:solidFill>
              <a:cs typeface="+mn-ea"/>
              <a:sym typeface="+mn-lt"/>
            </a:endParaRPr>
          </a:p>
        </p:txBody>
      </p:sp>
      <p:grpSp>
        <p:nvGrpSpPr>
          <p:cNvPr id="8" name="组合 58"/>
          <p:cNvGrpSpPr/>
          <p:nvPr/>
        </p:nvGrpSpPr>
        <p:grpSpPr bwMode="auto">
          <a:xfrm>
            <a:off x="2818180" y="1267718"/>
            <a:ext cx="503109" cy="528310"/>
            <a:chOff x="0" y="0"/>
            <a:chExt cx="588963" cy="618440"/>
          </a:xfrm>
          <a:solidFill>
            <a:srgbClr val="38B1BF"/>
          </a:solidFill>
        </p:grpSpPr>
        <p:sp>
          <p:nvSpPr>
            <p:cNvPr id="9" name="Oval 16"/>
            <p:cNvSpPr>
              <a:spLocks noChangeArrowheads="1"/>
            </p:cNvSpPr>
            <p:nvPr/>
          </p:nvSpPr>
          <p:spPr bwMode="auto">
            <a:xfrm>
              <a:off x="0" y="27890"/>
              <a:ext cx="588963" cy="5905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799" kern="0">
                <a:solidFill>
                  <a:schemeClr val="tx2"/>
                </a:solidFill>
                <a:cs typeface="+mn-ea"/>
                <a:sym typeface="+mn-lt"/>
              </a:endParaRPr>
            </a:p>
          </p:txBody>
        </p:sp>
        <p:sp>
          <p:nvSpPr>
            <p:cNvPr id="10" name="TextBox 60"/>
            <p:cNvSpPr txBox="1">
              <a:spLocks noChangeArrowheads="1"/>
            </p:cNvSpPr>
            <p:nvPr/>
          </p:nvSpPr>
          <p:spPr bwMode="auto">
            <a:xfrm>
              <a:off x="59482" y="0"/>
              <a:ext cx="425104" cy="61087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799" b="1" kern="0" dirty="0">
                  <a:solidFill>
                    <a:schemeClr val="tx2"/>
                  </a:solidFill>
                  <a:latin typeface="+mn-lt"/>
                  <a:ea typeface="+mn-ea"/>
                  <a:cs typeface="+mn-ea"/>
                  <a:sym typeface="+mn-lt"/>
                </a:rPr>
                <a:t>1</a:t>
              </a:r>
              <a:endParaRPr lang="zh-CN" altLang="en-US" sz="2799" b="1" kern="0" dirty="0">
                <a:solidFill>
                  <a:schemeClr val="tx2"/>
                </a:solidFill>
                <a:latin typeface="+mn-lt"/>
                <a:ea typeface="+mn-ea"/>
                <a:cs typeface="+mn-ea"/>
                <a:sym typeface="+mn-lt"/>
              </a:endParaRPr>
            </a:p>
          </p:txBody>
        </p:sp>
      </p:grpSp>
      <p:sp>
        <p:nvSpPr>
          <p:cNvPr id="11" name="Freeform 10_8"/>
          <p:cNvSpPr/>
          <p:nvPr/>
        </p:nvSpPr>
        <p:spPr bwMode="auto">
          <a:xfrm>
            <a:off x="2818179" y="2316094"/>
            <a:ext cx="3493794" cy="681277"/>
          </a:xfrm>
          <a:custGeom>
            <a:avLst/>
            <a:gdLst>
              <a:gd name="T0" fmla="*/ 64938 w 6425"/>
              <a:gd name="T1" fmla="*/ 0 h 911"/>
              <a:gd name="T2" fmla="*/ 4420639 w 6425"/>
              <a:gd name="T3" fmla="*/ 0 h 911"/>
              <a:gd name="T4" fmla="*/ 4486275 w 6425"/>
              <a:gd name="T5" fmla="*/ 65148 h 911"/>
              <a:gd name="T6" fmla="*/ 4486275 w 6425"/>
              <a:gd name="T7" fmla="*/ 573027 h 911"/>
              <a:gd name="T8" fmla="*/ 4420639 w 6425"/>
              <a:gd name="T9" fmla="*/ 638175 h 911"/>
              <a:gd name="T10" fmla="*/ 64938 w 6425"/>
              <a:gd name="T11" fmla="*/ 638175 h 911"/>
              <a:gd name="T12" fmla="*/ 0 w 6425"/>
              <a:gd name="T13" fmla="*/ 573027 h 911"/>
              <a:gd name="T14" fmla="*/ 0 w 6425"/>
              <a:gd name="T15" fmla="*/ 65148 h 911"/>
              <a:gd name="T16" fmla="*/ 64938 w 6425"/>
              <a:gd name="T17" fmla="*/ 0 h 9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rgbClr val="38B1BF"/>
          </a:solidFill>
          <a:ln>
            <a:noFill/>
          </a:ln>
        </p:spPr>
        <p:txBody>
          <a:bodyPr lIns="91392" tIns="45695" rIns="91392" bIns="45695"/>
          <a:lstStyle/>
          <a:p>
            <a:endParaRPr lang="zh-CN" altLang="en-US" sz="2799" kern="0">
              <a:solidFill>
                <a:sysClr val="windowText" lastClr="000000"/>
              </a:solidFill>
              <a:cs typeface="+mn-ea"/>
              <a:sym typeface="+mn-lt"/>
            </a:endParaRPr>
          </a:p>
        </p:txBody>
      </p:sp>
      <p:grpSp>
        <p:nvGrpSpPr>
          <p:cNvPr id="12" name="组合 62"/>
          <p:cNvGrpSpPr/>
          <p:nvPr/>
        </p:nvGrpSpPr>
        <p:grpSpPr bwMode="auto">
          <a:xfrm>
            <a:off x="2840902" y="2443467"/>
            <a:ext cx="503109" cy="528311"/>
            <a:chOff x="0" y="0"/>
            <a:chExt cx="588963" cy="618440"/>
          </a:xfrm>
          <a:solidFill>
            <a:srgbClr val="38B1BF"/>
          </a:solidFill>
        </p:grpSpPr>
        <p:sp>
          <p:nvSpPr>
            <p:cNvPr id="13" name="Oval 16"/>
            <p:cNvSpPr>
              <a:spLocks noChangeArrowheads="1"/>
            </p:cNvSpPr>
            <p:nvPr/>
          </p:nvSpPr>
          <p:spPr bwMode="auto">
            <a:xfrm>
              <a:off x="0" y="27890"/>
              <a:ext cx="588963" cy="5905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799" kern="0">
                <a:solidFill>
                  <a:schemeClr val="tx2"/>
                </a:solidFill>
                <a:cs typeface="+mn-ea"/>
                <a:sym typeface="+mn-lt"/>
              </a:endParaRPr>
            </a:p>
          </p:txBody>
        </p:sp>
        <p:sp>
          <p:nvSpPr>
            <p:cNvPr id="14" name="TextBox 64"/>
            <p:cNvSpPr txBox="1">
              <a:spLocks noChangeArrowheads="1"/>
            </p:cNvSpPr>
            <p:nvPr/>
          </p:nvSpPr>
          <p:spPr bwMode="auto">
            <a:xfrm>
              <a:off x="59482" y="0"/>
              <a:ext cx="425104" cy="61087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799" b="1" kern="0">
                  <a:solidFill>
                    <a:schemeClr val="tx2"/>
                  </a:solidFill>
                  <a:latin typeface="+mn-lt"/>
                  <a:ea typeface="+mn-ea"/>
                  <a:cs typeface="+mn-ea"/>
                  <a:sym typeface="+mn-lt"/>
                </a:rPr>
                <a:t>2</a:t>
              </a:r>
              <a:endParaRPr lang="zh-CN" altLang="en-US" sz="2799" b="1" kern="0">
                <a:solidFill>
                  <a:schemeClr val="tx2"/>
                </a:solidFill>
                <a:latin typeface="+mn-lt"/>
                <a:ea typeface="+mn-ea"/>
                <a:cs typeface="+mn-ea"/>
                <a:sym typeface="+mn-lt"/>
              </a:endParaRPr>
            </a:p>
          </p:txBody>
        </p:sp>
      </p:grpSp>
      <p:sp>
        <p:nvSpPr>
          <p:cNvPr id="15" name="Freeform 10_10"/>
          <p:cNvSpPr/>
          <p:nvPr/>
        </p:nvSpPr>
        <p:spPr bwMode="auto">
          <a:xfrm>
            <a:off x="2817564" y="3503551"/>
            <a:ext cx="3476444" cy="681277"/>
          </a:xfrm>
          <a:custGeom>
            <a:avLst/>
            <a:gdLst>
              <a:gd name="T0" fmla="*/ 64938 w 6425"/>
              <a:gd name="T1" fmla="*/ 0 h 911"/>
              <a:gd name="T2" fmla="*/ 4420639 w 6425"/>
              <a:gd name="T3" fmla="*/ 0 h 911"/>
              <a:gd name="T4" fmla="*/ 4486275 w 6425"/>
              <a:gd name="T5" fmla="*/ 65148 h 911"/>
              <a:gd name="T6" fmla="*/ 4486275 w 6425"/>
              <a:gd name="T7" fmla="*/ 573027 h 911"/>
              <a:gd name="T8" fmla="*/ 4420639 w 6425"/>
              <a:gd name="T9" fmla="*/ 638175 h 911"/>
              <a:gd name="T10" fmla="*/ 64938 w 6425"/>
              <a:gd name="T11" fmla="*/ 638175 h 911"/>
              <a:gd name="T12" fmla="*/ 0 w 6425"/>
              <a:gd name="T13" fmla="*/ 573027 h 911"/>
              <a:gd name="T14" fmla="*/ 0 w 6425"/>
              <a:gd name="T15" fmla="*/ 65148 h 911"/>
              <a:gd name="T16" fmla="*/ 64938 w 6425"/>
              <a:gd name="T17" fmla="*/ 0 h 9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rgbClr val="38B1BF"/>
          </a:solidFill>
          <a:ln>
            <a:noFill/>
          </a:ln>
        </p:spPr>
        <p:txBody>
          <a:bodyPr lIns="91392" tIns="45695" rIns="91392" bIns="45695"/>
          <a:lstStyle/>
          <a:p>
            <a:endParaRPr lang="zh-CN" altLang="en-US" sz="2799" kern="0">
              <a:solidFill>
                <a:sysClr val="windowText" lastClr="000000"/>
              </a:solidFill>
              <a:cs typeface="+mn-ea"/>
              <a:sym typeface="+mn-lt"/>
            </a:endParaRPr>
          </a:p>
        </p:txBody>
      </p:sp>
      <p:grpSp>
        <p:nvGrpSpPr>
          <p:cNvPr id="16" name="组合 71"/>
          <p:cNvGrpSpPr/>
          <p:nvPr/>
        </p:nvGrpSpPr>
        <p:grpSpPr bwMode="auto">
          <a:xfrm>
            <a:off x="2812812" y="3603335"/>
            <a:ext cx="503109" cy="521849"/>
            <a:chOff x="0" y="27890"/>
            <a:chExt cx="588963" cy="612717"/>
          </a:xfrm>
          <a:solidFill>
            <a:srgbClr val="38B1BF"/>
          </a:solidFill>
        </p:grpSpPr>
        <p:sp>
          <p:nvSpPr>
            <p:cNvPr id="17" name="Oval 16"/>
            <p:cNvSpPr>
              <a:spLocks noChangeArrowheads="1"/>
            </p:cNvSpPr>
            <p:nvPr/>
          </p:nvSpPr>
          <p:spPr bwMode="auto">
            <a:xfrm>
              <a:off x="0" y="27890"/>
              <a:ext cx="588963" cy="5905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799" kern="0">
                <a:solidFill>
                  <a:schemeClr val="tx2"/>
                </a:solidFill>
                <a:cs typeface="+mn-ea"/>
                <a:sym typeface="+mn-lt"/>
              </a:endParaRPr>
            </a:p>
          </p:txBody>
        </p:sp>
        <p:sp>
          <p:nvSpPr>
            <p:cNvPr id="18" name="TextBox 78"/>
            <p:cNvSpPr txBox="1">
              <a:spLocks noChangeArrowheads="1"/>
            </p:cNvSpPr>
            <p:nvPr/>
          </p:nvSpPr>
          <p:spPr bwMode="auto">
            <a:xfrm>
              <a:off x="58241" y="27891"/>
              <a:ext cx="425104" cy="61271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799" b="1" kern="0" dirty="0">
                  <a:solidFill>
                    <a:schemeClr val="tx2"/>
                  </a:solidFill>
                  <a:latin typeface="+mn-lt"/>
                  <a:ea typeface="+mn-ea"/>
                  <a:cs typeface="+mn-ea"/>
                  <a:sym typeface="+mn-lt"/>
                </a:rPr>
                <a:t>3</a:t>
              </a:r>
              <a:endParaRPr lang="zh-CN" altLang="en-US" sz="2799" b="1" kern="0" dirty="0">
                <a:solidFill>
                  <a:schemeClr val="tx2"/>
                </a:solidFill>
                <a:latin typeface="+mn-lt"/>
                <a:ea typeface="+mn-ea"/>
                <a:cs typeface="+mn-ea"/>
                <a:sym typeface="+mn-lt"/>
              </a:endParaRPr>
            </a:p>
          </p:txBody>
        </p:sp>
      </p:grpSp>
      <p:sp>
        <p:nvSpPr>
          <p:cNvPr id="27" name="TextBox 91"/>
          <p:cNvSpPr txBox="1">
            <a:spLocks noChangeArrowheads="1"/>
          </p:cNvSpPr>
          <p:nvPr/>
        </p:nvSpPr>
        <p:spPr bwMode="auto">
          <a:xfrm>
            <a:off x="3219121" y="1234184"/>
            <a:ext cx="3074886" cy="561845"/>
          </a:xfrm>
          <a:prstGeom prst="rect">
            <a:avLst/>
          </a:prstGeom>
          <a:solidFill>
            <a:srgbClr val="38B1B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392" tIns="45695" rIns="91392" bIns="4569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Hans" altLang="en-US" sz="3064" kern="0" dirty="0">
                <a:solidFill>
                  <a:srgbClr val="FFFFFF"/>
                </a:solidFill>
                <a:latin typeface="+mn-lt"/>
                <a:ea typeface="+mn-ea"/>
                <a:cs typeface="+mn-ea"/>
                <a:sym typeface="+mn-lt"/>
              </a:rPr>
              <a:t>编码规范</a:t>
            </a:r>
            <a:endParaRPr lang="zh-CN" altLang="en-US" sz="3064" kern="0" dirty="0">
              <a:solidFill>
                <a:srgbClr val="FFFFFF"/>
              </a:solidFill>
              <a:latin typeface="+mn-lt"/>
              <a:ea typeface="+mn-ea"/>
              <a:cs typeface="+mn-ea"/>
              <a:sym typeface="+mn-lt"/>
            </a:endParaRPr>
          </a:p>
        </p:txBody>
      </p:sp>
      <p:sp>
        <p:nvSpPr>
          <p:cNvPr id="28" name="TextBox 92"/>
          <p:cNvSpPr txBox="1">
            <a:spLocks noChangeArrowheads="1"/>
          </p:cNvSpPr>
          <p:nvPr/>
        </p:nvSpPr>
        <p:spPr bwMode="auto">
          <a:xfrm>
            <a:off x="3219122" y="2375809"/>
            <a:ext cx="3092852" cy="563841"/>
          </a:xfrm>
          <a:prstGeom prst="rect">
            <a:avLst/>
          </a:prstGeom>
          <a:solidFill>
            <a:srgbClr val="38B1B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392" tIns="45695" rIns="91392" bIns="4569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Hans" altLang="en-US" sz="3064" kern="0" dirty="0">
                <a:solidFill>
                  <a:srgbClr val="FFFFFF"/>
                </a:solidFill>
                <a:latin typeface="+mn-lt"/>
                <a:ea typeface="+mn-ea"/>
                <a:cs typeface="+mn-ea"/>
                <a:sym typeface="+mn-lt"/>
              </a:rPr>
              <a:t>测试计划</a:t>
            </a:r>
            <a:endParaRPr lang="zh-CN" altLang="en-US" sz="3064" kern="0" dirty="0">
              <a:solidFill>
                <a:srgbClr val="FFFFFF"/>
              </a:solidFill>
              <a:latin typeface="+mn-lt"/>
              <a:ea typeface="+mn-ea"/>
              <a:cs typeface="+mn-ea"/>
              <a:sym typeface="+mn-lt"/>
            </a:endParaRPr>
          </a:p>
        </p:txBody>
      </p:sp>
      <p:sp>
        <p:nvSpPr>
          <p:cNvPr id="29" name="TextBox 93"/>
          <p:cNvSpPr txBox="1">
            <a:spLocks noChangeArrowheads="1"/>
          </p:cNvSpPr>
          <p:nvPr/>
        </p:nvSpPr>
        <p:spPr bwMode="auto">
          <a:xfrm>
            <a:off x="3241927" y="3517437"/>
            <a:ext cx="3052080" cy="563822"/>
          </a:xfrm>
          <a:prstGeom prst="rect">
            <a:avLst/>
          </a:prstGeom>
          <a:solidFill>
            <a:srgbClr val="38B1B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392" tIns="45695" rIns="91392" bIns="4569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Hans" altLang="en-US" sz="3064" kern="0" dirty="0">
                <a:solidFill>
                  <a:srgbClr val="FFFFFF"/>
                </a:solidFill>
                <a:latin typeface="+mn-lt"/>
                <a:ea typeface="+mn-ea"/>
                <a:cs typeface="+mn-ea"/>
                <a:sym typeface="+mn-lt"/>
              </a:rPr>
              <a:t>详细设计说明书</a:t>
            </a:r>
            <a:endParaRPr lang="zh-CN" altLang="en-US" sz="3064" kern="0" dirty="0">
              <a:solidFill>
                <a:srgbClr val="FFFFFF"/>
              </a:solidFill>
              <a:latin typeface="+mn-lt"/>
              <a:ea typeface="+mn-ea"/>
              <a:cs typeface="+mn-ea"/>
              <a:sym typeface="+mn-lt"/>
            </a:endParaRPr>
          </a:p>
        </p:txBody>
      </p:sp>
      <p:sp>
        <p:nvSpPr>
          <p:cNvPr id="20" name="Freeform 10_10"/>
          <p:cNvSpPr/>
          <p:nvPr/>
        </p:nvSpPr>
        <p:spPr bwMode="auto">
          <a:xfrm>
            <a:off x="2812813" y="4816582"/>
            <a:ext cx="3481195" cy="681277"/>
          </a:xfrm>
          <a:custGeom>
            <a:avLst/>
            <a:gdLst>
              <a:gd name="T0" fmla="*/ 64938 w 6425"/>
              <a:gd name="T1" fmla="*/ 0 h 911"/>
              <a:gd name="T2" fmla="*/ 4420639 w 6425"/>
              <a:gd name="T3" fmla="*/ 0 h 911"/>
              <a:gd name="T4" fmla="*/ 4486275 w 6425"/>
              <a:gd name="T5" fmla="*/ 65148 h 911"/>
              <a:gd name="T6" fmla="*/ 4486275 w 6425"/>
              <a:gd name="T7" fmla="*/ 573027 h 911"/>
              <a:gd name="T8" fmla="*/ 4420639 w 6425"/>
              <a:gd name="T9" fmla="*/ 638175 h 911"/>
              <a:gd name="T10" fmla="*/ 64938 w 6425"/>
              <a:gd name="T11" fmla="*/ 638175 h 911"/>
              <a:gd name="T12" fmla="*/ 0 w 6425"/>
              <a:gd name="T13" fmla="*/ 573027 h 911"/>
              <a:gd name="T14" fmla="*/ 0 w 6425"/>
              <a:gd name="T15" fmla="*/ 65148 h 911"/>
              <a:gd name="T16" fmla="*/ 64938 w 6425"/>
              <a:gd name="T17" fmla="*/ 0 h 9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rgbClr val="38B1BF"/>
          </a:solidFill>
          <a:ln>
            <a:noFill/>
          </a:ln>
        </p:spPr>
        <p:txBody>
          <a:bodyPr lIns="91392" tIns="45695" rIns="91392" bIns="45695"/>
          <a:lstStyle/>
          <a:p>
            <a:endParaRPr lang="zh-CN" altLang="en-US" sz="2799" kern="0">
              <a:solidFill>
                <a:sysClr val="windowText" lastClr="000000"/>
              </a:solidFill>
              <a:cs typeface="+mn-ea"/>
              <a:sym typeface="+mn-lt"/>
            </a:endParaRPr>
          </a:p>
        </p:txBody>
      </p:sp>
      <p:sp>
        <p:nvSpPr>
          <p:cNvPr id="24" name="TextBox 93"/>
          <p:cNvSpPr txBox="1">
            <a:spLocks noChangeArrowheads="1"/>
          </p:cNvSpPr>
          <p:nvPr/>
        </p:nvSpPr>
        <p:spPr bwMode="auto">
          <a:xfrm>
            <a:off x="3323155" y="4874303"/>
            <a:ext cx="2970852" cy="561845"/>
          </a:xfrm>
          <a:prstGeom prst="rect">
            <a:avLst/>
          </a:prstGeom>
          <a:solidFill>
            <a:srgbClr val="38B1B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392" tIns="45695" rIns="91392" bIns="4569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Hans" altLang="en-US" sz="3064" kern="0" dirty="0">
                <a:solidFill>
                  <a:srgbClr val="FFFFFF"/>
                </a:solidFill>
                <a:latin typeface="+mn-lt"/>
                <a:ea typeface="+mn-ea"/>
                <a:cs typeface="+mn-ea"/>
                <a:sym typeface="+mn-lt"/>
              </a:rPr>
              <a:t>测试结果</a:t>
            </a:r>
            <a:endParaRPr lang="zh-CN" altLang="en-US" sz="3064" kern="0" dirty="0">
              <a:solidFill>
                <a:srgbClr val="FFFFFF"/>
              </a:solidFill>
              <a:latin typeface="+mn-lt"/>
              <a:ea typeface="+mn-ea"/>
              <a:cs typeface="+mn-ea"/>
              <a:sym typeface="+mn-lt"/>
            </a:endParaRPr>
          </a:p>
        </p:txBody>
      </p:sp>
      <p:sp>
        <p:nvSpPr>
          <p:cNvPr id="30" name="Freeform 10_10">
            <a:extLst>
              <a:ext uri="{FF2B5EF4-FFF2-40B4-BE49-F238E27FC236}">
                <a16:creationId xmlns:a16="http://schemas.microsoft.com/office/drawing/2014/main" id="{22D37FF8-6F7A-D341-AD42-9AB1D5F562D7}"/>
              </a:ext>
            </a:extLst>
          </p:cNvPr>
          <p:cNvSpPr/>
          <p:nvPr/>
        </p:nvSpPr>
        <p:spPr bwMode="auto">
          <a:xfrm>
            <a:off x="7226371" y="1218220"/>
            <a:ext cx="3481195" cy="681277"/>
          </a:xfrm>
          <a:custGeom>
            <a:avLst/>
            <a:gdLst>
              <a:gd name="T0" fmla="*/ 64938 w 6425"/>
              <a:gd name="T1" fmla="*/ 0 h 911"/>
              <a:gd name="T2" fmla="*/ 4420639 w 6425"/>
              <a:gd name="T3" fmla="*/ 0 h 911"/>
              <a:gd name="T4" fmla="*/ 4486275 w 6425"/>
              <a:gd name="T5" fmla="*/ 65148 h 911"/>
              <a:gd name="T6" fmla="*/ 4486275 w 6425"/>
              <a:gd name="T7" fmla="*/ 573027 h 911"/>
              <a:gd name="T8" fmla="*/ 4420639 w 6425"/>
              <a:gd name="T9" fmla="*/ 638175 h 911"/>
              <a:gd name="T10" fmla="*/ 64938 w 6425"/>
              <a:gd name="T11" fmla="*/ 638175 h 911"/>
              <a:gd name="T12" fmla="*/ 0 w 6425"/>
              <a:gd name="T13" fmla="*/ 573027 h 911"/>
              <a:gd name="T14" fmla="*/ 0 w 6425"/>
              <a:gd name="T15" fmla="*/ 65148 h 911"/>
              <a:gd name="T16" fmla="*/ 64938 w 6425"/>
              <a:gd name="T17" fmla="*/ 0 h 9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rgbClr val="38B1BF"/>
          </a:solidFill>
          <a:ln>
            <a:noFill/>
          </a:ln>
        </p:spPr>
        <p:txBody>
          <a:bodyPr lIns="91392" tIns="45695" rIns="91392" bIns="45695"/>
          <a:lstStyle/>
          <a:p>
            <a:endParaRPr lang="zh-CN" altLang="en-US" sz="2799" kern="0" dirty="0">
              <a:solidFill>
                <a:sysClr val="windowText" lastClr="000000"/>
              </a:solidFill>
              <a:cs typeface="+mn-ea"/>
              <a:sym typeface="+mn-lt"/>
            </a:endParaRPr>
          </a:p>
        </p:txBody>
      </p:sp>
      <p:sp>
        <p:nvSpPr>
          <p:cNvPr id="31" name="TextBox 93">
            <a:extLst>
              <a:ext uri="{FF2B5EF4-FFF2-40B4-BE49-F238E27FC236}">
                <a16:creationId xmlns:a16="http://schemas.microsoft.com/office/drawing/2014/main" id="{8517E34A-1D2E-0149-A97F-26D7E58AC4B8}"/>
              </a:ext>
            </a:extLst>
          </p:cNvPr>
          <p:cNvSpPr txBox="1">
            <a:spLocks noChangeArrowheads="1"/>
          </p:cNvSpPr>
          <p:nvPr/>
        </p:nvSpPr>
        <p:spPr bwMode="auto">
          <a:xfrm>
            <a:off x="7810952" y="1262863"/>
            <a:ext cx="2576114" cy="561845"/>
          </a:xfrm>
          <a:prstGeom prst="rect">
            <a:avLst/>
          </a:prstGeom>
          <a:solidFill>
            <a:srgbClr val="38B1B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392" tIns="45695" rIns="91392" bIns="4569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Hans" altLang="en-US" sz="3064" kern="0" dirty="0">
                <a:solidFill>
                  <a:srgbClr val="FFFFFF"/>
                </a:solidFill>
                <a:cs typeface="+mn-ea"/>
                <a:sym typeface="+mn-lt"/>
              </a:rPr>
              <a:t>项目计划</a:t>
            </a:r>
            <a:endParaRPr lang="zh-CN" altLang="en-US" sz="3064" kern="0" dirty="0">
              <a:solidFill>
                <a:srgbClr val="FFFFFF"/>
              </a:solidFill>
              <a:cs typeface="+mn-ea"/>
              <a:sym typeface="+mn-lt"/>
            </a:endParaRPr>
          </a:p>
        </p:txBody>
      </p:sp>
      <p:grpSp>
        <p:nvGrpSpPr>
          <p:cNvPr id="33" name="组合 71">
            <a:extLst>
              <a:ext uri="{FF2B5EF4-FFF2-40B4-BE49-F238E27FC236}">
                <a16:creationId xmlns:a16="http://schemas.microsoft.com/office/drawing/2014/main" id="{995277C0-FDD3-4B47-88AD-DC02EB729FD9}"/>
              </a:ext>
            </a:extLst>
          </p:cNvPr>
          <p:cNvGrpSpPr/>
          <p:nvPr/>
        </p:nvGrpSpPr>
        <p:grpSpPr bwMode="auto">
          <a:xfrm>
            <a:off x="2821726" y="4942184"/>
            <a:ext cx="503109" cy="524820"/>
            <a:chOff x="0" y="2236"/>
            <a:chExt cx="588963" cy="616204"/>
          </a:xfrm>
          <a:solidFill>
            <a:srgbClr val="38B1BF"/>
          </a:solidFill>
        </p:grpSpPr>
        <p:sp>
          <p:nvSpPr>
            <p:cNvPr id="34" name="Oval 16">
              <a:extLst>
                <a:ext uri="{FF2B5EF4-FFF2-40B4-BE49-F238E27FC236}">
                  <a16:creationId xmlns:a16="http://schemas.microsoft.com/office/drawing/2014/main" id="{7BFDA92B-C948-BB41-935D-BEE9CFB9146A}"/>
                </a:ext>
              </a:extLst>
            </p:cNvPr>
            <p:cNvSpPr>
              <a:spLocks noChangeArrowheads="1"/>
            </p:cNvSpPr>
            <p:nvPr/>
          </p:nvSpPr>
          <p:spPr bwMode="auto">
            <a:xfrm>
              <a:off x="0" y="27890"/>
              <a:ext cx="588963" cy="5905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799" kern="0">
                <a:solidFill>
                  <a:schemeClr val="tx2"/>
                </a:solidFill>
                <a:cs typeface="+mn-ea"/>
                <a:sym typeface="+mn-lt"/>
              </a:endParaRPr>
            </a:p>
          </p:txBody>
        </p:sp>
        <p:sp>
          <p:nvSpPr>
            <p:cNvPr id="35" name="TextBox 78">
              <a:extLst>
                <a:ext uri="{FF2B5EF4-FFF2-40B4-BE49-F238E27FC236}">
                  <a16:creationId xmlns:a16="http://schemas.microsoft.com/office/drawing/2014/main" id="{51ED38E0-8DCF-A74F-A598-F505E4B87329}"/>
                </a:ext>
              </a:extLst>
            </p:cNvPr>
            <p:cNvSpPr txBox="1">
              <a:spLocks noChangeArrowheads="1"/>
            </p:cNvSpPr>
            <p:nvPr/>
          </p:nvSpPr>
          <p:spPr bwMode="auto">
            <a:xfrm>
              <a:off x="81778" y="2236"/>
              <a:ext cx="425104" cy="61271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799" b="1" kern="0" dirty="0">
                  <a:solidFill>
                    <a:schemeClr val="tx2"/>
                  </a:solidFill>
                  <a:latin typeface="+mn-lt"/>
                  <a:ea typeface="+mn-ea"/>
                  <a:cs typeface="+mn-ea"/>
                  <a:sym typeface="+mn-lt"/>
                </a:rPr>
                <a:t>4</a:t>
              </a:r>
            </a:p>
          </p:txBody>
        </p:sp>
      </p:grpSp>
      <p:sp>
        <p:nvSpPr>
          <p:cNvPr id="36" name="Freeform 10_10">
            <a:extLst>
              <a:ext uri="{FF2B5EF4-FFF2-40B4-BE49-F238E27FC236}">
                <a16:creationId xmlns:a16="http://schemas.microsoft.com/office/drawing/2014/main" id="{FC64FA3F-733B-9348-A0A4-222EE60A8EE8}"/>
              </a:ext>
            </a:extLst>
          </p:cNvPr>
          <p:cNvSpPr/>
          <p:nvPr/>
        </p:nvSpPr>
        <p:spPr bwMode="auto">
          <a:xfrm>
            <a:off x="7226370" y="2290501"/>
            <a:ext cx="3481195" cy="681277"/>
          </a:xfrm>
          <a:custGeom>
            <a:avLst/>
            <a:gdLst>
              <a:gd name="T0" fmla="*/ 64938 w 6425"/>
              <a:gd name="T1" fmla="*/ 0 h 911"/>
              <a:gd name="T2" fmla="*/ 4420639 w 6425"/>
              <a:gd name="T3" fmla="*/ 0 h 911"/>
              <a:gd name="T4" fmla="*/ 4486275 w 6425"/>
              <a:gd name="T5" fmla="*/ 65148 h 911"/>
              <a:gd name="T6" fmla="*/ 4486275 w 6425"/>
              <a:gd name="T7" fmla="*/ 573027 h 911"/>
              <a:gd name="T8" fmla="*/ 4420639 w 6425"/>
              <a:gd name="T9" fmla="*/ 638175 h 911"/>
              <a:gd name="T10" fmla="*/ 64938 w 6425"/>
              <a:gd name="T11" fmla="*/ 638175 h 911"/>
              <a:gd name="T12" fmla="*/ 0 w 6425"/>
              <a:gd name="T13" fmla="*/ 573027 h 911"/>
              <a:gd name="T14" fmla="*/ 0 w 6425"/>
              <a:gd name="T15" fmla="*/ 65148 h 911"/>
              <a:gd name="T16" fmla="*/ 64938 w 6425"/>
              <a:gd name="T17" fmla="*/ 0 h 9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rgbClr val="38B1BF"/>
          </a:solidFill>
          <a:ln>
            <a:noFill/>
          </a:ln>
        </p:spPr>
        <p:txBody>
          <a:bodyPr lIns="91392" tIns="45695" rIns="91392" bIns="45695"/>
          <a:lstStyle/>
          <a:p>
            <a:endParaRPr lang="zh-CN" altLang="en-US" sz="2799" kern="0" dirty="0">
              <a:solidFill>
                <a:sysClr val="windowText" lastClr="000000"/>
              </a:solidFill>
              <a:cs typeface="+mn-ea"/>
              <a:sym typeface="+mn-lt"/>
            </a:endParaRPr>
          </a:p>
        </p:txBody>
      </p:sp>
      <p:grpSp>
        <p:nvGrpSpPr>
          <p:cNvPr id="21" name="组合 71"/>
          <p:cNvGrpSpPr/>
          <p:nvPr/>
        </p:nvGrpSpPr>
        <p:grpSpPr bwMode="auto">
          <a:xfrm>
            <a:off x="7260883" y="1291544"/>
            <a:ext cx="503109" cy="524820"/>
            <a:chOff x="0" y="2236"/>
            <a:chExt cx="588963" cy="616204"/>
          </a:xfrm>
          <a:solidFill>
            <a:srgbClr val="38B1BF"/>
          </a:solidFill>
        </p:grpSpPr>
        <p:sp>
          <p:nvSpPr>
            <p:cNvPr id="22" name="Oval 16"/>
            <p:cNvSpPr>
              <a:spLocks noChangeArrowheads="1"/>
            </p:cNvSpPr>
            <p:nvPr/>
          </p:nvSpPr>
          <p:spPr bwMode="auto">
            <a:xfrm>
              <a:off x="0" y="27890"/>
              <a:ext cx="588963" cy="5905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799" kern="0">
                <a:solidFill>
                  <a:schemeClr val="tx2"/>
                </a:solidFill>
                <a:cs typeface="+mn-ea"/>
                <a:sym typeface="+mn-lt"/>
              </a:endParaRPr>
            </a:p>
          </p:txBody>
        </p:sp>
        <p:sp>
          <p:nvSpPr>
            <p:cNvPr id="23" name="TextBox 78"/>
            <p:cNvSpPr txBox="1">
              <a:spLocks noChangeArrowheads="1"/>
            </p:cNvSpPr>
            <p:nvPr/>
          </p:nvSpPr>
          <p:spPr bwMode="auto">
            <a:xfrm>
              <a:off x="81778" y="2236"/>
              <a:ext cx="430006" cy="61418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Hans" sz="2799" b="1" kern="0" dirty="0">
                  <a:solidFill>
                    <a:schemeClr val="tx2"/>
                  </a:solidFill>
                  <a:latin typeface="+mn-lt"/>
                  <a:ea typeface="+mn-ea"/>
                  <a:cs typeface="+mn-ea"/>
                  <a:sym typeface="+mn-lt"/>
                </a:rPr>
                <a:t>5</a:t>
              </a:r>
              <a:endParaRPr lang="en-US" altLang="zh-CN" sz="2799" b="1" kern="0" dirty="0">
                <a:solidFill>
                  <a:schemeClr val="tx2"/>
                </a:solidFill>
                <a:latin typeface="+mn-lt"/>
                <a:ea typeface="+mn-ea"/>
                <a:cs typeface="+mn-ea"/>
                <a:sym typeface="+mn-lt"/>
              </a:endParaRPr>
            </a:p>
          </p:txBody>
        </p:sp>
      </p:grpSp>
      <p:grpSp>
        <p:nvGrpSpPr>
          <p:cNvPr id="37" name="组合 71">
            <a:extLst>
              <a:ext uri="{FF2B5EF4-FFF2-40B4-BE49-F238E27FC236}">
                <a16:creationId xmlns:a16="http://schemas.microsoft.com/office/drawing/2014/main" id="{3B8553EE-B873-704E-B8DD-6829B4403FBB}"/>
              </a:ext>
            </a:extLst>
          </p:cNvPr>
          <p:cNvGrpSpPr/>
          <p:nvPr/>
        </p:nvGrpSpPr>
        <p:grpSpPr bwMode="auto">
          <a:xfrm>
            <a:off x="7297690" y="2357589"/>
            <a:ext cx="503109" cy="524820"/>
            <a:chOff x="0" y="2236"/>
            <a:chExt cx="588963" cy="616204"/>
          </a:xfrm>
          <a:solidFill>
            <a:srgbClr val="38B1BF"/>
          </a:solidFill>
        </p:grpSpPr>
        <p:sp>
          <p:nvSpPr>
            <p:cNvPr id="38" name="Oval 16">
              <a:extLst>
                <a:ext uri="{FF2B5EF4-FFF2-40B4-BE49-F238E27FC236}">
                  <a16:creationId xmlns:a16="http://schemas.microsoft.com/office/drawing/2014/main" id="{B955C321-12FD-5946-9109-28C80C96F121}"/>
                </a:ext>
              </a:extLst>
            </p:cNvPr>
            <p:cNvSpPr>
              <a:spLocks noChangeArrowheads="1"/>
            </p:cNvSpPr>
            <p:nvPr/>
          </p:nvSpPr>
          <p:spPr bwMode="auto">
            <a:xfrm>
              <a:off x="0" y="27890"/>
              <a:ext cx="588963" cy="5905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799" kern="0">
                <a:solidFill>
                  <a:schemeClr val="tx2"/>
                </a:solidFill>
                <a:cs typeface="+mn-ea"/>
                <a:sym typeface="+mn-lt"/>
              </a:endParaRPr>
            </a:p>
          </p:txBody>
        </p:sp>
        <p:sp>
          <p:nvSpPr>
            <p:cNvPr id="39" name="TextBox 78">
              <a:extLst>
                <a:ext uri="{FF2B5EF4-FFF2-40B4-BE49-F238E27FC236}">
                  <a16:creationId xmlns:a16="http://schemas.microsoft.com/office/drawing/2014/main" id="{33F9CFE0-D6AF-B948-85B0-B98A560DD2B4}"/>
                </a:ext>
              </a:extLst>
            </p:cNvPr>
            <p:cNvSpPr txBox="1">
              <a:spLocks noChangeArrowheads="1"/>
            </p:cNvSpPr>
            <p:nvPr/>
          </p:nvSpPr>
          <p:spPr bwMode="auto">
            <a:xfrm>
              <a:off x="81778" y="2236"/>
              <a:ext cx="430006" cy="61418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Hans" sz="2799" b="1" kern="0" dirty="0">
                  <a:solidFill>
                    <a:schemeClr val="tx2"/>
                  </a:solidFill>
                  <a:latin typeface="+mn-lt"/>
                  <a:ea typeface="+mn-ea"/>
                  <a:cs typeface="+mn-ea"/>
                  <a:sym typeface="+mn-lt"/>
                </a:rPr>
                <a:t>6</a:t>
              </a:r>
              <a:endParaRPr lang="en-US" altLang="zh-CN" sz="2799" b="1" kern="0" dirty="0">
                <a:solidFill>
                  <a:schemeClr val="tx2"/>
                </a:solidFill>
                <a:latin typeface="+mn-lt"/>
                <a:ea typeface="+mn-ea"/>
                <a:cs typeface="+mn-ea"/>
                <a:sym typeface="+mn-lt"/>
              </a:endParaRPr>
            </a:p>
          </p:txBody>
        </p:sp>
      </p:grpSp>
      <p:sp>
        <p:nvSpPr>
          <p:cNvPr id="40" name="TextBox 93">
            <a:extLst>
              <a:ext uri="{FF2B5EF4-FFF2-40B4-BE49-F238E27FC236}">
                <a16:creationId xmlns:a16="http://schemas.microsoft.com/office/drawing/2014/main" id="{8AA8FF74-272B-B841-A7F8-DB6D4B012306}"/>
              </a:ext>
            </a:extLst>
          </p:cNvPr>
          <p:cNvSpPr txBox="1">
            <a:spLocks noChangeArrowheads="1"/>
          </p:cNvSpPr>
          <p:nvPr/>
        </p:nvSpPr>
        <p:spPr bwMode="auto">
          <a:xfrm>
            <a:off x="7840534" y="2350216"/>
            <a:ext cx="2576114" cy="563822"/>
          </a:xfrm>
          <a:prstGeom prst="rect">
            <a:avLst/>
          </a:prstGeom>
          <a:solidFill>
            <a:srgbClr val="38B1B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392" tIns="45695" rIns="91392" bIns="4569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Hans" altLang="en-US" sz="3064" kern="0" dirty="0">
                <a:solidFill>
                  <a:srgbClr val="FFFFFF"/>
                </a:solidFill>
                <a:latin typeface="+mn-lt"/>
                <a:ea typeface="+mn-ea"/>
                <a:cs typeface="+mn-ea"/>
                <a:sym typeface="+mn-lt"/>
              </a:rPr>
              <a:t>用户手册</a:t>
            </a:r>
            <a:endParaRPr lang="zh-CN" altLang="en-US" sz="3064" kern="0" dirty="0">
              <a:solidFill>
                <a:srgbClr val="FFFFFF"/>
              </a:solidFill>
              <a:latin typeface="+mn-lt"/>
              <a:ea typeface="+mn-ea"/>
              <a:cs typeface="+mn-ea"/>
              <a:sym typeface="+mn-lt"/>
            </a:endParaRPr>
          </a:p>
        </p:txBody>
      </p:sp>
      <p:sp>
        <p:nvSpPr>
          <p:cNvPr id="41" name="Freeform 10_10">
            <a:extLst>
              <a:ext uri="{FF2B5EF4-FFF2-40B4-BE49-F238E27FC236}">
                <a16:creationId xmlns:a16="http://schemas.microsoft.com/office/drawing/2014/main" id="{F093838E-054C-5844-8AB6-7D084B36846A}"/>
              </a:ext>
            </a:extLst>
          </p:cNvPr>
          <p:cNvSpPr/>
          <p:nvPr/>
        </p:nvSpPr>
        <p:spPr bwMode="auto">
          <a:xfrm>
            <a:off x="7199005" y="3536484"/>
            <a:ext cx="3481195" cy="681277"/>
          </a:xfrm>
          <a:custGeom>
            <a:avLst/>
            <a:gdLst>
              <a:gd name="T0" fmla="*/ 64938 w 6425"/>
              <a:gd name="T1" fmla="*/ 0 h 911"/>
              <a:gd name="T2" fmla="*/ 4420639 w 6425"/>
              <a:gd name="T3" fmla="*/ 0 h 911"/>
              <a:gd name="T4" fmla="*/ 4486275 w 6425"/>
              <a:gd name="T5" fmla="*/ 65148 h 911"/>
              <a:gd name="T6" fmla="*/ 4486275 w 6425"/>
              <a:gd name="T7" fmla="*/ 573027 h 911"/>
              <a:gd name="T8" fmla="*/ 4420639 w 6425"/>
              <a:gd name="T9" fmla="*/ 638175 h 911"/>
              <a:gd name="T10" fmla="*/ 64938 w 6425"/>
              <a:gd name="T11" fmla="*/ 638175 h 911"/>
              <a:gd name="T12" fmla="*/ 0 w 6425"/>
              <a:gd name="T13" fmla="*/ 573027 h 911"/>
              <a:gd name="T14" fmla="*/ 0 w 6425"/>
              <a:gd name="T15" fmla="*/ 65148 h 911"/>
              <a:gd name="T16" fmla="*/ 64938 w 6425"/>
              <a:gd name="T17" fmla="*/ 0 h 9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rgbClr val="38B1BF"/>
          </a:solidFill>
          <a:ln>
            <a:noFill/>
          </a:ln>
        </p:spPr>
        <p:txBody>
          <a:bodyPr lIns="91392" tIns="45695" rIns="91392" bIns="45695"/>
          <a:lstStyle/>
          <a:p>
            <a:endParaRPr lang="zh-CN" altLang="en-US" sz="2799" kern="0" dirty="0">
              <a:solidFill>
                <a:sysClr val="windowText" lastClr="000000"/>
              </a:solidFill>
              <a:cs typeface="+mn-ea"/>
              <a:sym typeface="+mn-lt"/>
            </a:endParaRPr>
          </a:p>
        </p:txBody>
      </p:sp>
      <p:sp>
        <p:nvSpPr>
          <p:cNvPr id="42" name="TextBox 93">
            <a:extLst>
              <a:ext uri="{FF2B5EF4-FFF2-40B4-BE49-F238E27FC236}">
                <a16:creationId xmlns:a16="http://schemas.microsoft.com/office/drawing/2014/main" id="{B7278D77-A5A3-DD4D-98EE-8AB93AC2B6A5}"/>
              </a:ext>
            </a:extLst>
          </p:cNvPr>
          <p:cNvSpPr txBox="1">
            <a:spLocks noChangeArrowheads="1"/>
          </p:cNvSpPr>
          <p:nvPr/>
        </p:nvSpPr>
        <p:spPr bwMode="auto">
          <a:xfrm>
            <a:off x="7826255" y="3573559"/>
            <a:ext cx="2576114" cy="563822"/>
          </a:xfrm>
          <a:prstGeom prst="rect">
            <a:avLst/>
          </a:prstGeom>
          <a:solidFill>
            <a:srgbClr val="38B1B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392" tIns="45695" rIns="91392" bIns="4569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Hans" altLang="en-US" sz="3064" kern="0" dirty="0">
                <a:solidFill>
                  <a:srgbClr val="FFFFFF"/>
                </a:solidFill>
                <a:latin typeface="+mn-lt"/>
                <a:ea typeface="+mn-ea"/>
                <a:cs typeface="+mn-ea"/>
                <a:sym typeface="+mn-lt"/>
              </a:rPr>
              <a:t>项目总结</a:t>
            </a:r>
            <a:endParaRPr lang="zh-CN" altLang="en-US" sz="3064" kern="0" dirty="0">
              <a:solidFill>
                <a:srgbClr val="FFFFFF"/>
              </a:solidFill>
              <a:latin typeface="+mn-lt"/>
              <a:ea typeface="+mn-ea"/>
              <a:cs typeface="+mn-ea"/>
              <a:sym typeface="+mn-lt"/>
            </a:endParaRPr>
          </a:p>
        </p:txBody>
      </p:sp>
      <p:grpSp>
        <p:nvGrpSpPr>
          <p:cNvPr id="43" name="组合 71">
            <a:extLst>
              <a:ext uri="{FF2B5EF4-FFF2-40B4-BE49-F238E27FC236}">
                <a16:creationId xmlns:a16="http://schemas.microsoft.com/office/drawing/2014/main" id="{F63DFCD8-5F90-9749-9948-E386B434F191}"/>
              </a:ext>
            </a:extLst>
          </p:cNvPr>
          <p:cNvGrpSpPr/>
          <p:nvPr/>
        </p:nvGrpSpPr>
        <p:grpSpPr bwMode="auto">
          <a:xfrm>
            <a:off x="7297690" y="3573559"/>
            <a:ext cx="503109" cy="524820"/>
            <a:chOff x="0" y="2236"/>
            <a:chExt cx="588963" cy="616204"/>
          </a:xfrm>
          <a:solidFill>
            <a:srgbClr val="38B1BF"/>
          </a:solidFill>
        </p:grpSpPr>
        <p:sp>
          <p:nvSpPr>
            <p:cNvPr id="44" name="Oval 16">
              <a:extLst>
                <a:ext uri="{FF2B5EF4-FFF2-40B4-BE49-F238E27FC236}">
                  <a16:creationId xmlns:a16="http://schemas.microsoft.com/office/drawing/2014/main" id="{01C402EA-1104-B847-A65F-660DB042B499}"/>
                </a:ext>
              </a:extLst>
            </p:cNvPr>
            <p:cNvSpPr>
              <a:spLocks noChangeArrowheads="1"/>
            </p:cNvSpPr>
            <p:nvPr/>
          </p:nvSpPr>
          <p:spPr bwMode="auto">
            <a:xfrm>
              <a:off x="0" y="27890"/>
              <a:ext cx="588963" cy="5905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799" kern="0">
                <a:solidFill>
                  <a:schemeClr val="tx2"/>
                </a:solidFill>
                <a:cs typeface="+mn-ea"/>
                <a:sym typeface="+mn-lt"/>
              </a:endParaRPr>
            </a:p>
          </p:txBody>
        </p:sp>
        <p:sp>
          <p:nvSpPr>
            <p:cNvPr id="45" name="TextBox 78">
              <a:extLst>
                <a:ext uri="{FF2B5EF4-FFF2-40B4-BE49-F238E27FC236}">
                  <a16:creationId xmlns:a16="http://schemas.microsoft.com/office/drawing/2014/main" id="{296204D2-3243-534B-967B-6BB6ACD8BBEE}"/>
                </a:ext>
              </a:extLst>
            </p:cNvPr>
            <p:cNvSpPr txBox="1">
              <a:spLocks noChangeArrowheads="1"/>
            </p:cNvSpPr>
            <p:nvPr/>
          </p:nvSpPr>
          <p:spPr bwMode="auto">
            <a:xfrm>
              <a:off x="81778" y="2236"/>
              <a:ext cx="430006" cy="61418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Hans" sz="2799" b="1" kern="0" dirty="0">
                  <a:solidFill>
                    <a:schemeClr val="tx2"/>
                  </a:solidFill>
                  <a:latin typeface="+mn-lt"/>
                  <a:ea typeface="+mn-ea"/>
                  <a:cs typeface="+mn-ea"/>
                  <a:sym typeface="+mn-lt"/>
                </a:rPr>
                <a:t>7</a:t>
              </a:r>
              <a:endParaRPr lang="en-US" altLang="zh-CN" sz="2799" b="1" kern="0" dirty="0">
                <a:solidFill>
                  <a:schemeClr val="tx2"/>
                </a:solidFill>
                <a:latin typeface="+mn-lt"/>
                <a:ea typeface="+mn-ea"/>
                <a:cs typeface="+mn-ea"/>
                <a:sym typeface="+mn-lt"/>
              </a:endParaRPr>
            </a:p>
          </p:txBody>
        </p:sp>
      </p:grpSp>
    </p:spTree>
    <p:extLst>
      <p:ext uri="{BB962C8B-B14F-4D97-AF65-F5344CB8AC3E}">
        <p14:creationId xmlns:p14="http://schemas.microsoft.com/office/powerpoint/2010/main" val="2894755766"/>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00" fill="hold"/>
                                        <p:tgtEl>
                                          <p:spTgt spid="2"/>
                                        </p:tgtEl>
                                        <p:attrNameLst>
                                          <p:attrName>ppt_w</p:attrName>
                                        </p:attrNameLst>
                                      </p:cBhvr>
                                      <p:tavLst>
                                        <p:tav tm="0">
                                          <p:val>
                                            <p:fltVal val="0"/>
                                          </p:val>
                                        </p:tav>
                                        <p:tav tm="100000">
                                          <p:val>
                                            <p:strVal val="#ppt_w"/>
                                          </p:val>
                                        </p:tav>
                                      </p:tavLst>
                                    </p:anim>
                                    <p:anim calcmode="lin" valueType="num">
                                      <p:cBhvr>
                                        <p:cTn id="8" dur="300" fill="hold"/>
                                        <p:tgtEl>
                                          <p:spTgt spid="2"/>
                                        </p:tgtEl>
                                        <p:attrNameLst>
                                          <p:attrName>ppt_h</p:attrName>
                                        </p:attrNameLst>
                                      </p:cBhvr>
                                      <p:tavLst>
                                        <p:tav tm="0">
                                          <p:val>
                                            <p:fltVal val="0"/>
                                          </p:val>
                                        </p:tav>
                                        <p:tav tm="100000">
                                          <p:val>
                                            <p:strVal val="#ppt_h"/>
                                          </p:val>
                                        </p:tav>
                                      </p:tavLst>
                                    </p:anim>
                                    <p:anim calcmode="lin" valueType="num">
                                      <p:cBhvr>
                                        <p:cTn id="9" dur="300" fill="hold"/>
                                        <p:tgtEl>
                                          <p:spTgt spid="2"/>
                                        </p:tgtEl>
                                        <p:attrNameLst>
                                          <p:attrName>style.rotation</p:attrName>
                                        </p:attrNameLst>
                                      </p:cBhvr>
                                      <p:tavLst>
                                        <p:tav tm="0">
                                          <p:val>
                                            <p:fltVal val="90"/>
                                          </p:val>
                                        </p:tav>
                                        <p:tav tm="100000">
                                          <p:val>
                                            <p:fltVal val="0"/>
                                          </p:val>
                                        </p:tav>
                                      </p:tavLst>
                                    </p:anim>
                                    <p:animEffect transition="in" filter="fade">
                                      <p:cBhvr>
                                        <p:cTn id="10" dur="300"/>
                                        <p:tgtEl>
                                          <p:spTgt spid="2"/>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400"/>
                                        <p:tgtEl>
                                          <p:spTgt spid="3"/>
                                        </p:tgtEl>
                                      </p:cBhvr>
                                    </p:animEffect>
                                    <p:anim calcmode="lin" valueType="num">
                                      <p:cBhvr>
                                        <p:cTn id="15" dur="400" fill="hold"/>
                                        <p:tgtEl>
                                          <p:spTgt spid="3"/>
                                        </p:tgtEl>
                                        <p:attrNameLst>
                                          <p:attrName>ppt_x</p:attrName>
                                        </p:attrNameLst>
                                      </p:cBhvr>
                                      <p:tavLst>
                                        <p:tav tm="0">
                                          <p:val>
                                            <p:strVal val="#ppt_x"/>
                                          </p:val>
                                        </p:tav>
                                        <p:tav tm="100000">
                                          <p:val>
                                            <p:strVal val="#ppt_x"/>
                                          </p:val>
                                        </p:tav>
                                      </p:tavLst>
                                    </p:anim>
                                    <p:anim calcmode="lin" valueType="num">
                                      <p:cBhvr>
                                        <p:cTn id="16" dur="400" fill="hold"/>
                                        <p:tgtEl>
                                          <p:spTgt spid="3"/>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left)">
                                      <p:cBhvr>
                                        <p:cTn id="20" dur="500"/>
                                        <p:tgtEl>
                                          <p:spTgt spid="4"/>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childTnLst>
                          </p:cTn>
                        </p:par>
                        <p:par>
                          <p:cTn id="24" fill="hold">
                            <p:stCondLst>
                              <p:cond delay="1500"/>
                            </p:stCondLst>
                            <p:childTnLst>
                              <p:par>
                                <p:cTn id="25" presetID="22" presetClass="entr" presetSubtype="1"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up)">
                                      <p:cBhvr>
                                        <p:cTn id="27" dur="500"/>
                                        <p:tgtEl>
                                          <p:spTgt spid="6"/>
                                        </p:tgtEl>
                                      </p:cBhvr>
                                    </p:animEffect>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left)">
                                      <p:cBhvr>
                                        <p:cTn id="31" dur="500"/>
                                        <p:tgtEl>
                                          <p:spTgt spid="7"/>
                                        </p:tgtEl>
                                      </p:cBhvr>
                                    </p:animEffect>
                                  </p:childTnLst>
                                </p:cTn>
                              </p:par>
                              <p:par>
                                <p:cTn id="32" presetID="22" presetClass="entr" presetSubtype="8" fill="hold" grpId="0" nodeType="withEffect">
                                  <p:stCondLst>
                                    <p:cond delay="100"/>
                                  </p:stCondLst>
                                  <p:childTnLst>
                                    <p:set>
                                      <p:cBhvr>
                                        <p:cTn id="33" dur="1" fill="hold">
                                          <p:stCondLst>
                                            <p:cond delay="0"/>
                                          </p:stCondLst>
                                        </p:cTn>
                                        <p:tgtEl>
                                          <p:spTgt spid="11"/>
                                        </p:tgtEl>
                                        <p:attrNameLst>
                                          <p:attrName>style.visibility</p:attrName>
                                        </p:attrNameLst>
                                      </p:cBhvr>
                                      <p:to>
                                        <p:strVal val="visible"/>
                                      </p:to>
                                    </p:set>
                                    <p:animEffect transition="in" filter="wipe(left)">
                                      <p:cBhvr>
                                        <p:cTn id="34" dur="500"/>
                                        <p:tgtEl>
                                          <p:spTgt spid="11"/>
                                        </p:tgtEl>
                                      </p:cBhvr>
                                    </p:animEffect>
                                  </p:childTnLst>
                                </p:cTn>
                              </p:par>
                              <p:par>
                                <p:cTn id="35" presetID="22" presetClass="entr" presetSubtype="8" fill="hold" grpId="0" nodeType="withEffect">
                                  <p:stCondLst>
                                    <p:cond delay="200"/>
                                  </p:stCondLst>
                                  <p:childTnLst>
                                    <p:set>
                                      <p:cBhvr>
                                        <p:cTn id="36" dur="1" fill="hold">
                                          <p:stCondLst>
                                            <p:cond delay="0"/>
                                          </p:stCondLst>
                                        </p:cTn>
                                        <p:tgtEl>
                                          <p:spTgt spid="15"/>
                                        </p:tgtEl>
                                        <p:attrNameLst>
                                          <p:attrName>style.visibility</p:attrName>
                                        </p:attrNameLst>
                                      </p:cBhvr>
                                      <p:to>
                                        <p:strVal val="visible"/>
                                      </p:to>
                                    </p:set>
                                    <p:animEffect transition="in" filter="wipe(left)">
                                      <p:cBhvr>
                                        <p:cTn id="37" dur="500"/>
                                        <p:tgtEl>
                                          <p:spTgt spid="15"/>
                                        </p:tgtEl>
                                      </p:cBhvr>
                                    </p:animEffect>
                                  </p:childTnLst>
                                </p:cTn>
                              </p:par>
                            </p:childTnLst>
                          </p:cTn>
                        </p:par>
                        <p:par>
                          <p:cTn id="38" fill="hold">
                            <p:stCondLst>
                              <p:cond delay="2700"/>
                            </p:stCondLst>
                            <p:childTnLst>
                              <p:par>
                                <p:cTn id="39" presetID="52" presetClass="entr" presetSubtype="0" fill="hold" nodeType="afterEffect">
                                  <p:stCondLst>
                                    <p:cond delay="0"/>
                                  </p:stCondLst>
                                  <p:childTnLst>
                                    <p:set>
                                      <p:cBhvr>
                                        <p:cTn id="40" dur="1" fill="hold">
                                          <p:stCondLst>
                                            <p:cond delay="0"/>
                                          </p:stCondLst>
                                        </p:cTn>
                                        <p:tgtEl>
                                          <p:spTgt spid="8"/>
                                        </p:tgtEl>
                                        <p:attrNameLst>
                                          <p:attrName>style.visibility</p:attrName>
                                        </p:attrNameLst>
                                      </p:cBhvr>
                                      <p:to>
                                        <p:strVal val="visible"/>
                                      </p:to>
                                    </p:set>
                                    <p:animScale>
                                      <p:cBhvr>
                                        <p:cTn id="41" dur="10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42" dur="1000" decel="50000" fill="hold">
                                          <p:stCondLst>
                                            <p:cond delay="0"/>
                                          </p:stCondLst>
                                        </p:cTn>
                                        <p:tgtEl>
                                          <p:spTgt spid="8"/>
                                        </p:tgtEl>
                                        <p:attrNameLst>
                                          <p:attrName>ppt_x</p:attrName>
                                          <p:attrName>ppt_y</p:attrName>
                                        </p:attrNameLst>
                                      </p:cBhvr>
                                      <p:rCtr x="0" y="0"/>
                                    </p:animMotion>
                                    <p:animEffect transition="in" filter="fade">
                                      <p:cBhvr>
                                        <p:cTn id="43" dur="1000"/>
                                        <p:tgtEl>
                                          <p:spTgt spid="8"/>
                                        </p:tgtEl>
                                      </p:cBhvr>
                                    </p:animEffect>
                                  </p:childTnLst>
                                </p:cTn>
                              </p:par>
                              <p:par>
                                <p:cTn id="44" presetID="52" presetClass="entr" presetSubtype="0" fill="hold" nodeType="withEffect">
                                  <p:stCondLst>
                                    <p:cond delay="100"/>
                                  </p:stCondLst>
                                  <p:childTnLst>
                                    <p:set>
                                      <p:cBhvr>
                                        <p:cTn id="45" dur="1" fill="hold">
                                          <p:stCondLst>
                                            <p:cond delay="0"/>
                                          </p:stCondLst>
                                        </p:cTn>
                                        <p:tgtEl>
                                          <p:spTgt spid="12"/>
                                        </p:tgtEl>
                                        <p:attrNameLst>
                                          <p:attrName>style.visibility</p:attrName>
                                        </p:attrNameLst>
                                      </p:cBhvr>
                                      <p:to>
                                        <p:strVal val="visible"/>
                                      </p:to>
                                    </p:set>
                                    <p:animScale>
                                      <p:cBhvr>
                                        <p:cTn id="46" dur="1000" decel="50000" fill="hold">
                                          <p:stCondLst>
                                            <p:cond delay="0"/>
                                          </p:stCondLst>
                                        </p:cTn>
                                        <p:tgtEl>
                                          <p:spTgt spid="1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47" dur="1000" decel="50000" fill="hold">
                                          <p:stCondLst>
                                            <p:cond delay="0"/>
                                          </p:stCondLst>
                                        </p:cTn>
                                        <p:tgtEl>
                                          <p:spTgt spid="12"/>
                                        </p:tgtEl>
                                        <p:attrNameLst>
                                          <p:attrName>ppt_x</p:attrName>
                                          <p:attrName>ppt_y</p:attrName>
                                        </p:attrNameLst>
                                      </p:cBhvr>
                                      <p:rCtr x="0" y="0"/>
                                    </p:animMotion>
                                    <p:animEffect transition="in" filter="fade">
                                      <p:cBhvr>
                                        <p:cTn id="48" dur="1000"/>
                                        <p:tgtEl>
                                          <p:spTgt spid="12"/>
                                        </p:tgtEl>
                                      </p:cBhvr>
                                    </p:animEffect>
                                  </p:childTnLst>
                                </p:cTn>
                              </p:par>
                              <p:par>
                                <p:cTn id="49" presetID="52" presetClass="entr" presetSubtype="0" fill="hold" nodeType="withEffect">
                                  <p:stCondLst>
                                    <p:cond delay="200"/>
                                  </p:stCondLst>
                                  <p:childTnLst>
                                    <p:set>
                                      <p:cBhvr>
                                        <p:cTn id="50" dur="1" fill="hold">
                                          <p:stCondLst>
                                            <p:cond delay="0"/>
                                          </p:stCondLst>
                                        </p:cTn>
                                        <p:tgtEl>
                                          <p:spTgt spid="16"/>
                                        </p:tgtEl>
                                        <p:attrNameLst>
                                          <p:attrName>style.visibility</p:attrName>
                                        </p:attrNameLst>
                                      </p:cBhvr>
                                      <p:to>
                                        <p:strVal val="visible"/>
                                      </p:to>
                                    </p:set>
                                    <p:animScale>
                                      <p:cBhvr>
                                        <p:cTn id="51" dur="1000" decel="50000" fill="hold">
                                          <p:stCondLst>
                                            <p:cond delay="0"/>
                                          </p:stCondLst>
                                        </p:cTn>
                                        <p:tgtEl>
                                          <p:spTgt spid="1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52" dur="1000" decel="50000" fill="hold">
                                          <p:stCondLst>
                                            <p:cond delay="0"/>
                                          </p:stCondLst>
                                        </p:cTn>
                                        <p:tgtEl>
                                          <p:spTgt spid="16"/>
                                        </p:tgtEl>
                                        <p:attrNameLst>
                                          <p:attrName>ppt_x</p:attrName>
                                          <p:attrName>ppt_y</p:attrName>
                                        </p:attrNameLst>
                                      </p:cBhvr>
                                      <p:rCtr x="0" y="0"/>
                                    </p:animMotion>
                                    <p:animEffect transition="in" filter="fade">
                                      <p:cBhvr>
                                        <p:cTn id="53" dur="1000"/>
                                        <p:tgtEl>
                                          <p:spTgt spid="16"/>
                                        </p:tgtEl>
                                      </p:cBhvr>
                                    </p:animEffect>
                                  </p:childTnLst>
                                </p:cTn>
                              </p:par>
                            </p:childTnLst>
                          </p:cTn>
                        </p:par>
                        <p:par>
                          <p:cTn id="54" fill="hold">
                            <p:stCondLst>
                              <p:cond delay="3900"/>
                            </p:stCondLst>
                            <p:childTnLst>
                              <p:par>
                                <p:cTn id="55" presetID="22" presetClass="entr" presetSubtype="8" fill="hold" grpId="0" nodeType="after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wipe(left)">
                                      <p:cBhvr>
                                        <p:cTn id="57" dur="500"/>
                                        <p:tgtEl>
                                          <p:spTgt spid="27"/>
                                        </p:tgtEl>
                                      </p:cBhvr>
                                    </p:animEffect>
                                  </p:childTnLst>
                                </p:cTn>
                              </p:par>
                              <p:par>
                                <p:cTn id="58" presetID="22" presetClass="entr" presetSubtype="8" fill="hold" grpId="0" nodeType="withEffect">
                                  <p:stCondLst>
                                    <p:cond delay="100"/>
                                  </p:stCondLst>
                                  <p:childTnLst>
                                    <p:set>
                                      <p:cBhvr>
                                        <p:cTn id="59" dur="1" fill="hold">
                                          <p:stCondLst>
                                            <p:cond delay="0"/>
                                          </p:stCondLst>
                                        </p:cTn>
                                        <p:tgtEl>
                                          <p:spTgt spid="28"/>
                                        </p:tgtEl>
                                        <p:attrNameLst>
                                          <p:attrName>style.visibility</p:attrName>
                                        </p:attrNameLst>
                                      </p:cBhvr>
                                      <p:to>
                                        <p:strVal val="visible"/>
                                      </p:to>
                                    </p:set>
                                    <p:animEffect transition="in" filter="wipe(left)">
                                      <p:cBhvr>
                                        <p:cTn id="60" dur="500"/>
                                        <p:tgtEl>
                                          <p:spTgt spid="28"/>
                                        </p:tgtEl>
                                      </p:cBhvr>
                                    </p:animEffect>
                                  </p:childTnLst>
                                </p:cTn>
                              </p:par>
                              <p:par>
                                <p:cTn id="61" presetID="22" presetClass="entr" presetSubtype="8" fill="hold" grpId="0" nodeType="withEffect">
                                  <p:stCondLst>
                                    <p:cond delay="200"/>
                                  </p:stCondLst>
                                  <p:childTnLst>
                                    <p:set>
                                      <p:cBhvr>
                                        <p:cTn id="62" dur="1" fill="hold">
                                          <p:stCondLst>
                                            <p:cond delay="0"/>
                                          </p:stCondLst>
                                        </p:cTn>
                                        <p:tgtEl>
                                          <p:spTgt spid="29"/>
                                        </p:tgtEl>
                                        <p:attrNameLst>
                                          <p:attrName>style.visibility</p:attrName>
                                        </p:attrNameLst>
                                      </p:cBhvr>
                                      <p:to>
                                        <p:strVal val="visible"/>
                                      </p:to>
                                    </p:set>
                                    <p:animEffect transition="in" filter="wipe(left)">
                                      <p:cBhvr>
                                        <p:cTn id="63" dur="500"/>
                                        <p:tgtEl>
                                          <p:spTgt spid="29"/>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1" nodeType="clickEffect">
                                  <p:stCondLst>
                                    <p:cond delay="0"/>
                                  </p:stCondLst>
                                  <p:childTnLst>
                                    <p:set>
                                      <p:cBhvr>
                                        <p:cTn id="67" dur="1" fill="hold">
                                          <p:stCondLst>
                                            <p:cond delay="0"/>
                                          </p:stCondLst>
                                        </p:cTn>
                                        <p:tgtEl>
                                          <p:spTgt spid="2"/>
                                        </p:tgtEl>
                                        <p:attrNameLst>
                                          <p:attrName>style.visibility</p:attrName>
                                        </p:attrNameLst>
                                      </p:cBhvr>
                                      <p:to>
                                        <p:strVal val="visible"/>
                                      </p:to>
                                    </p:set>
                                    <p:animEffect transition="in" filter="fade">
                                      <p:cBhvr>
                                        <p:cTn id="68" dur="500"/>
                                        <p:tgtEl>
                                          <p:spTgt spid="2"/>
                                        </p:tgtEl>
                                      </p:cBhvr>
                                    </p:animEffect>
                                  </p:childTnLst>
                                </p:cTn>
                              </p:par>
                              <p:par>
                                <p:cTn id="69" presetID="10" presetClass="entr" presetSubtype="0" fill="hold" grpId="1" nodeType="withEffect">
                                  <p:stCondLst>
                                    <p:cond delay="0"/>
                                  </p:stCondLst>
                                  <p:childTnLst>
                                    <p:set>
                                      <p:cBhvr>
                                        <p:cTn id="70" dur="1" fill="hold">
                                          <p:stCondLst>
                                            <p:cond delay="0"/>
                                          </p:stCondLst>
                                        </p:cTn>
                                        <p:tgtEl>
                                          <p:spTgt spid="3"/>
                                        </p:tgtEl>
                                        <p:attrNameLst>
                                          <p:attrName>style.visibility</p:attrName>
                                        </p:attrNameLst>
                                      </p:cBhvr>
                                      <p:to>
                                        <p:strVal val="visible"/>
                                      </p:to>
                                    </p:set>
                                    <p:animEffect transition="in" filter="fade">
                                      <p:cBhvr>
                                        <p:cTn id="71" dur="500"/>
                                        <p:tgtEl>
                                          <p:spTgt spid="3"/>
                                        </p:tgtEl>
                                      </p:cBhvr>
                                    </p:animEffect>
                                  </p:childTnLst>
                                </p:cTn>
                              </p:par>
                              <p:par>
                                <p:cTn id="72" presetID="10" presetClass="entr" presetSubtype="0" fill="hold" grpId="1" nodeType="withEffect">
                                  <p:stCondLst>
                                    <p:cond delay="0"/>
                                  </p:stCondLst>
                                  <p:childTnLst>
                                    <p:set>
                                      <p:cBhvr>
                                        <p:cTn id="73" dur="1" fill="hold">
                                          <p:stCondLst>
                                            <p:cond delay="0"/>
                                          </p:stCondLst>
                                        </p:cTn>
                                        <p:tgtEl>
                                          <p:spTgt spid="4"/>
                                        </p:tgtEl>
                                        <p:attrNameLst>
                                          <p:attrName>style.visibility</p:attrName>
                                        </p:attrNameLst>
                                      </p:cBhvr>
                                      <p:to>
                                        <p:strVal val="visible"/>
                                      </p:to>
                                    </p:set>
                                    <p:animEffect transition="in" filter="fade">
                                      <p:cBhvr>
                                        <p:cTn id="74" dur="500"/>
                                        <p:tgtEl>
                                          <p:spTgt spid="4"/>
                                        </p:tgtEl>
                                      </p:cBhvr>
                                    </p:animEffect>
                                  </p:childTnLst>
                                </p:cTn>
                              </p:par>
                              <p:par>
                                <p:cTn id="75" presetID="10" presetClass="entr" presetSubtype="0" fill="hold" grpId="1" nodeType="withEffect">
                                  <p:stCondLst>
                                    <p:cond delay="0"/>
                                  </p:stCondLst>
                                  <p:childTnLst>
                                    <p:set>
                                      <p:cBhvr>
                                        <p:cTn id="76" dur="1" fill="hold">
                                          <p:stCondLst>
                                            <p:cond delay="0"/>
                                          </p:stCondLst>
                                        </p:cTn>
                                        <p:tgtEl>
                                          <p:spTgt spid="5"/>
                                        </p:tgtEl>
                                        <p:attrNameLst>
                                          <p:attrName>style.visibility</p:attrName>
                                        </p:attrNameLst>
                                      </p:cBhvr>
                                      <p:to>
                                        <p:strVal val="visible"/>
                                      </p:to>
                                    </p:set>
                                    <p:animEffect transition="in" filter="fade">
                                      <p:cBhvr>
                                        <p:cTn id="77" dur="500"/>
                                        <p:tgtEl>
                                          <p:spTgt spid="5"/>
                                        </p:tgtEl>
                                      </p:cBhvr>
                                    </p:animEffect>
                                  </p:childTnLst>
                                </p:cTn>
                              </p:par>
                              <p:par>
                                <p:cTn id="78" presetID="22" presetClass="entr" presetSubtype="8" fill="hold" grpId="0" nodeType="withEffect">
                                  <p:stCondLst>
                                    <p:cond delay="200"/>
                                  </p:stCondLst>
                                  <p:childTnLst>
                                    <p:set>
                                      <p:cBhvr>
                                        <p:cTn id="79" dur="1" fill="hold">
                                          <p:stCondLst>
                                            <p:cond delay="0"/>
                                          </p:stCondLst>
                                        </p:cTn>
                                        <p:tgtEl>
                                          <p:spTgt spid="20"/>
                                        </p:tgtEl>
                                        <p:attrNameLst>
                                          <p:attrName>style.visibility</p:attrName>
                                        </p:attrNameLst>
                                      </p:cBhvr>
                                      <p:to>
                                        <p:strVal val="visible"/>
                                      </p:to>
                                    </p:set>
                                    <p:animEffect transition="in" filter="wipe(left)">
                                      <p:cBhvr>
                                        <p:cTn id="80" dur="500"/>
                                        <p:tgtEl>
                                          <p:spTgt spid="20"/>
                                        </p:tgtEl>
                                      </p:cBhvr>
                                    </p:animEffect>
                                  </p:childTnLst>
                                </p:cTn>
                              </p:par>
                              <p:par>
                                <p:cTn id="81" presetID="52" presetClass="entr" presetSubtype="0" fill="hold" nodeType="withEffect">
                                  <p:stCondLst>
                                    <p:cond delay="200"/>
                                  </p:stCondLst>
                                  <p:childTnLst>
                                    <p:set>
                                      <p:cBhvr>
                                        <p:cTn id="82" dur="1" fill="hold">
                                          <p:stCondLst>
                                            <p:cond delay="0"/>
                                          </p:stCondLst>
                                        </p:cTn>
                                        <p:tgtEl>
                                          <p:spTgt spid="21"/>
                                        </p:tgtEl>
                                        <p:attrNameLst>
                                          <p:attrName>style.visibility</p:attrName>
                                        </p:attrNameLst>
                                      </p:cBhvr>
                                      <p:to>
                                        <p:strVal val="visible"/>
                                      </p:to>
                                    </p:set>
                                    <p:animScale>
                                      <p:cBhvr>
                                        <p:cTn id="83" dur="1000" decel="50000" fill="hold">
                                          <p:stCondLst>
                                            <p:cond delay="0"/>
                                          </p:stCondLst>
                                        </p:cTn>
                                        <p:tgtEl>
                                          <p:spTgt spid="2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84" dur="1000" decel="50000" fill="hold">
                                          <p:stCondLst>
                                            <p:cond delay="0"/>
                                          </p:stCondLst>
                                        </p:cTn>
                                        <p:tgtEl>
                                          <p:spTgt spid="21"/>
                                        </p:tgtEl>
                                        <p:attrNameLst>
                                          <p:attrName>ppt_x</p:attrName>
                                          <p:attrName>ppt_y</p:attrName>
                                        </p:attrNameLst>
                                      </p:cBhvr>
                                      <p:rCtr x="0" y="0"/>
                                    </p:animMotion>
                                    <p:animEffect transition="in" filter="fade">
                                      <p:cBhvr>
                                        <p:cTn id="85" dur="1000"/>
                                        <p:tgtEl>
                                          <p:spTgt spid="21"/>
                                        </p:tgtEl>
                                      </p:cBhvr>
                                    </p:animEffect>
                                  </p:childTnLst>
                                </p:cTn>
                              </p:par>
                              <p:par>
                                <p:cTn id="86" presetID="22" presetClass="entr" presetSubtype="8" fill="hold" grpId="0" nodeType="withEffect">
                                  <p:stCondLst>
                                    <p:cond delay="200"/>
                                  </p:stCondLst>
                                  <p:childTnLst>
                                    <p:set>
                                      <p:cBhvr>
                                        <p:cTn id="87" dur="1" fill="hold">
                                          <p:stCondLst>
                                            <p:cond delay="0"/>
                                          </p:stCondLst>
                                        </p:cTn>
                                        <p:tgtEl>
                                          <p:spTgt spid="24"/>
                                        </p:tgtEl>
                                        <p:attrNameLst>
                                          <p:attrName>style.visibility</p:attrName>
                                        </p:attrNameLst>
                                      </p:cBhvr>
                                      <p:to>
                                        <p:strVal val="visible"/>
                                      </p:to>
                                    </p:set>
                                    <p:animEffect transition="in" filter="wipe(left)">
                                      <p:cBhvr>
                                        <p:cTn id="88" dur="500"/>
                                        <p:tgtEl>
                                          <p:spTgt spid="24"/>
                                        </p:tgtEl>
                                      </p:cBhvr>
                                    </p:animEffect>
                                  </p:childTnLst>
                                </p:cTn>
                              </p:par>
                              <p:par>
                                <p:cTn id="89" presetID="22" presetClass="entr" presetSubtype="8" fill="hold" grpId="0" nodeType="withEffect">
                                  <p:stCondLst>
                                    <p:cond delay="200"/>
                                  </p:stCondLst>
                                  <p:childTnLst>
                                    <p:set>
                                      <p:cBhvr>
                                        <p:cTn id="90" dur="1" fill="hold">
                                          <p:stCondLst>
                                            <p:cond delay="0"/>
                                          </p:stCondLst>
                                        </p:cTn>
                                        <p:tgtEl>
                                          <p:spTgt spid="30"/>
                                        </p:tgtEl>
                                        <p:attrNameLst>
                                          <p:attrName>style.visibility</p:attrName>
                                        </p:attrNameLst>
                                      </p:cBhvr>
                                      <p:to>
                                        <p:strVal val="visible"/>
                                      </p:to>
                                    </p:set>
                                    <p:animEffect transition="in" filter="wipe(left)">
                                      <p:cBhvr>
                                        <p:cTn id="91" dur="500"/>
                                        <p:tgtEl>
                                          <p:spTgt spid="30"/>
                                        </p:tgtEl>
                                      </p:cBhvr>
                                    </p:animEffect>
                                  </p:childTnLst>
                                </p:cTn>
                              </p:par>
                              <p:par>
                                <p:cTn id="92" presetID="22" presetClass="entr" presetSubtype="8" fill="hold" grpId="0" nodeType="withEffect">
                                  <p:stCondLst>
                                    <p:cond delay="200"/>
                                  </p:stCondLst>
                                  <p:childTnLst>
                                    <p:set>
                                      <p:cBhvr>
                                        <p:cTn id="93" dur="1" fill="hold">
                                          <p:stCondLst>
                                            <p:cond delay="0"/>
                                          </p:stCondLst>
                                        </p:cTn>
                                        <p:tgtEl>
                                          <p:spTgt spid="31"/>
                                        </p:tgtEl>
                                        <p:attrNameLst>
                                          <p:attrName>style.visibility</p:attrName>
                                        </p:attrNameLst>
                                      </p:cBhvr>
                                      <p:to>
                                        <p:strVal val="visible"/>
                                      </p:to>
                                    </p:set>
                                    <p:animEffect transition="in" filter="wipe(left)">
                                      <p:cBhvr>
                                        <p:cTn id="94" dur="500"/>
                                        <p:tgtEl>
                                          <p:spTgt spid="31"/>
                                        </p:tgtEl>
                                      </p:cBhvr>
                                    </p:animEffect>
                                  </p:childTnLst>
                                </p:cTn>
                              </p:par>
                              <p:par>
                                <p:cTn id="95" presetID="52" presetClass="entr" presetSubtype="0" fill="hold" nodeType="withEffect">
                                  <p:stCondLst>
                                    <p:cond delay="200"/>
                                  </p:stCondLst>
                                  <p:childTnLst>
                                    <p:set>
                                      <p:cBhvr>
                                        <p:cTn id="96" dur="1" fill="hold">
                                          <p:stCondLst>
                                            <p:cond delay="0"/>
                                          </p:stCondLst>
                                        </p:cTn>
                                        <p:tgtEl>
                                          <p:spTgt spid="33"/>
                                        </p:tgtEl>
                                        <p:attrNameLst>
                                          <p:attrName>style.visibility</p:attrName>
                                        </p:attrNameLst>
                                      </p:cBhvr>
                                      <p:to>
                                        <p:strVal val="visible"/>
                                      </p:to>
                                    </p:set>
                                    <p:animScale>
                                      <p:cBhvr>
                                        <p:cTn id="97" dur="1000" decel="50000" fill="hold">
                                          <p:stCondLst>
                                            <p:cond delay="0"/>
                                          </p:stCondLst>
                                        </p:cTn>
                                        <p:tgtEl>
                                          <p:spTgt spid="3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98" dur="1000" decel="50000" fill="hold">
                                          <p:stCondLst>
                                            <p:cond delay="0"/>
                                          </p:stCondLst>
                                        </p:cTn>
                                        <p:tgtEl>
                                          <p:spTgt spid="33"/>
                                        </p:tgtEl>
                                        <p:attrNameLst>
                                          <p:attrName>ppt_x</p:attrName>
                                          <p:attrName>ppt_y</p:attrName>
                                        </p:attrNameLst>
                                      </p:cBhvr>
                                      <p:rCtr x="0" y="0"/>
                                    </p:animMotion>
                                    <p:animEffect transition="in" filter="fade">
                                      <p:cBhvr>
                                        <p:cTn id="99" dur="1000"/>
                                        <p:tgtEl>
                                          <p:spTgt spid="33"/>
                                        </p:tgtEl>
                                      </p:cBhvr>
                                    </p:animEffect>
                                  </p:childTnLst>
                                </p:cTn>
                              </p:par>
                              <p:par>
                                <p:cTn id="100" presetID="22" presetClass="entr" presetSubtype="8" fill="hold" grpId="0" nodeType="withEffect">
                                  <p:stCondLst>
                                    <p:cond delay="200"/>
                                  </p:stCondLst>
                                  <p:childTnLst>
                                    <p:set>
                                      <p:cBhvr>
                                        <p:cTn id="101" dur="1" fill="hold">
                                          <p:stCondLst>
                                            <p:cond delay="0"/>
                                          </p:stCondLst>
                                        </p:cTn>
                                        <p:tgtEl>
                                          <p:spTgt spid="36"/>
                                        </p:tgtEl>
                                        <p:attrNameLst>
                                          <p:attrName>style.visibility</p:attrName>
                                        </p:attrNameLst>
                                      </p:cBhvr>
                                      <p:to>
                                        <p:strVal val="visible"/>
                                      </p:to>
                                    </p:set>
                                    <p:animEffect transition="in" filter="wipe(left)">
                                      <p:cBhvr>
                                        <p:cTn id="102" dur="500"/>
                                        <p:tgtEl>
                                          <p:spTgt spid="36"/>
                                        </p:tgtEl>
                                      </p:cBhvr>
                                    </p:animEffect>
                                  </p:childTnLst>
                                </p:cTn>
                              </p:par>
                              <p:par>
                                <p:cTn id="103" presetID="52" presetClass="entr" presetSubtype="0" fill="hold" nodeType="withEffect">
                                  <p:stCondLst>
                                    <p:cond delay="200"/>
                                  </p:stCondLst>
                                  <p:childTnLst>
                                    <p:set>
                                      <p:cBhvr>
                                        <p:cTn id="104" dur="1" fill="hold">
                                          <p:stCondLst>
                                            <p:cond delay="0"/>
                                          </p:stCondLst>
                                        </p:cTn>
                                        <p:tgtEl>
                                          <p:spTgt spid="37"/>
                                        </p:tgtEl>
                                        <p:attrNameLst>
                                          <p:attrName>style.visibility</p:attrName>
                                        </p:attrNameLst>
                                      </p:cBhvr>
                                      <p:to>
                                        <p:strVal val="visible"/>
                                      </p:to>
                                    </p:set>
                                    <p:animScale>
                                      <p:cBhvr>
                                        <p:cTn id="105" dur="1000" decel="50000" fill="hold">
                                          <p:stCondLst>
                                            <p:cond delay="0"/>
                                          </p:stCondLst>
                                        </p:cTn>
                                        <p:tgtEl>
                                          <p:spTgt spid="3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106" dur="1000" decel="50000" fill="hold">
                                          <p:stCondLst>
                                            <p:cond delay="0"/>
                                          </p:stCondLst>
                                        </p:cTn>
                                        <p:tgtEl>
                                          <p:spTgt spid="37"/>
                                        </p:tgtEl>
                                        <p:attrNameLst>
                                          <p:attrName>ppt_x</p:attrName>
                                          <p:attrName>ppt_y</p:attrName>
                                        </p:attrNameLst>
                                      </p:cBhvr>
                                      <p:rCtr x="0" y="0"/>
                                    </p:animMotion>
                                    <p:animEffect transition="in" filter="fade">
                                      <p:cBhvr>
                                        <p:cTn id="107" dur="1000"/>
                                        <p:tgtEl>
                                          <p:spTgt spid="37"/>
                                        </p:tgtEl>
                                      </p:cBhvr>
                                    </p:animEffect>
                                  </p:childTnLst>
                                </p:cTn>
                              </p:par>
                              <p:par>
                                <p:cTn id="108" presetID="22" presetClass="entr" presetSubtype="8" fill="hold" grpId="0" nodeType="withEffect">
                                  <p:stCondLst>
                                    <p:cond delay="200"/>
                                  </p:stCondLst>
                                  <p:childTnLst>
                                    <p:set>
                                      <p:cBhvr>
                                        <p:cTn id="109" dur="1" fill="hold">
                                          <p:stCondLst>
                                            <p:cond delay="0"/>
                                          </p:stCondLst>
                                        </p:cTn>
                                        <p:tgtEl>
                                          <p:spTgt spid="40"/>
                                        </p:tgtEl>
                                        <p:attrNameLst>
                                          <p:attrName>style.visibility</p:attrName>
                                        </p:attrNameLst>
                                      </p:cBhvr>
                                      <p:to>
                                        <p:strVal val="visible"/>
                                      </p:to>
                                    </p:set>
                                    <p:animEffect transition="in" filter="wipe(left)">
                                      <p:cBhvr>
                                        <p:cTn id="110" dur="500"/>
                                        <p:tgtEl>
                                          <p:spTgt spid="40"/>
                                        </p:tgtEl>
                                      </p:cBhvr>
                                    </p:animEffect>
                                  </p:childTnLst>
                                </p:cTn>
                              </p:par>
                              <p:par>
                                <p:cTn id="111" presetID="22" presetClass="entr" presetSubtype="8" fill="hold" grpId="0" nodeType="withEffect">
                                  <p:stCondLst>
                                    <p:cond delay="200"/>
                                  </p:stCondLst>
                                  <p:childTnLst>
                                    <p:set>
                                      <p:cBhvr>
                                        <p:cTn id="112" dur="1" fill="hold">
                                          <p:stCondLst>
                                            <p:cond delay="0"/>
                                          </p:stCondLst>
                                        </p:cTn>
                                        <p:tgtEl>
                                          <p:spTgt spid="41"/>
                                        </p:tgtEl>
                                        <p:attrNameLst>
                                          <p:attrName>style.visibility</p:attrName>
                                        </p:attrNameLst>
                                      </p:cBhvr>
                                      <p:to>
                                        <p:strVal val="visible"/>
                                      </p:to>
                                    </p:set>
                                    <p:animEffect transition="in" filter="wipe(left)">
                                      <p:cBhvr>
                                        <p:cTn id="113" dur="500"/>
                                        <p:tgtEl>
                                          <p:spTgt spid="41"/>
                                        </p:tgtEl>
                                      </p:cBhvr>
                                    </p:animEffect>
                                  </p:childTnLst>
                                </p:cTn>
                              </p:par>
                              <p:par>
                                <p:cTn id="114" presetID="22" presetClass="entr" presetSubtype="8" fill="hold" grpId="0" nodeType="withEffect">
                                  <p:stCondLst>
                                    <p:cond delay="200"/>
                                  </p:stCondLst>
                                  <p:childTnLst>
                                    <p:set>
                                      <p:cBhvr>
                                        <p:cTn id="115" dur="1" fill="hold">
                                          <p:stCondLst>
                                            <p:cond delay="0"/>
                                          </p:stCondLst>
                                        </p:cTn>
                                        <p:tgtEl>
                                          <p:spTgt spid="42"/>
                                        </p:tgtEl>
                                        <p:attrNameLst>
                                          <p:attrName>style.visibility</p:attrName>
                                        </p:attrNameLst>
                                      </p:cBhvr>
                                      <p:to>
                                        <p:strVal val="visible"/>
                                      </p:to>
                                    </p:set>
                                    <p:animEffect transition="in" filter="wipe(left)">
                                      <p:cBhvr>
                                        <p:cTn id="116" dur="500"/>
                                        <p:tgtEl>
                                          <p:spTgt spid="42"/>
                                        </p:tgtEl>
                                      </p:cBhvr>
                                    </p:animEffect>
                                  </p:childTnLst>
                                </p:cTn>
                              </p:par>
                              <p:par>
                                <p:cTn id="117" presetID="52" presetClass="entr" presetSubtype="0" fill="hold" nodeType="withEffect">
                                  <p:stCondLst>
                                    <p:cond delay="200"/>
                                  </p:stCondLst>
                                  <p:childTnLst>
                                    <p:set>
                                      <p:cBhvr>
                                        <p:cTn id="118" dur="1" fill="hold">
                                          <p:stCondLst>
                                            <p:cond delay="0"/>
                                          </p:stCondLst>
                                        </p:cTn>
                                        <p:tgtEl>
                                          <p:spTgt spid="43"/>
                                        </p:tgtEl>
                                        <p:attrNameLst>
                                          <p:attrName>style.visibility</p:attrName>
                                        </p:attrNameLst>
                                      </p:cBhvr>
                                      <p:to>
                                        <p:strVal val="visible"/>
                                      </p:to>
                                    </p:set>
                                    <p:animScale>
                                      <p:cBhvr>
                                        <p:cTn id="119" dur="1000" decel="50000" fill="hold">
                                          <p:stCondLst>
                                            <p:cond delay="0"/>
                                          </p:stCondLst>
                                        </p:cTn>
                                        <p:tgtEl>
                                          <p:spTgt spid="4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120" dur="1000" decel="50000" fill="hold">
                                          <p:stCondLst>
                                            <p:cond delay="0"/>
                                          </p:stCondLst>
                                        </p:cTn>
                                        <p:tgtEl>
                                          <p:spTgt spid="43"/>
                                        </p:tgtEl>
                                        <p:attrNameLst>
                                          <p:attrName>ppt_x</p:attrName>
                                          <p:attrName>ppt_y</p:attrName>
                                        </p:attrNameLst>
                                      </p:cBhvr>
                                      <p:rCtr x="0" y="0"/>
                                    </p:animMotion>
                                    <p:animEffect transition="in" filter="fade">
                                      <p:cBhvr>
                                        <p:cTn id="121" dur="1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autoUpdateAnimBg="0"/>
      <p:bldP spid="2" grpId="1" bldLvl="0" animBg="1"/>
      <p:bldP spid="3" grpId="0" bldLvl="0" animBg="1"/>
      <p:bldP spid="3" grpId="1" bldLvl="0" animBg="1"/>
      <p:bldP spid="4" grpId="0" bldLvl="0" animBg="1"/>
      <p:bldP spid="4" grpId="1" bldLvl="0" animBg="1"/>
      <p:bldP spid="5" grpId="0" bldLvl="0" animBg="1"/>
      <p:bldP spid="5" grpId="1" bldLvl="0" animBg="1"/>
      <p:bldP spid="6" grpId="0" bldLvl="0" animBg="1"/>
      <p:bldP spid="7" grpId="0" bldLvl="0" animBg="1"/>
      <p:bldP spid="11" grpId="0" bldLvl="0" animBg="1"/>
      <p:bldP spid="15" grpId="0" bldLvl="0" animBg="1"/>
      <p:bldP spid="27" grpId="0" bldLvl="0" animBg="1" autoUpdateAnimBg="0"/>
      <p:bldP spid="28" grpId="0" bldLvl="0" animBg="1" autoUpdateAnimBg="0"/>
      <p:bldP spid="29" grpId="0" bldLvl="0" animBg="1" autoUpdateAnimBg="0"/>
      <p:bldP spid="20" grpId="0" bldLvl="0" animBg="1"/>
      <p:bldP spid="24" grpId="0" bldLvl="0" animBg="1" autoUpdateAnimBg="0"/>
      <p:bldP spid="30" grpId="0" bldLvl="0" animBg="1"/>
      <p:bldP spid="31" grpId="0" bldLvl="0" animBg="1" autoUpdateAnimBg="0"/>
      <p:bldP spid="36" grpId="0" bldLvl="0" animBg="1"/>
      <p:bldP spid="40" grpId="0" bldLvl="0" animBg="1" autoUpdateAnimBg="0"/>
      <p:bldP spid="41" grpId="0" bldLvl="0" animBg="1"/>
      <p:bldP spid="42" grpId="0" bldLvl="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9067" y="1171"/>
            <a:ext cx="1608117" cy="13542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9067" y="255084"/>
            <a:ext cx="1608117" cy="40626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sz="2400" dirty="0"/>
              <a:t>1</a:t>
            </a:r>
            <a:endParaRPr lang="en-US" sz="2400" dirty="0"/>
          </a:p>
        </p:txBody>
      </p:sp>
      <p:sp>
        <p:nvSpPr>
          <p:cNvPr id="4" name="文本框 3"/>
          <p:cNvSpPr txBox="1"/>
          <p:nvPr/>
        </p:nvSpPr>
        <p:spPr>
          <a:xfrm>
            <a:off x="2207741" y="159821"/>
            <a:ext cx="6051597" cy="501650"/>
          </a:xfrm>
          <a:prstGeom prst="rect">
            <a:avLst/>
          </a:prstGeom>
          <a:noFill/>
        </p:spPr>
        <p:txBody>
          <a:bodyPr wrap="square" rtlCol="0">
            <a:spAutoFit/>
          </a:bodyPr>
          <a:lstStyle/>
          <a:p>
            <a:r>
              <a:rPr lang="zh-Hans" altLang="en-US" sz="2665" dirty="0">
                <a:solidFill>
                  <a:srgbClr val="183A5D"/>
                </a:solidFill>
                <a:latin typeface="微软雅黑" panose="020B0503020204020204" pitchFamily="34" charset="-122"/>
                <a:ea typeface="微软雅黑" panose="020B0503020204020204" pitchFamily="34" charset="-122"/>
              </a:rPr>
              <a:t>编码规范</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40D17F42-5EC7-EB45-820A-DBDB15A3F141}"/>
              </a:ext>
            </a:extLst>
          </p:cNvPr>
          <p:cNvPicPr>
            <a:picLocks noChangeAspect="1"/>
          </p:cNvPicPr>
          <p:nvPr/>
        </p:nvPicPr>
        <p:blipFill>
          <a:blip r:embed="rId2"/>
          <a:stretch>
            <a:fillRect/>
          </a:stretch>
        </p:blipFill>
        <p:spPr>
          <a:xfrm>
            <a:off x="1750423" y="661345"/>
            <a:ext cx="8438606" cy="6156690"/>
          </a:xfrm>
          <a:prstGeom prst="rect">
            <a:avLst/>
          </a:prstGeom>
        </p:spPr>
      </p:pic>
    </p:spTree>
  </p:cSld>
  <p:clrMapOvr>
    <a:masterClrMapping/>
  </p:clrMapOvr>
  <p:transition spd="slow" advClick="0" advTm="0">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9067" y="1171"/>
            <a:ext cx="1608117" cy="13542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9067" y="255084"/>
            <a:ext cx="1608117" cy="40626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sz="2400" dirty="0"/>
              <a:t>1</a:t>
            </a:r>
            <a:endParaRPr lang="en-US" sz="2400" dirty="0"/>
          </a:p>
        </p:txBody>
      </p:sp>
      <p:sp>
        <p:nvSpPr>
          <p:cNvPr id="4" name="文本框 3"/>
          <p:cNvSpPr txBox="1"/>
          <p:nvPr/>
        </p:nvSpPr>
        <p:spPr>
          <a:xfrm>
            <a:off x="2207741" y="159821"/>
            <a:ext cx="6051597" cy="501650"/>
          </a:xfrm>
          <a:prstGeom prst="rect">
            <a:avLst/>
          </a:prstGeom>
          <a:noFill/>
        </p:spPr>
        <p:txBody>
          <a:bodyPr wrap="square" rtlCol="0">
            <a:spAutoFit/>
          </a:bodyPr>
          <a:lstStyle/>
          <a:p>
            <a:r>
              <a:rPr lang="zh-Hans" altLang="en-US" sz="2665" dirty="0">
                <a:solidFill>
                  <a:srgbClr val="183A5D"/>
                </a:solidFill>
                <a:latin typeface="微软雅黑" panose="020B0503020204020204" pitchFamily="34" charset="-122"/>
                <a:ea typeface="微软雅黑" panose="020B0503020204020204" pitchFamily="34" charset="-122"/>
              </a:rPr>
              <a:t>编码规范</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1E7FC9F9-EE60-4A44-A8A7-1E36906C3750}"/>
              </a:ext>
            </a:extLst>
          </p:cNvPr>
          <p:cNvPicPr>
            <a:picLocks noChangeAspect="1"/>
          </p:cNvPicPr>
          <p:nvPr/>
        </p:nvPicPr>
        <p:blipFill>
          <a:blip r:embed="rId2"/>
          <a:stretch>
            <a:fillRect/>
          </a:stretch>
        </p:blipFill>
        <p:spPr>
          <a:xfrm>
            <a:off x="1847184" y="653051"/>
            <a:ext cx="8642290" cy="6204949"/>
          </a:xfrm>
          <a:prstGeom prst="rect">
            <a:avLst/>
          </a:prstGeom>
        </p:spPr>
      </p:pic>
    </p:spTree>
    <p:extLst>
      <p:ext uri="{BB962C8B-B14F-4D97-AF65-F5344CB8AC3E}">
        <p14:creationId xmlns:p14="http://schemas.microsoft.com/office/powerpoint/2010/main" val="3995810334"/>
      </p:ext>
    </p:extLst>
  </p:cSld>
  <p:clrMapOvr>
    <a:masterClrMapping/>
  </p:clrMapOvr>
  <p:transition spd="slow" advClick="0" advTm="0">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9067" y="1171"/>
            <a:ext cx="1608117" cy="13542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9067" y="255084"/>
            <a:ext cx="1608117" cy="40626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sz="2400" dirty="0"/>
              <a:t>2</a:t>
            </a:r>
            <a:endParaRPr lang="en-US" sz="2400" dirty="0"/>
          </a:p>
        </p:txBody>
      </p:sp>
      <p:sp>
        <p:nvSpPr>
          <p:cNvPr id="4" name="文本框 3"/>
          <p:cNvSpPr txBox="1"/>
          <p:nvPr/>
        </p:nvSpPr>
        <p:spPr>
          <a:xfrm>
            <a:off x="2207741" y="159821"/>
            <a:ext cx="6051597" cy="501650"/>
          </a:xfrm>
          <a:prstGeom prst="rect">
            <a:avLst/>
          </a:prstGeom>
          <a:noFill/>
        </p:spPr>
        <p:txBody>
          <a:bodyPr wrap="square" rtlCol="0">
            <a:spAutoFit/>
          </a:bodyPr>
          <a:lstStyle/>
          <a:p>
            <a:r>
              <a:rPr lang="zh-Hans" altLang="en-US" sz="2665" dirty="0">
                <a:solidFill>
                  <a:srgbClr val="183A5D"/>
                </a:solidFill>
                <a:latin typeface="微软雅黑" panose="020B0503020204020204" pitchFamily="34" charset="-122"/>
                <a:ea typeface="微软雅黑" panose="020B0503020204020204" pitchFamily="34" charset="-122"/>
              </a:rPr>
              <a:t>测试计划</a:t>
            </a:r>
            <a:r>
              <a:rPr lang="en-US" altLang="zh-Hans" sz="2665" dirty="0">
                <a:solidFill>
                  <a:srgbClr val="183A5D"/>
                </a:solidFill>
                <a:latin typeface="微软雅黑" panose="020B0503020204020204" pitchFamily="34" charset="-122"/>
                <a:ea typeface="微软雅黑" panose="020B0503020204020204" pitchFamily="34" charset="-122"/>
              </a:rPr>
              <a:t>—</a:t>
            </a:r>
            <a:r>
              <a:rPr lang="zh-Hans" altLang="en-US" sz="2665" dirty="0">
                <a:solidFill>
                  <a:srgbClr val="183A5D"/>
                </a:solidFill>
                <a:latin typeface="微软雅黑" panose="020B0503020204020204" pitchFamily="34" charset="-122"/>
                <a:ea typeface="微软雅黑" panose="020B0503020204020204" pitchFamily="34" charset="-122"/>
              </a:rPr>
              <a:t>单元测试用例</a:t>
            </a:r>
            <a:endParaRPr lang="zh-CN" sz="2665" dirty="0">
              <a:solidFill>
                <a:srgbClr val="183A5D"/>
              </a:solidFill>
              <a:latin typeface="微软雅黑" panose="020B0503020204020204" pitchFamily="34" charset="-122"/>
              <a:ea typeface="微软雅黑" panose="020B0503020204020204" pitchFamily="34" charset="-122"/>
            </a:endParaRPr>
          </a:p>
        </p:txBody>
      </p:sp>
      <p:graphicFrame>
        <p:nvGraphicFramePr>
          <p:cNvPr id="8" name="表格 7">
            <a:extLst>
              <a:ext uri="{FF2B5EF4-FFF2-40B4-BE49-F238E27FC236}">
                <a16:creationId xmlns:a16="http://schemas.microsoft.com/office/drawing/2014/main" id="{A6369F71-757A-0444-BA07-38A6638B09C1}"/>
              </a:ext>
            </a:extLst>
          </p:cNvPr>
          <p:cNvGraphicFramePr>
            <a:graphicFrameLocks noGrp="1"/>
          </p:cNvGraphicFramePr>
          <p:nvPr>
            <p:extLst>
              <p:ext uri="{D42A27DB-BD31-4B8C-83A1-F6EECF244321}">
                <p14:modId xmlns:p14="http://schemas.microsoft.com/office/powerpoint/2010/main" val="2257125765"/>
              </p:ext>
            </p:extLst>
          </p:nvPr>
        </p:nvGraphicFramePr>
        <p:xfrm>
          <a:off x="1358537" y="779837"/>
          <a:ext cx="9222377" cy="5620964"/>
        </p:xfrm>
        <a:graphic>
          <a:graphicData uri="http://schemas.openxmlformats.org/drawingml/2006/table">
            <a:tbl>
              <a:tblPr firstRow="1" firstCol="1" bandRow="1">
                <a:tableStyleId>{5C22544A-7EE6-4342-B048-85BDC9FD1C3A}</a:tableStyleId>
              </a:tblPr>
              <a:tblGrid>
                <a:gridCol w="3705716">
                  <a:extLst>
                    <a:ext uri="{9D8B030D-6E8A-4147-A177-3AD203B41FA5}">
                      <a16:colId xmlns:a16="http://schemas.microsoft.com/office/drawing/2014/main" val="1718962802"/>
                    </a:ext>
                  </a:extLst>
                </a:gridCol>
                <a:gridCol w="5516661">
                  <a:extLst>
                    <a:ext uri="{9D8B030D-6E8A-4147-A177-3AD203B41FA5}">
                      <a16:colId xmlns:a16="http://schemas.microsoft.com/office/drawing/2014/main" val="1760855077"/>
                    </a:ext>
                  </a:extLst>
                </a:gridCol>
              </a:tblGrid>
              <a:tr h="1331409">
                <a:tc>
                  <a:txBody>
                    <a:bodyPr/>
                    <a:lstStyle/>
                    <a:p>
                      <a:pPr indent="267970" algn="just">
                        <a:spcAft>
                          <a:spcPts val="0"/>
                        </a:spcAft>
                      </a:pPr>
                      <a:r>
                        <a:rPr lang="zh-Hans" altLang="en-US" sz="2400" kern="100" dirty="0">
                          <a:effectLst/>
                          <a:latin typeface="Calibri" panose="020F0502020204030204" pitchFamily="34" charset="0"/>
                          <a:ea typeface="宋体" panose="02010600030101010101" pitchFamily="2" charset="-122"/>
                          <a:cs typeface="Times New Roman" panose="02020603050405020304" pitchFamily="18" charset="0"/>
                        </a:rPr>
                        <a:t>模块</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7970" algn="just">
                        <a:spcAft>
                          <a:spcPts val="0"/>
                        </a:spcAft>
                      </a:pPr>
                      <a:r>
                        <a:rPr lang="zh-Hans" altLang="en-US" sz="2400" kern="100" dirty="0">
                          <a:effectLst/>
                          <a:latin typeface="Calibri" panose="020F0502020204030204" pitchFamily="34" charset="0"/>
                          <a:ea typeface="宋体" panose="02010600030101010101" pitchFamily="2" charset="-122"/>
                          <a:cs typeface="Times New Roman" panose="02020603050405020304" pitchFamily="18" charset="0"/>
                        </a:rPr>
                        <a:t>测试用例</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77502148"/>
                  </a:ext>
                </a:extLst>
              </a:tr>
              <a:tr h="1626737">
                <a:tc>
                  <a:txBody>
                    <a:bodyPr/>
                    <a:lstStyle/>
                    <a:p>
                      <a:pPr algn="just">
                        <a:spcAft>
                          <a:spcPts val="0"/>
                        </a:spcAft>
                      </a:pPr>
                      <a:r>
                        <a:rPr lang="zh-Hans" altLang="en-US" sz="2400" kern="100" dirty="0">
                          <a:effectLst/>
                          <a:latin typeface="Calibri" panose="020F0502020204030204" pitchFamily="34" charset="0"/>
                          <a:ea typeface="宋体" panose="02010600030101010101" pitchFamily="2" charset="-122"/>
                          <a:cs typeface="Times New Roman" panose="02020603050405020304" pitchFamily="18" charset="0"/>
                        </a:rPr>
                        <a:t>数据库入库</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Hans" altLang="en-US" sz="2400" kern="0" dirty="0">
                          <a:effectLst/>
                          <a:latin typeface="Calibri" panose="020F0502020204030204" pitchFamily="34" charset="0"/>
                          <a:ea typeface="宋体" panose="02010600030101010101" pitchFamily="2" charset="-122"/>
                          <a:cs typeface="Times New Roman" panose="02020603050405020304" pitchFamily="18" charset="0"/>
                        </a:rPr>
                        <a:t>     不同格式图片，以及酒信息中的长数据与短数据</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56121574"/>
                  </a:ext>
                </a:extLst>
              </a:tr>
              <a:tr h="1331409">
                <a:tc>
                  <a:txBody>
                    <a:bodyPr/>
                    <a:lstStyle/>
                    <a:p>
                      <a:pPr algn="just">
                        <a:spcAft>
                          <a:spcPts val="0"/>
                        </a:spcAft>
                      </a:pPr>
                      <a:r>
                        <a:rPr lang="zh-Hans" altLang="en-US" sz="2400" kern="100" dirty="0">
                          <a:effectLst/>
                          <a:latin typeface="Calibri" panose="020F0502020204030204" pitchFamily="34" charset="0"/>
                          <a:ea typeface="宋体" panose="02010600030101010101" pitchFamily="2" charset="-122"/>
                          <a:cs typeface="Times New Roman" panose="02020603050405020304" pitchFamily="18" charset="0"/>
                        </a:rPr>
                        <a:t>图库入库</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altLang="en-US" sz="2400" kern="100" dirty="0">
                          <a:effectLst/>
                          <a:latin typeface="Calibri" panose="020F0502020204030204" pitchFamily="34" charset="0"/>
                          <a:ea typeface="宋体" panose="02010600030101010101" pitchFamily="2" charset="-122"/>
                          <a:cs typeface="Times New Roman" panose="02020603050405020304" pitchFamily="18" charset="0"/>
                        </a:rPr>
                        <a:t> </a:t>
                      </a:r>
                      <a:r>
                        <a:rPr lang="zh-Hans" altLang="en-US" sz="2400" kern="100" dirty="0">
                          <a:effectLst/>
                          <a:latin typeface="Calibri" panose="020F0502020204030204" pitchFamily="34" charset="0"/>
                          <a:ea typeface="宋体" panose="02010600030101010101" pitchFamily="2" charset="-122"/>
                          <a:cs typeface="Times New Roman" panose="02020603050405020304" pitchFamily="18" charset="0"/>
                        </a:rPr>
                        <a:t>   不同格式的图片以及图片信息的大小</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82444427"/>
                  </a:ext>
                </a:extLst>
              </a:tr>
              <a:tr h="1331409">
                <a:tc>
                  <a:txBody>
                    <a:bodyPr/>
                    <a:lstStyle/>
                    <a:p>
                      <a:pPr algn="just">
                        <a:spcAft>
                          <a:spcPts val="0"/>
                        </a:spcAft>
                      </a:pPr>
                      <a:r>
                        <a:rPr lang="zh-Hans" altLang="en-US" sz="2400" kern="100" dirty="0">
                          <a:effectLst/>
                          <a:latin typeface="Calibri" panose="020F0502020204030204" pitchFamily="34" charset="0"/>
                          <a:ea typeface="宋体" panose="02010600030101010101" pitchFamily="2" charset="-122"/>
                          <a:cs typeface="Times New Roman" panose="02020603050405020304" pitchFamily="18" charset="0"/>
                        </a:rPr>
                        <a:t>摄像机调用，相册调用</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Hans" altLang="en-US" sz="2400" kern="0" dirty="0">
                          <a:effectLst/>
                          <a:latin typeface="Calibri" panose="020F0502020204030204" pitchFamily="34" charset="0"/>
                          <a:ea typeface="宋体" panose="02010600030101010101" pitchFamily="2" charset="-122"/>
                          <a:cs typeface="Times New Roman" panose="02020603050405020304" pitchFamily="18" charset="0"/>
                        </a:rPr>
                        <a:t>    安卓</a:t>
                      </a:r>
                      <a:r>
                        <a:rPr lang="en-US" altLang="zh-Hans" sz="2400" kern="0" dirty="0">
                          <a:effectLst/>
                          <a:latin typeface="Calibri" panose="020F0502020204030204" pitchFamily="34" charset="0"/>
                          <a:ea typeface="宋体" panose="02010600030101010101" pitchFamily="2" charset="-122"/>
                          <a:cs typeface="Times New Roman" panose="02020603050405020304" pitchFamily="18" charset="0"/>
                        </a:rPr>
                        <a:t>4.4</a:t>
                      </a:r>
                      <a:r>
                        <a:rPr lang="zh-Hans" altLang="en-US" sz="2400" kern="0" dirty="0">
                          <a:effectLst/>
                          <a:latin typeface="Calibri" panose="020F0502020204030204" pitchFamily="34" charset="0"/>
                          <a:ea typeface="宋体" panose="02010600030101010101" pitchFamily="2" charset="-122"/>
                          <a:cs typeface="Times New Roman" panose="02020603050405020304" pitchFamily="18" charset="0"/>
                        </a:rPr>
                        <a:t>以下的版本手机，安卓</a:t>
                      </a:r>
                      <a:r>
                        <a:rPr lang="en-US" altLang="zh-Hans" sz="2400" kern="0" dirty="0">
                          <a:effectLst/>
                          <a:latin typeface="Calibri" panose="020F0502020204030204" pitchFamily="34" charset="0"/>
                          <a:ea typeface="宋体" panose="02010600030101010101" pitchFamily="2" charset="-122"/>
                          <a:cs typeface="Times New Roman" panose="02020603050405020304" pitchFamily="18" charset="0"/>
                        </a:rPr>
                        <a:t>4.4-7.0</a:t>
                      </a:r>
                      <a:r>
                        <a:rPr lang="zh-Hans" altLang="en-US" sz="2400" kern="0" dirty="0">
                          <a:effectLst/>
                          <a:latin typeface="Calibri" panose="020F0502020204030204" pitchFamily="34" charset="0"/>
                          <a:ea typeface="宋体" panose="02010600030101010101" pitchFamily="2" charset="-122"/>
                          <a:cs typeface="Times New Roman" panose="02020603050405020304" pitchFamily="18" charset="0"/>
                        </a:rPr>
                        <a:t>版本的手机，安卓</a:t>
                      </a:r>
                      <a:r>
                        <a:rPr lang="en-US" altLang="zh-Hans" sz="2400" kern="0" dirty="0">
                          <a:effectLst/>
                          <a:latin typeface="Calibri" panose="020F0502020204030204" pitchFamily="34" charset="0"/>
                          <a:ea typeface="宋体" panose="02010600030101010101" pitchFamily="2" charset="-122"/>
                          <a:cs typeface="Times New Roman" panose="02020603050405020304" pitchFamily="18" charset="0"/>
                        </a:rPr>
                        <a:t>7.0</a:t>
                      </a:r>
                      <a:r>
                        <a:rPr lang="zh-Hans" altLang="en-US" sz="2400" kern="0" dirty="0">
                          <a:effectLst/>
                          <a:latin typeface="Calibri" panose="020F0502020204030204" pitchFamily="34" charset="0"/>
                          <a:ea typeface="宋体" panose="02010600030101010101" pitchFamily="2" charset="-122"/>
                          <a:cs typeface="Times New Roman" panose="02020603050405020304" pitchFamily="18" charset="0"/>
                        </a:rPr>
                        <a:t>以上的手机</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20514310"/>
                  </a:ext>
                </a:extLst>
              </a:tr>
            </a:tbl>
          </a:graphicData>
        </a:graphic>
      </p:graphicFrame>
    </p:spTree>
    <p:extLst>
      <p:ext uri="{BB962C8B-B14F-4D97-AF65-F5344CB8AC3E}">
        <p14:creationId xmlns:p14="http://schemas.microsoft.com/office/powerpoint/2010/main" val="1122055206"/>
      </p:ext>
    </p:extLst>
  </p:cSld>
  <p:clrMapOvr>
    <a:masterClrMapping/>
  </p:clrMapOvr>
  <p:transition spd="slow" advClick="0" advTm="0">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9067" y="1171"/>
            <a:ext cx="1608117" cy="13542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9067" y="255084"/>
            <a:ext cx="1608117" cy="406261"/>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sz="2400" dirty="0"/>
              <a:t>2</a:t>
            </a:r>
            <a:endParaRPr lang="en-US" sz="2400" dirty="0"/>
          </a:p>
        </p:txBody>
      </p:sp>
      <p:sp>
        <p:nvSpPr>
          <p:cNvPr id="4" name="文本框 3"/>
          <p:cNvSpPr txBox="1"/>
          <p:nvPr/>
        </p:nvSpPr>
        <p:spPr>
          <a:xfrm>
            <a:off x="2207741" y="159821"/>
            <a:ext cx="6051597" cy="501650"/>
          </a:xfrm>
          <a:prstGeom prst="rect">
            <a:avLst/>
          </a:prstGeom>
          <a:noFill/>
        </p:spPr>
        <p:txBody>
          <a:bodyPr wrap="square" rtlCol="0">
            <a:spAutoFit/>
          </a:bodyPr>
          <a:lstStyle/>
          <a:p>
            <a:r>
              <a:rPr lang="zh-Hans" altLang="en-US" sz="2665" dirty="0">
                <a:solidFill>
                  <a:srgbClr val="183A5D"/>
                </a:solidFill>
                <a:latin typeface="微软雅黑" panose="020B0503020204020204" pitchFamily="34" charset="-122"/>
                <a:ea typeface="微软雅黑" panose="020B0503020204020204" pitchFamily="34" charset="-122"/>
              </a:rPr>
              <a:t>测试计划</a:t>
            </a:r>
            <a:r>
              <a:rPr lang="en-US" altLang="zh-Hans" sz="2665" dirty="0">
                <a:solidFill>
                  <a:srgbClr val="183A5D"/>
                </a:solidFill>
                <a:latin typeface="微软雅黑" panose="020B0503020204020204" pitchFamily="34" charset="-122"/>
                <a:ea typeface="微软雅黑" panose="020B0503020204020204" pitchFamily="34" charset="-122"/>
              </a:rPr>
              <a:t>—</a:t>
            </a:r>
            <a:r>
              <a:rPr lang="zh-Hans" altLang="en-US" sz="2665" dirty="0">
                <a:solidFill>
                  <a:srgbClr val="183A5D"/>
                </a:solidFill>
                <a:latin typeface="微软雅黑" panose="020B0503020204020204" pitchFamily="34" charset="-122"/>
                <a:ea typeface="微软雅黑" panose="020B0503020204020204" pitchFamily="34" charset="-122"/>
              </a:rPr>
              <a:t>单元测试用例</a:t>
            </a:r>
            <a:endParaRPr lang="zh-CN" sz="2665" dirty="0">
              <a:solidFill>
                <a:srgbClr val="183A5D"/>
              </a:solidFill>
              <a:latin typeface="微软雅黑" panose="020B0503020204020204" pitchFamily="34" charset="-122"/>
              <a:ea typeface="微软雅黑" panose="020B0503020204020204" pitchFamily="34" charset="-122"/>
            </a:endParaRPr>
          </a:p>
        </p:txBody>
      </p:sp>
      <p:graphicFrame>
        <p:nvGraphicFramePr>
          <p:cNvPr id="8" name="表格 7">
            <a:extLst>
              <a:ext uri="{FF2B5EF4-FFF2-40B4-BE49-F238E27FC236}">
                <a16:creationId xmlns:a16="http://schemas.microsoft.com/office/drawing/2014/main" id="{A6369F71-757A-0444-BA07-38A6638B09C1}"/>
              </a:ext>
            </a:extLst>
          </p:cNvPr>
          <p:cNvGraphicFramePr>
            <a:graphicFrameLocks noGrp="1"/>
          </p:cNvGraphicFramePr>
          <p:nvPr>
            <p:extLst>
              <p:ext uri="{D42A27DB-BD31-4B8C-83A1-F6EECF244321}">
                <p14:modId xmlns:p14="http://schemas.microsoft.com/office/powerpoint/2010/main" val="4087081991"/>
              </p:ext>
            </p:extLst>
          </p:nvPr>
        </p:nvGraphicFramePr>
        <p:xfrm>
          <a:off x="1847184" y="1110342"/>
          <a:ext cx="9222377" cy="5620964"/>
        </p:xfrm>
        <a:graphic>
          <a:graphicData uri="http://schemas.openxmlformats.org/drawingml/2006/table">
            <a:tbl>
              <a:tblPr firstRow="1" firstCol="1" bandRow="1">
                <a:tableStyleId>{5C22544A-7EE6-4342-B048-85BDC9FD1C3A}</a:tableStyleId>
              </a:tblPr>
              <a:tblGrid>
                <a:gridCol w="3705716">
                  <a:extLst>
                    <a:ext uri="{9D8B030D-6E8A-4147-A177-3AD203B41FA5}">
                      <a16:colId xmlns:a16="http://schemas.microsoft.com/office/drawing/2014/main" val="1718962802"/>
                    </a:ext>
                  </a:extLst>
                </a:gridCol>
                <a:gridCol w="5516661">
                  <a:extLst>
                    <a:ext uri="{9D8B030D-6E8A-4147-A177-3AD203B41FA5}">
                      <a16:colId xmlns:a16="http://schemas.microsoft.com/office/drawing/2014/main" val="1760855077"/>
                    </a:ext>
                  </a:extLst>
                </a:gridCol>
              </a:tblGrid>
              <a:tr h="1331409">
                <a:tc>
                  <a:txBody>
                    <a:bodyPr/>
                    <a:lstStyle/>
                    <a:p>
                      <a:pPr indent="267970" algn="just">
                        <a:spcAft>
                          <a:spcPts val="0"/>
                        </a:spcAft>
                      </a:pPr>
                      <a:r>
                        <a:rPr lang="zh-Hans" altLang="en-US" sz="2400" kern="100" dirty="0">
                          <a:effectLst/>
                          <a:latin typeface="Calibri" panose="020F0502020204030204" pitchFamily="34" charset="0"/>
                          <a:ea typeface="宋体" panose="02010600030101010101" pitchFamily="2" charset="-122"/>
                          <a:cs typeface="Times New Roman" panose="02020603050405020304" pitchFamily="18" charset="0"/>
                        </a:rPr>
                        <a:t>模块</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7970" algn="just">
                        <a:spcAft>
                          <a:spcPts val="0"/>
                        </a:spcAft>
                      </a:pPr>
                      <a:r>
                        <a:rPr lang="zh-Hans" altLang="en-US" sz="2400" kern="100" dirty="0">
                          <a:effectLst/>
                          <a:latin typeface="Calibri" panose="020F0502020204030204" pitchFamily="34" charset="0"/>
                          <a:ea typeface="宋体" panose="02010600030101010101" pitchFamily="2" charset="-122"/>
                          <a:cs typeface="Times New Roman" panose="02020603050405020304" pitchFamily="18" charset="0"/>
                        </a:rPr>
                        <a:t>测试用例</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77502148"/>
                  </a:ext>
                </a:extLst>
              </a:tr>
              <a:tr h="1626737">
                <a:tc>
                  <a:txBody>
                    <a:bodyPr/>
                    <a:lstStyle/>
                    <a:p>
                      <a:pPr algn="just">
                        <a:spcAft>
                          <a:spcPts val="0"/>
                        </a:spcAft>
                      </a:pPr>
                      <a:r>
                        <a:rPr lang="en-US" altLang="zh-Hans" sz="2400" kern="100" dirty="0" err="1">
                          <a:effectLst/>
                          <a:latin typeface="Calibri" panose="020F0502020204030204" pitchFamily="34" charset="0"/>
                          <a:ea typeface="宋体" panose="02010600030101010101" pitchFamily="2" charset="-122"/>
                          <a:cs typeface="Times New Roman" panose="02020603050405020304" pitchFamily="18" charset="0"/>
                        </a:rPr>
                        <a:t>Api</a:t>
                      </a:r>
                      <a:r>
                        <a:rPr lang="zh-Hans" altLang="en-US" sz="2400" kern="100" dirty="0">
                          <a:effectLst/>
                          <a:latin typeface="Calibri" panose="020F0502020204030204" pitchFamily="34" charset="0"/>
                          <a:ea typeface="宋体" panose="02010600030101010101" pitchFamily="2" charset="-122"/>
                          <a:cs typeface="Times New Roman" panose="02020603050405020304" pitchFamily="18" charset="0"/>
                        </a:rPr>
                        <a:t>请求</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Hans" altLang="en-US" sz="2400" kern="0" dirty="0">
                          <a:effectLst/>
                          <a:latin typeface="Calibri" panose="020F0502020204030204" pitchFamily="34" charset="0"/>
                          <a:ea typeface="宋体" panose="02010600030101010101" pitchFamily="2" charset="-122"/>
                          <a:cs typeface="Times New Roman" panose="02020603050405020304" pitchFamily="18" charset="0"/>
                        </a:rPr>
                        <a:t>     不同网络上</a:t>
                      </a:r>
                      <a:r>
                        <a:rPr lang="en-US" altLang="zh-Hans" sz="2400" kern="0" dirty="0">
                          <a:effectLst/>
                          <a:latin typeface="Calibri" panose="020F0502020204030204" pitchFamily="34" charset="0"/>
                          <a:ea typeface="宋体" panose="02010600030101010101" pitchFamily="2" charset="-122"/>
                          <a:cs typeface="Times New Roman" panose="02020603050405020304" pitchFamily="18" charset="0"/>
                        </a:rPr>
                        <a:t>API</a:t>
                      </a:r>
                      <a:r>
                        <a:rPr lang="zh-Hans" altLang="en-US" sz="2400" kern="0" dirty="0">
                          <a:effectLst/>
                          <a:latin typeface="Calibri" panose="020F0502020204030204" pitchFamily="34" charset="0"/>
                          <a:ea typeface="宋体" panose="02010600030101010101" pitchFamily="2" charset="-122"/>
                          <a:cs typeface="Times New Roman" panose="02020603050405020304" pitchFamily="18" charset="0"/>
                        </a:rPr>
                        <a:t>请求是否成功</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56121574"/>
                  </a:ext>
                </a:extLst>
              </a:tr>
              <a:tr h="1331409">
                <a:tc>
                  <a:txBody>
                    <a:bodyPr/>
                    <a:lstStyle/>
                    <a:p>
                      <a:pPr algn="just">
                        <a:spcAft>
                          <a:spcPts val="0"/>
                        </a:spcAft>
                      </a:pPr>
                      <a:r>
                        <a:rPr lang="zh-Hans" altLang="en-US" sz="2400" kern="100" dirty="0">
                          <a:effectLst/>
                          <a:latin typeface="Calibri" panose="020F0502020204030204" pitchFamily="34" charset="0"/>
                          <a:ea typeface="宋体" panose="02010600030101010101" pitchFamily="2" charset="-122"/>
                          <a:cs typeface="Times New Roman" panose="02020603050405020304" pitchFamily="18" charset="0"/>
                        </a:rPr>
                        <a:t>识别结果转详细页面</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altLang="en-US" sz="2400" kern="100" dirty="0">
                          <a:effectLst/>
                          <a:latin typeface="Calibri" panose="020F0502020204030204" pitchFamily="34" charset="0"/>
                          <a:ea typeface="宋体" panose="02010600030101010101" pitchFamily="2" charset="-122"/>
                          <a:cs typeface="Times New Roman" panose="02020603050405020304" pitchFamily="18" charset="0"/>
                        </a:rPr>
                        <a:t> </a:t>
                      </a:r>
                      <a:r>
                        <a:rPr lang="zh-Hans" altLang="en-US" sz="2400" kern="100" dirty="0">
                          <a:effectLst/>
                          <a:latin typeface="Calibri" panose="020F0502020204030204" pitchFamily="34" charset="0"/>
                          <a:ea typeface="宋体" panose="02010600030101010101" pitchFamily="2" charset="-122"/>
                          <a:cs typeface="Times New Roman" panose="02020603050405020304" pitchFamily="18" charset="0"/>
                        </a:rPr>
                        <a:t>   点击不同的选项</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82444427"/>
                  </a:ext>
                </a:extLst>
              </a:tr>
              <a:tr h="1331409">
                <a:tc>
                  <a:txBody>
                    <a:bodyPr/>
                    <a:lstStyle/>
                    <a:p>
                      <a:pPr algn="just">
                        <a:spcAft>
                          <a:spcPts val="0"/>
                        </a:spcAft>
                      </a:pPr>
                      <a:r>
                        <a:rPr lang="zh-Hans" altLang="en-US" sz="2400" kern="100" dirty="0">
                          <a:effectLst/>
                          <a:latin typeface="Calibri" panose="020F0502020204030204" pitchFamily="34" charset="0"/>
                          <a:ea typeface="宋体" panose="02010600030101010101" pitchFamily="2" charset="-122"/>
                          <a:cs typeface="Times New Roman" panose="02020603050405020304" pitchFamily="18" charset="0"/>
                        </a:rPr>
                        <a:t>历史记录</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Hans" altLang="en-US" sz="2400" kern="100" dirty="0">
                          <a:effectLst/>
                          <a:latin typeface="Calibri" panose="020F0502020204030204" pitchFamily="34" charset="0"/>
                          <a:ea typeface="宋体" panose="02010600030101010101" pitchFamily="2" charset="-122"/>
                          <a:cs typeface="Times New Roman" panose="02020603050405020304" pitchFamily="18" charset="0"/>
                        </a:rPr>
                        <a:t>点击标记按钮以表示正确识别</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00117422"/>
                  </a:ext>
                </a:extLst>
              </a:tr>
            </a:tbl>
          </a:graphicData>
        </a:graphic>
      </p:graphicFrame>
    </p:spTree>
    <p:extLst>
      <p:ext uri="{BB962C8B-B14F-4D97-AF65-F5344CB8AC3E}">
        <p14:creationId xmlns:p14="http://schemas.microsoft.com/office/powerpoint/2010/main" val="788084038"/>
      </p:ext>
    </p:extLst>
  </p:cSld>
  <p:clrMapOvr>
    <a:masterClrMapping/>
  </p:clrMapOvr>
  <p:transition spd="slow" advClick="0" advTm="0">
    <p:wipe/>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317</TotalTime>
  <Words>835</Words>
  <Application>Microsoft Macintosh PowerPoint</Application>
  <PresentationFormat>宽屏</PresentationFormat>
  <Paragraphs>169</Paragraphs>
  <Slides>22</Slides>
  <Notes>5</Notes>
  <HiddenSlides>0</HiddenSlides>
  <MMClips>1</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+中文标题</vt:lpstr>
      <vt:lpstr>宋体</vt:lpstr>
      <vt:lpstr>微软雅黑</vt: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hasee</dc:creator>
  <cp:lastModifiedBy>Microsoft Office 用户</cp:lastModifiedBy>
  <cp:revision>24</cp:revision>
  <dcterms:created xsi:type="dcterms:W3CDTF">2018-05-16T09:34:00Z</dcterms:created>
  <dcterms:modified xsi:type="dcterms:W3CDTF">2018-06-07T05:13:54Z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2052-10.1.0.7245</vt:lpwstr>
  </property>
</Properties>
</file>