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370" r:id="rId3"/>
    <p:sldId id="418" r:id="rId5"/>
    <p:sldId id="419" r:id="rId6"/>
    <p:sldId id="420" r:id="rId7"/>
    <p:sldId id="405" r:id="rId8"/>
    <p:sldId id="411" r:id="rId9"/>
    <p:sldId id="439" r:id="rId10"/>
    <p:sldId id="450" r:id="rId11"/>
    <p:sldId id="437" r:id="rId12"/>
    <p:sldId id="410" r:id="rId13"/>
    <p:sldId id="412" r:id="rId14"/>
    <p:sldId id="413" r:id="rId15"/>
    <p:sldId id="364" r:id="rId16"/>
    <p:sldId id="408" r:id="rId17"/>
    <p:sldId id="406" r:id="rId18"/>
    <p:sldId id="409" r:id="rId19"/>
    <p:sldId id="407" r:id="rId20"/>
    <p:sldId id="452" r:id="rId21"/>
    <p:sldId id="453" r:id="rId22"/>
    <p:sldId id="451" r:id="rId23"/>
    <p:sldId id="436" r:id="rId24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11" autoAdjust="0"/>
    <p:restoredTop sz="94660"/>
  </p:normalViewPr>
  <p:slideViewPr>
    <p:cSldViewPr>
      <p:cViewPr>
        <p:scale>
          <a:sx n="96" d="100"/>
          <a:sy n="96" d="100"/>
        </p:scale>
        <p:origin x="140" y="213"/>
      </p:cViewPr>
      <p:guideLst>
        <p:guide orient="horz" pos="2160"/>
        <p:guide orient="horz" pos="383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1DA1-5E4C-4157-8D98-35F52756B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7240" y="1559294"/>
            <a:ext cx="3432810" cy="205994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128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问酒</a:t>
            </a:r>
            <a:endParaRPr lang="zh-CN" altLang="en-US" sz="128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783846" y="4778722"/>
            <a:ext cx="231076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G17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649328" y="3692461"/>
            <a:ext cx="8898255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基于安卓端开发的一款关于酒类查询的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358134" y="4778722"/>
            <a:ext cx="189674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 bldLvl="0" animBg="1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39097" y="1573726"/>
            <a:ext cx="3744416" cy="511504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社会需求简介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241017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199" y="2410178"/>
            <a:ext cx="3744416" cy="511504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47248" y="2450466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对系统的综合要求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下箭头 37"/>
          <p:cNvSpPr/>
          <p:nvPr/>
        </p:nvSpPr>
        <p:spPr>
          <a:xfrm rot="16200000">
            <a:off x="4278849" y="1505704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49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49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36" grpId="0" bldLvl="0" animBg="1"/>
      <p:bldP spid="37" grpId="0"/>
      <p:bldP spid="3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847725" y="1171575"/>
            <a:ext cx="10242550" cy="49110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社会需求与背景简介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10" y="1638300"/>
            <a:ext cx="7640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需求：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1.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人民群众在日常生活中需要了解有关酒的信息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2.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酒友们想要分享与获取喝不同酒的经验与体会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26310" y="3173095"/>
            <a:ext cx="69088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背景：</a:t>
            </a:r>
            <a:endParaRPr lang="zh-CN" altLang="en-US" sz="2400"/>
          </a:p>
          <a:p>
            <a:r>
              <a:rPr sz="2400"/>
              <a:t>1.本项目作为软件工程导论2018春季课程的课程作业。</a:t>
            </a:r>
            <a:endParaRPr sz="2400"/>
          </a:p>
          <a:p>
            <a:r>
              <a:rPr sz="2400"/>
              <a:t>2.目前市面上缺少关于酒的分享与交流专门的平台的APP</a:t>
            </a:r>
            <a:endParaRPr sz="2400"/>
          </a:p>
          <a:p>
            <a:r>
              <a:rPr sz="2400"/>
              <a:t>3.软件工程的日益发展</a:t>
            </a:r>
            <a:endParaRPr sz="2400"/>
          </a:p>
          <a:p>
            <a:r>
              <a:rPr sz="2400"/>
              <a:t>4.酒文化的经久不衰</a:t>
            </a:r>
            <a:endParaRPr sz="240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系统综合要求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828800" y="1159510"/>
          <a:ext cx="853186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930"/>
                <a:gridCol w="426593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类项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具体说明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功能需求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登入注册、通过图像识别来查找该酒的相关信息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性能需求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  <a:r>
                        <a:rPr lang="zh-CN" altLang="en-US"/>
                        <a:t>时间特性要求、灵活性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输入输出要求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标明系统数据输出量与控制精度</a:t>
                      </a:r>
                      <a:endParaRPr lang="zh-CN" altLang="en-US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数据管理能力要求（针对软件系统）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对生命周期管理的数据量进行估算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故障处理要求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任何时候需要对数据库进行备份</a:t>
                      </a:r>
                      <a:endParaRPr lang="zh-CN" altLang="en-US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可补充性需求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在编写代码时需要考虑到后续更新工作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约束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开发工具</a:t>
                      </a:r>
                      <a:r>
                        <a:rPr lang="en-US" altLang="zh-CN"/>
                        <a:t>Android studio </a:t>
                      </a:r>
                      <a:r>
                        <a:rPr lang="zh-CN" altLang="en-US"/>
                        <a:t>Tensorflow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开发环境：</a:t>
                      </a:r>
                      <a:r>
                        <a:rPr lang="en-US" altLang="zh-CN"/>
                        <a:t>Windows7/Windows10</a:t>
                      </a:r>
                      <a:r>
                        <a:rPr lang="zh-CN" altLang="en-US"/>
                        <a:t>（待定）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应用运行环境：</a:t>
                      </a:r>
                      <a:r>
                        <a:rPr lang="en-US" altLang="zh-CN"/>
                        <a:t>Android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39097" y="1573726"/>
            <a:ext cx="3744416" cy="511504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项目必要活动和目标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241017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199" y="2410178"/>
            <a:ext cx="3744416" cy="511504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47248" y="2450466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项目资源计划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5457006" y="3296031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39097" y="3296031"/>
            <a:ext cx="3744416" cy="511504"/>
            <a:chOff x="6339097" y="3296031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23349" y="3336319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项目风险计划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457006" y="418090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339097" y="4180903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23349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项目初步实施计划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下箭头 37"/>
          <p:cNvSpPr/>
          <p:nvPr/>
        </p:nvSpPr>
        <p:spPr>
          <a:xfrm rot="16200000">
            <a:off x="4278849" y="1505704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49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49"/>
                            </p:stCondLst>
                            <p:childTnLst>
                              <p:par>
                                <p:cTn id="5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20" grpId="0" animBg="1"/>
      <p:bldP spid="20" grpId="1" animBg="1"/>
      <p:bldP spid="24" grpId="0" animBg="1"/>
      <p:bldP spid="24" grpId="1" animBg="1"/>
      <p:bldP spid="28" grpId="0" animBg="1"/>
      <p:bldP spid="28" grpId="1" animBg="1"/>
      <p:bldP spid="36" grpId="0" bldLvl="0" animBg="1"/>
      <p:bldP spid="37" grpId="0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项目必需活动和目标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744345" y="1615440"/>
          <a:ext cx="853186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930"/>
                <a:gridCol w="426593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必要活动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具体目标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项目前期准备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制定项目初步计划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可行性分析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可行性分析报告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需求分析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需求说明</a:t>
                      </a:r>
                      <a:r>
                        <a:rPr lang="en-US" altLang="zh-CN"/>
                        <a:t>SRS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总体设计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系统说明报告，软件结构实现计划，测试计划，总体设计报告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详细设计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详细设计报告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项目实现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项目实现计划，安装部署计划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项目总结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项目总结报告，系统测试报告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项目资源计划</a:t>
            </a:r>
            <a:endParaRPr lang="zh-CN" altLang="en-US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990090" y="1804670"/>
          <a:ext cx="8002905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/>
                <a:gridCol w="1313180"/>
                <a:gridCol w="1329055"/>
                <a:gridCol w="1357630"/>
                <a:gridCol w="1316355"/>
                <a:gridCol w="1327785"/>
              </a:tblGrid>
              <a:tr h="41148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周一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周二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周三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周四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周五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上午</a:t>
                      </a:r>
                      <a:r>
                        <a:rPr lang="en-US" altLang="zh-CN"/>
                        <a:t>1-2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上午</a:t>
                      </a:r>
                      <a:r>
                        <a:rPr lang="en-US" altLang="zh-CN"/>
                        <a:t>3-4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下午</a:t>
                      </a:r>
                      <a:r>
                        <a:rPr lang="en-US" altLang="zh-CN"/>
                        <a:t>1-2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下午</a:t>
                      </a:r>
                      <a:r>
                        <a:rPr lang="en-US" altLang="zh-CN"/>
                        <a:t>3-4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晚上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100">
                          <a:solidFill>
                            <a:srgbClr val="00B050"/>
                          </a:solidFill>
                          <a:sym typeface="+mn-ea"/>
                        </a:rPr>
                        <a:t>蔡</a:t>
                      </a:r>
                      <a:r>
                        <a:rPr lang="zh-CN" altLang="en-US" sz="2100">
                          <a:sym typeface="+mn-ea"/>
                        </a:rPr>
                        <a:t>，</a:t>
                      </a:r>
                      <a:r>
                        <a:rPr lang="zh-CN" altLang="en-US" sz="2100">
                          <a:solidFill>
                            <a:srgbClr val="00B0F0"/>
                          </a:solidFill>
                          <a:sym typeface="+mn-ea"/>
                        </a:rPr>
                        <a:t>黄</a:t>
                      </a:r>
                      <a:r>
                        <a:rPr lang="zh-CN" altLang="en-US" sz="2100">
                          <a:sym typeface="+mn-ea"/>
                        </a:rPr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蔡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</a:rPr>
                        <a:t>黄</a:t>
                      </a:r>
                      <a:r>
                        <a:rPr lang="zh-CN" altLang="en-US"/>
                        <a:t>，陈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990090" y="1197610"/>
            <a:ext cx="39344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项目成员空余时间表：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风险计划与评估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-1"/>
          <p:cNvGraphicFramePr/>
          <p:nvPr/>
        </p:nvGraphicFramePr>
        <p:xfrm>
          <a:off x="237490" y="693420"/>
          <a:ext cx="11715115" cy="609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095"/>
                <a:gridCol w="2336800"/>
                <a:gridCol w="1878330"/>
                <a:gridCol w="570865"/>
                <a:gridCol w="711835"/>
                <a:gridCol w="737870"/>
                <a:gridCol w="710565"/>
                <a:gridCol w="1746885"/>
                <a:gridCol w="712470"/>
                <a:gridCol w="710565"/>
                <a:gridCol w="711835"/>
              </a:tblGrid>
              <a:tr h="26289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项目管理过程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风险识别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风险评估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风险应对措施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潜在的风险事件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风险发生的后果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可能性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严重性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不可控性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风险等级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应对措施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事故发生的对策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发生次数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风险高低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 rowSpan="6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组员有事情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任务不能按时按质完成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220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提前改变任务的分配，他人顶上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组员不能按时完成任务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任务不能按时按质完成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200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其他成员给该成员制定一些培养的计划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组员故意不参加讨论与工作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其他组员任务太重，时间无法保证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第一次先对该组员进行警告，第二次通知老师，第三次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出小组。并且影响小组考评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310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组员能力不平均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有的组员能力不行完不成相关任务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108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由其他能力较强的组员辅导能力较差的组员。对该组员进行提升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45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组员对接下的计划和任务定义不够明确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组员不能及时完成任务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196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由组长沟通班助和老师，真正了解到所要做的事情后再进行任务的分配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30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组员的时间有不确定性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任务不好分配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190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开会说明接下来一周的计划与安排，后再安排工作表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40">
                <a:tc row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界面不被用户认可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用户减少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与多位不满意的用户进行沟通交流，然后进行总结修改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40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搜索与识别功能在使用过程出现问题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用户减少，不满意程度升高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230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提前做好多次程序的测试与检测，如果突然出现问题，及时修改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管理，开发，测试工具是否符合项目要求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无法开发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250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项目启动阶段就要落实好工具的问题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中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电脑出错，导致文件丢失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开发重新开始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160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学会使用云端，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github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等工具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考评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组员对自己的评分不满意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组员会产生低落情绪，工作积极性降低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216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提前列出扣分与加分项目，让各个组员明白自己的扣分点和加分点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 vMerge="1">
                  <a:tcPr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考评项目不是很好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影响最终评分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180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小组间进行讨论，项目启动阶段制定出大家都满意的打分标准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有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项目初步实施计划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655" y="929005"/>
            <a:ext cx="8420100" cy="57188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53855" y="1227455"/>
            <a:ext cx="99123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详情见甘特图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42" y="189434"/>
            <a:ext cx="8591550" cy="641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223838"/>
            <a:ext cx="10163175" cy="641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910630" y="2061642"/>
            <a:ext cx="10422260" cy="4176464"/>
          </a:xfrm>
          <a:prstGeom prst="rect">
            <a:avLst/>
          </a:prstGeom>
          <a:solidFill>
            <a:schemeClr val="accent1"/>
          </a:solidFill>
          <a:ln w="12700" cmpd="sng">
            <a:noFill/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056063" y="1845618"/>
            <a:ext cx="10132018" cy="424847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0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1715" y="2228215"/>
            <a:ext cx="6052185" cy="575945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项目名称：问酒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91715" y="3240405"/>
            <a:ext cx="7799070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软件用途：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供广大群众通过图像识别查询酒的基本信息，以及推荐喝法和配菜。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项目目标：为喜欢喝酒以及对酒文化感兴趣的群体通过Android Studio和Tensorflow等工具开发出一个可以通过图像识别来检索酒的信息的APP。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6" grpId="0" bldLvl="0" animBg="1" autoUpdateAnimBg="0"/>
      <p:bldP spid="17" grpId="0" bldLvl="0" animBg="1" autoUpdateAnimBg="0"/>
      <p:bldP spid="18" grpId="0"/>
      <p:bldP spid="18" grpId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分工及考评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181985" y="1708150"/>
          <a:ext cx="8532495" cy="385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720"/>
                <a:gridCol w="4245610"/>
                <a:gridCol w="2844165"/>
              </a:tblGrid>
              <a:tr h="1313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黄为波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制作甘特图，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制作与整合，执笔项目计划报告，数据流图，文档规范文件，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WBS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结构图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9.6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陈子卿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制作风险评估计划表格，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文档的规范排版，执笔需求分析报告，项目计划报告的修改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9.3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712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蔡峰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执笔可行性分析报告，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中可行性分析的制作，需求分析报告的修改，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的整改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9.2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7240" y="1559294"/>
            <a:ext cx="3432810" cy="205994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128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问酒</a:t>
            </a:r>
            <a:endParaRPr lang="zh-CN" altLang="en-US" sz="128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783846" y="4778722"/>
            <a:ext cx="231076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G17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358134" y="4778722"/>
            <a:ext cx="189674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/>
      <p:bldP spid="41" grpId="0"/>
      <p:bldP spid="42" grpId="0" bldLvl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53590" y="2077085"/>
          <a:ext cx="8090535" cy="1168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50315"/>
                <a:gridCol w="2049145"/>
                <a:gridCol w="3168015"/>
                <a:gridCol w="1623060"/>
              </a:tblGrid>
              <a:tr h="504825"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黄为波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15336551730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31601351@stu.zucc.edu.cn</a:t>
                      </a:r>
                      <a:endParaRPr lang="en-US" sz="1800" u="none" strike="noStrike" kern="100" dirty="0">
                        <a:solidFill>
                          <a:srgbClr val="0563C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alt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1-602</a:t>
                      </a:r>
                      <a:endParaRPr lang="en-US" alt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53590" y="1530350"/>
            <a:ext cx="36093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项目提出者：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53590" y="3886200"/>
            <a:ext cx="14966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项目用户：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53590" y="4587240"/>
            <a:ext cx="67163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喜欢喝酒以及对酒文化感兴趣的群体。</a:t>
            </a:r>
            <a:endParaRPr lang="zh-CN" altLang="en-US" b="1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27200" y="2122805"/>
          <a:ext cx="8406765" cy="412115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69060"/>
                <a:gridCol w="1141730"/>
                <a:gridCol w="1988820"/>
                <a:gridCol w="2226310"/>
                <a:gridCol w="1680845"/>
              </a:tblGrid>
              <a:tr h="100076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角色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</a:tr>
              <a:tr h="104013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黄为波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组长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15336551730</a:t>
                      </a:r>
                      <a:endParaRPr lang="en-US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31601351@stu.zucc.edu.cn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1-602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4013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蔡峰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组员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17367073325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31601344@stu.zucc.edu.cn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1-524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04013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陈子卿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组员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15968119438</a:t>
                      </a:r>
                      <a:endParaRPr lang="en-US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31601347@stu.zucc.edu.cn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1-601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54810" y="1313180"/>
            <a:ext cx="2856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开发团队：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402197" y="4435266"/>
            <a:ext cx="996924" cy="1196510"/>
          </a:xfrm>
          <a:prstGeom prst="roundRect">
            <a:avLst/>
          </a:pr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541894" y="4542512"/>
            <a:ext cx="761980" cy="958478"/>
          </a:xfrm>
          <a:custGeom>
            <a:avLst/>
            <a:gdLst>
              <a:gd name="T0" fmla="*/ 734716 w 1173"/>
              <a:gd name="T1" fmla="*/ 348495 h 1472"/>
              <a:gd name="T2" fmla="*/ 711330 w 1173"/>
              <a:gd name="T3" fmla="*/ 30615 h 1472"/>
              <a:gd name="T4" fmla="*/ 693141 w 1173"/>
              <a:gd name="T5" fmla="*/ 35175 h 1472"/>
              <a:gd name="T6" fmla="*/ 651565 w 1173"/>
              <a:gd name="T7" fmla="*/ 44295 h 1472"/>
              <a:gd name="T8" fmla="*/ 596997 w 1173"/>
              <a:gd name="T9" fmla="*/ 35175 h 1472"/>
              <a:gd name="T10" fmla="*/ 408609 w 1173"/>
              <a:gd name="T11" fmla="*/ 3257 h 1472"/>
              <a:gd name="T12" fmla="*/ 0 w 1173"/>
              <a:gd name="T13" fmla="*/ 500270 h 1472"/>
              <a:gd name="T14" fmla="*/ 417703 w 1173"/>
              <a:gd name="T15" fmla="*/ 955593 h 1472"/>
              <a:gd name="T16" fmla="*/ 762000 w 1173"/>
              <a:gd name="T17" fmla="*/ 707412 h 1472"/>
              <a:gd name="T18" fmla="*/ 706783 w 1173"/>
              <a:gd name="T19" fmla="*/ 674843 h 1472"/>
              <a:gd name="T20" fmla="*/ 449535 w 1173"/>
              <a:gd name="T21" fmla="*/ 891757 h 1472"/>
              <a:gd name="T22" fmla="*/ 188389 w 1173"/>
              <a:gd name="T23" fmla="*/ 472260 h 1472"/>
              <a:gd name="T24" fmla="*/ 417703 w 1173"/>
              <a:gd name="T25" fmla="*/ 67745 h 1472"/>
              <a:gd name="T26" fmla="*/ 679499 w 1173"/>
              <a:gd name="T27" fmla="*/ 371294 h 1472"/>
              <a:gd name="T28" fmla="*/ 734716 w 1173"/>
              <a:gd name="T29" fmla="*/ 348495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" name="Freeform 7"/>
          <p:cNvSpPr>
            <a:spLocks noEditPoints="1"/>
          </p:cNvSpPr>
          <p:nvPr/>
        </p:nvSpPr>
        <p:spPr bwMode="auto">
          <a:xfrm>
            <a:off x="2491193" y="5255684"/>
            <a:ext cx="1423949" cy="290400"/>
          </a:xfrm>
          <a:custGeom>
            <a:avLst/>
            <a:gdLst>
              <a:gd name="T0" fmla="*/ 31788 w 2195"/>
              <a:gd name="T1" fmla="*/ 181488 h 445"/>
              <a:gd name="T2" fmla="*/ 163483 w 2195"/>
              <a:gd name="T3" fmla="*/ 180183 h 445"/>
              <a:gd name="T4" fmla="*/ 98609 w 2195"/>
              <a:gd name="T5" fmla="*/ 289206 h 445"/>
              <a:gd name="T6" fmla="*/ 101204 w 2195"/>
              <a:gd name="T7" fmla="*/ 68548 h 445"/>
              <a:gd name="T8" fmla="*/ 98609 w 2195"/>
              <a:gd name="T9" fmla="*/ 289206 h 445"/>
              <a:gd name="T10" fmla="*/ 431413 w 2195"/>
              <a:gd name="T11" fmla="*/ 283331 h 445"/>
              <a:gd name="T12" fmla="*/ 400922 w 2195"/>
              <a:gd name="T13" fmla="*/ 152764 h 445"/>
              <a:gd name="T14" fmla="*/ 289339 w 2195"/>
              <a:gd name="T15" fmla="*/ 154069 h 445"/>
              <a:gd name="T16" fmla="*/ 259496 w 2195"/>
              <a:gd name="T17" fmla="*/ 284636 h 445"/>
              <a:gd name="T18" fmla="*/ 289339 w 2195"/>
              <a:gd name="T19" fmla="*/ 72465 h 445"/>
              <a:gd name="T20" fmla="*/ 358754 w 2195"/>
              <a:gd name="T21" fmla="*/ 66589 h 445"/>
              <a:gd name="T22" fmla="*/ 581921 w 2195"/>
              <a:gd name="T23" fmla="*/ 265704 h 445"/>
              <a:gd name="T24" fmla="*/ 555971 w 2195"/>
              <a:gd name="T25" fmla="*/ 287901 h 445"/>
              <a:gd name="T26" fmla="*/ 512506 w 2195"/>
              <a:gd name="T27" fmla="*/ 98578 h 445"/>
              <a:gd name="T28" fmla="*/ 483312 w 2195"/>
              <a:gd name="T29" fmla="*/ 72465 h 445"/>
              <a:gd name="T30" fmla="*/ 512506 w 2195"/>
              <a:gd name="T31" fmla="*/ 15668 h 445"/>
              <a:gd name="T32" fmla="*/ 542996 w 2195"/>
              <a:gd name="T33" fmla="*/ 72465 h 445"/>
              <a:gd name="T34" fmla="*/ 581921 w 2195"/>
              <a:gd name="T35" fmla="*/ 98578 h 445"/>
              <a:gd name="T36" fmla="*/ 542996 w 2195"/>
              <a:gd name="T37" fmla="*/ 241549 h 445"/>
              <a:gd name="T38" fmla="*/ 581921 w 2195"/>
              <a:gd name="T39" fmla="*/ 265704 h 445"/>
              <a:gd name="T40" fmla="*/ 787572 w 2195"/>
              <a:gd name="T41" fmla="*/ 162556 h 445"/>
              <a:gd name="T42" fmla="*/ 661716 w 2195"/>
              <a:gd name="T43" fmla="*/ 162556 h 445"/>
              <a:gd name="T44" fmla="*/ 819360 w 2195"/>
              <a:gd name="T45" fmla="*/ 226534 h 445"/>
              <a:gd name="T46" fmla="*/ 626684 w 2195"/>
              <a:gd name="T47" fmla="*/ 181488 h 445"/>
              <a:gd name="T48" fmla="*/ 820658 w 2195"/>
              <a:gd name="T49" fmla="*/ 181488 h 445"/>
              <a:gd name="T50" fmla="*/ 660419 w 2195"/>
              <a:gd name="T51" fmla="*/ 188670 h 445"/>
              <a:gd name="T52" fmla="*/ 787572 w 2195"/>
              <a:gd name="T53" fmla="*/ 218047 h 445"/>
              <a:gd name="T54" fmla="*/ 1054853 w 2195"/>
              <a:gd name="T55" fmla="*/ 283331 h 445"/>
              <a:gd name="T56" fmla="*/ 1025011 w 2195"/>
              <a:gd name="T57" fmla="*/ 152764 h 445"/>
              <a:gd name="T58" fmla="*/ 913428 w 2195"/>
              <a:gd name="T59" fmla="*/ 154069 h 445"/>
              <a:gd name="T60" fmla="*/ 882937 w 2195"/>
              <a:gd name="T61" fmla="*/ 284636 h 445"/>
              <a:gd name="T62" fmla="*/ 913428 w 2195"/>
              <a:gd name="T63" fmla="*/ 72465 h 445"/>
              <a:gd name="T64" fmla="*/ 982843 w 2195"/>
              <a:gd name="T65" fmla="*/ 66589 h 445"/>
              <a:gd name="T66" fmla="*/ 1206010 w 2195"/>
              <a:gd name="T67" fmla="*/ 265704 h 445"/>
              <a:gd name="T68" fmla="*/ 1179412 w 2195"/>
              <a:gd name="T69" fmla="*/ 287901 h 445"/>
              <a:gd name="T70" fmla="*/ 1136595 w 2195"/>
              <a:gd name="T71" fmla="*/ 98578 h 445"/>
              <a:gd name="T72" fmla="*/ 1107401 w 2195"/>
              <a:gd name="T73" fmla="*/ 72465 h 445"/>
              <a:gd name="T74" fmla="*/ 1136595 w 2195"/>
              <a:gd name="T75" fmla="*/ 15668 h 445"/>
              <a:gd name="T76" fmla="*/ 1166437 w 2195"/>
              <a:gd name="T77" fmla="*/ 72465 h 445"/>
              <a:gd name="T78" fmla="*/ 1206010 w 2195"/>
              <a:gd name="T79" fmla="*/ 98578 h 445"/>
              <a:gd name="T80" fmla="*/ 1166437 w 2195"/>
              <a:gd name="T81" fmla="*/ 241549 h 445"/>
              <a:gd name="T82" fmla="*/ 1206010 w 2195"/>
              <a:gd name="T83" fmla="*/ 265704 h 445"/>
              <a:gd name="T84" fmla="*/ 1414256 w 2195"/>
              <a:gd name="T85" fmla="*/ 123386 h 445"/>
              <a:gd name="T86" fmla="*/ 1256612 w 2195"/>
              <a:gd name="T87" fmla="*/ 126650 h 445"/>
              <a:gd name="T88" fmla="*/ 1390901 w 2195"/>
              <a:gd name="T89" fmla="*/ 229798 h 445"/>
              <a:gd name="T90" fmla="*/ 1278020 w 2195"/>
              <a:gd name="T91" fmla="*/ 218047 h 445"/>
              <a:gd name="T92" fmla="*/ 1337704 w 2195"/>
              <a:gd name="T93" fmla="*/ 289206 h 445"/>
              <a:gd name="T94" fmla="*/ 1346138 w 2195"/>
              <a:gd name="T95" fmla="*/ 164515 h 445"/>
              <a:gd name="T96" fmla="*/ 1334461 w 2195"/>
              <a:gd name="T97" fmla="*/ 94661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5" name="Freeform 8"/>
          <p:cNvSpPr>
            <a:spLocks noEditPoints="1"/>
          </p:cNvSpPr>
          <p:nvPr/>
        </p:nvSpPr>
        <p:spPr bwMode="auto">
          <a:xfrm>
            <a:off x="2576916" y="4522544"/>
            <a:ext cx="1368389" cy="642688"/>
          </a:xfrm>
          <a:custGeom>
            <a:avLst/>
            <a:gdLst>
              <a:gd name="T0" fmla="*/ 495722 w 2109"/>
              <a:gd name="T1" fmla="*/ 0 h 986"/>
              <a:gd name="T2" fmla="*/ 438623 w 2109"/>
              <a:gd name="T3" fmla="*/ 642937 h 986"/>
              <a:gd name="T4" fmla="*/ 54503 w 2109"/>
              <a:gd name="T5" fmla="*/ 588163 h 986"/>
              <a:gd name="T6" fmla="*/ 0 w 2109"/>
              <a:gd name="T7" fmla="*/ 642937 h 986"/>
              <a:gd name="T8" fmla="*/ 54503 w 2109"/>
              <a:gd name="T9" fmla="*/ 52165 h 986"/>
              <a:gd name="T10" fmla="*/ 438623 w 2109"/>
              <a:gd name="T11" fmla="*/ 181926 h 986"/>
              <a:gd name="T12" fmla="*/ 54503 w 2109"/>
              <a:gd name="T13" fmla="*/ 52165 h 986"/>
              <a:gd name="T14" fmla="*/ 54503 w 2109"/>
              <a:gd name="T15" fmla="*/ 541867 h 986"/>
              <a:gd name="T16" fmla="*/ 438623 w 2109"/>
              <a:gd name="T17" fmla="*/ 409497 h 986"/>
              <a:gd name="T18" fmla="*/ 54503 w 2109"/>
              <a:gd name="T19" fmla="*/ 230831 h 986"/>
              <a:gd name="T20" fmla="*/ 438623 w 2109"/>
              <a:gd name="T21" fmla="*/ 363201 h 986"/>
              <a:gd name="T22" fmla="*/ 54503 w 2109"/>
              <a:gd name="T23" fmla="*/ 230831 h 986"/>
              <a:gd name="T24" fmla="*/ 1311326 w 2109"/>
              <a:gd name="T25" fmla="*/ 360592 h 986"/>
              <a:gd name="T26" fmla="*/ 1162091 w 2109"/>
              <a:gd name="T27" fmla="*/ 452534 h 986"/>
              <a:gd name="T28" fmla="*/ 1331441 w 2109"/>
              <a:gd name="T29" fmla="*/ 596640 h 986"/>
              <a:gd name="T30" fmla="*/ 1050488 w 2109"/>
              <a:gd name="T31" fmla="*/ 533390 h 986"/>
              <a:gd name="T32" fmla="*/ 869459 w 2109"/>
              <a:gd name="T33" fmla="*/ 634460 h 986"/>
              <a:gd name="T34" fmla="*/ 946672 w 2109"/>
              <a:gd name="T35" fmla="*/ 579687 h 986"/>
              <a:gd name="T36" fmla="*/ 998580 w 2109"/>
              <a:gd name="T37" fmla="*/ 291473 h 986"/>
              <a:gd name="T38" fmla="*/ 685835 w 2109"/>
              <a:gd name="T39" fmla="*/ 245177 h 986"/>
              <a:gd name="T40" fmla="*/ 1199724 w 2109"/>
              <a:gd name="T41" fmla="*/ 170189 h 986"/>
              <a:gd name="T42" fmla="*/ 772132 w 2109"/>
              <a:gd name="T43" fmla="*/ 123893 h 986"/>
              <a:gd name="T44" fmla="*/ 1199724 w 2109"/>
              <a:gd name="T45" fmla="*/ 48905 h 986"/>
              <a:gd name="T46" fmla="*/ 760452 w 2109"/>
              <a:gd name="T47" fmla="*/ 3260 h 986"/>
              <a:gd name="T48" fmla="*/ 1253579 w 2109"/>
              <a:gd name="T49" fmla="*/ 245177 h 986"/>
              <a:gd name="T50" fmla="*/ 1363234 w 2109"/>
              <a:gd name="T51" fmla="*/ 291473 h 986"/>
              <a:gd name="T52" fmla="*/ 1050488 w 2109"/>
              <a:gd name="T53" fmla="*/ 314296 h 986"/>
              <a:gd name="T54" fmla="*/ 1273693 w 2109"/>
              <a:gd name="T55" fmla="*/ 314296 h 986"/>
              <a:gd name="T56" fmla="*/ 970031 w 2109"/>
              <a:gd name="T57" fmla="*/ 421235 h 986"/>
              <a:gd name="T58" fmla="*/ 697514 w 2109"/>
              <a:gd name="T59" fmla="*/ 579687 h 986"/>
              <a:gd name="T60" fmla="*/ 772132 w 2109"/>
              <a:gd name="T61" fmla="*/ 308427 h 986"/>
              <a:gd name="T62" fmla="*/ 907093 w 2109"/>
              <a:gd name="T63" fmla="*/ 397760 h 986"/>
              <a:gd name="T64" fmla="*/ 789002 w 2109"/>
              <a:gd name="T65" fmla="*/ 383415 h 986"/>
              <a:gd name="T66" fmla="*/ 772132 w 2109"/>
              <a:gd name="T67" fmla="*/ 308427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4161199" y="1054540"/>
            <a:ext cx="115885" cy="5038358"/>
          </a:xfrm>
          <a:custGeom>
            <a:avLst/>
            <a:gdLst>
              <a:gd name="T0" fmla="*/ 0 w 153"/>
              <a:gd name="T1" fmla="*/ 0 h 6522"/>
              <a:gd name="T2" fmla="*/ 46203 w 153"/>
              <a:gd name="T3" fmla="*/ 0 h 6522"/>
              <a:gd name="T4" fmla="*/ 46203 w 153"/>
              <a:gd name="T5" fmla="*/ 5040312 h 6522"/>
              <a:gd name="T6" fmla="*/ 0 w 153"/>
              <a:gd name="T7" fmla="*/ 5040312 h 6522"/>
              <a:gd name="T8" fmla="*/ 0 w 153"/>
              <a:gd name="T9" fmla="*/ 0 h 6522"/>
              <a:gd name="T10" fmla="*/ 99224 w 153"/>
              <a:gd name="T11" fmla="*/ 0 h 6522"/>
              <a:gd name="T12" fmla="*/ 115887 w 153"/>
              <a:gd name="T13" fmla="*/ 0 h 6522"/>
              <a:gd name="T14" fmla="*/ 115887 w 153"/>
              <a:gd name="T15" fmla="*/ 5040312 h 6522"/>
              <a:gd name="T16" fmla="*/ 99224 w 153"/>
              <a:gd name="T17" fmla="*/ 5040312 h 6522"/>
              <a:gd name="T18" fmla="*/ 99224 w 153"/>
              <a:gd name="T19" fmla="*/ 0 h 65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rgbClr val="297FD5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7" name="Freeform 10"/>
          <p:cNvSpPr/>
          <p:nvPr/>
        </p:nvSpPr>
        <p:spPr bwMode="auto">
          <a:xfrm>
            <a:off x="4602514" y="1214816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8" name="组合 58"/>
          <p:cNvGrpSpPr/>
          <p:nvPr/>
        </p:nvGrpSpPr>
        <p:grpSpPr bwMode="auto">
          <a:xfrm>
            <a:off x="4705697" y="1270356"/>
            <a:ext cx="503225" cy="528432"/>
            <a:chOff x="0" y="0"/>
            <a:chExt cx="588963" cy="618440"/>
          </a:xfrm>
          <a:solidFill>
            <a:srgbClr val="38B1BF"/>
          </a:solidFill>
        </p:grpSpPr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60"/>
            <p:cNvSpPr txBox="1">
              <a:spLocks noChangeArrowheads="1"/>
            </p:cNvSpPr>
            <p:nvPr/>
          </p:nvSpPr>
          <p:spPr bwMode="auto">
            <a:xfrm>
              <a:off x="59482" y="0"/>
              <a:ext cx="425104" cy="610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" name="Freeform 10_8"/>
          <p:cNvSpPr/>
          <p:nvPr/>
        </p:nvSpPr>
        <p:spPr bwMode="auto">
          <a:xfrm>
            <a:off x="4602514" y="2648589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2" name="组合 62"/>
          <p:cNvGrpSpPr/>
          <p:nvPr/>
        </p:nvGrpSpPr>
        <p:grpSpPr bwMode="auto">
          <a:xfrm>
            <a:off x="4705697" y="2690793"/>
            <a:ext cx="503225" cy="528433"/>
            <a:chOff x="0" y="0"/>
            <a:chExt cx="588963" cy="618440"/>
          </a:xfrm>
          <a:solidFill>
            <a:srgbClr val="38B1BF"/>
          </a:solidFill>
        </p:grpSpPr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64"/>
            <p:cNvSpPr txBox="1">
              <a:spLocks noChangeArrowheads="1"/>
            </p:cNvSpPr>
            <p:nvPr/>
          </p:nvSpPr>
          <p:spPr bwMode="auto">
            <a:xfrm>
              <a:off x="59482" y="0"/>
              <a:ext cx="425104" cy="6108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5" name="Freeform 10_10"/>
          <p:cNvSpPr/>
          <p:nvPr/>
        </p:nvSpPr>
        <p:spPr bwMode="auto">
          <a:xfrm>
            <a:off x="4602514" y="4140472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6" name="组合 71"/>
          <p:cNvGrpSpPr/>
          <p:nvPr/>
        </p:nvGrpSpPr>
        <p:grpSpPr bwMode="auto">
          <a:xfrm>
            <a:off x="4705697" y="4239193"/>
            <a:ext cx="503225" cy="524941"/>
            <a:chOff x="0" y="2236"/>
            <a:chExt cx="588963" cy="616204"/>
          </a:xfrm>
          <a:solidFill>
            <a:srgbClr val="38B1BF"/>
          </a:solidFill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8" name="TextBox 78"/>
            <p:cNvSpPr txBox="1">
              <a:spLocks noChangeArrowheads="1"/>
            </p:cNvSpPr>
            <p:nvPr/>
          </p:nvSpPr>
          <p:spPr bwMode="auto">
            <a:xfrm>
              <a:off x="81778" y="2236"/>
              <a:ext cx="425104" cy="6127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7" name="TextBox 91"/>
          <p:cNvSpPr txBox="1">
            <a:spLocks noChangeArrowheads="1"/>
          </p:cNvSpPr>
          <p:nvPr/>
        </p:nvSpPr>
        <p:spPr bwMode="auto">
          <a:xfrm>
            <a:off x="5193047" y="1274475"/>
            <a:ext cx="4645830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可行性分析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92"/>
          <p:cNvSpPr txBox="1">
            <a:spLocks noChangeArrowheads="1"/>
          </p:cNvSpPr>
          <p:nvPr/>
        </p:nvSpPr>
        <p:spPr bwMode="auto">
          <a:xfrm>
            <a:off x="5193048" y="2708250"/>
            <a:ext cx="3463835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需求分析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extBox 93"/>
          <p:cNvSpPr txBox="1">
            <a:spLocks noChangeArrowheads="1"/>
          </p:cNvSpPr>
          <p:nvPr/>
        </p:nvSpPr>
        <p:spPr bwMode="auto">
          <a:xfrm>
            <a:off x="5193047" y="4199511"/>
            <a:ext cx="3905148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项目计划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Freeform 10_10"/>
          <p:cNvSpPr/>
          <p:nvPr/>
        </p:nvSpPr>
        <p:spPr bwMode="auto">
          <a:xfrm>
            <a:off x="4602514" y="5546362"/>
            <a:ext cx="6016220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21" name="组合 71"/>
          <p:cNvGrpSpPr/>
          <p:nvPr/>
        </p:nvGrpSpPr>
        <p:grpSpPr bwMode="auto">
          <a:xfrm>
            <a:off x="4705697" y="5645083"/>
            <a:ext cx="503225" cy="524941"/>
            <a:chOff x="0" y="2236"/>
            <a:chExt cx="588963" cy="616204"/>
          </a:xfrm>
          <a:solidFill>
            <a:srgbClr val="38B1BF"/>
          </a:solidFill>
        </p:grpSpPr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23" name="TextBox 78"/>
            <p:cNvSpPr txBox="1">
              <a:spLocks noChangeArrowheads="1"/>
            </p:cNvSpPr>
            <p:nvPr/>
          </p:nvSpPr>
          <p:spPr bwMode="auto">
            <a:xfrm>
              <a:off x="81778" y="2236"/>
              <a:ext cx="425104" cy="6127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US" altLang="zh-CN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4" name="TextBox 93"/>
          <p:cNvSpPr txBox="1">
            <a:spLocks noChangeArrowheads="1"/>
          </p:cNvSpPr>
          <p:nvPr/>
        </p:nvSpPr>
        <p:spPr bwMode="auto">
          <a:xfrm>
            <a:off x="5193047" y="5605401"/>
            <a:ext cx="3905148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分工及考评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/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7" grpId="0" bldLvl="0" animBg="1"/>
      <p:bldP spid="11" grpId="0" bldLvl="0" animBg="1"/>
      <p:bldP spid="15" grpId="0" bldLvl="0" animBg="1"/>
      <p:bldP spid="27" grpId="0" bldLvl="0" animBg="1" autoUpdateAnimBg="0"/>
      <p:bldP spid="28" grpId="0" bldLvl="0" animBg="1" autoUpdateAnimBg="0"/>
      <p:bldP spid="29" grpId="0" bldLvl="0" animBg="1" autoUpdateAnimBg="0"/>
      <p:bldP spid="20" grpId="0" bldLvl="0" animBg="1"/>
      <p:bldP spid="24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157372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14967" y="1573726"/>
            <a:ext cx="3744416" cy="511504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23350" y="1614014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技术可行性</a:t>
              </a:r>
              <a:endParaRPr lang="zh-CN" altLang="en-US" sz="20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245018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199" y="2450183"/>
            <a:ext cx="3744416" cy="511504"/>
            <a:chOff x="6315199" y="249272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经济可行性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457006" y="336619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339097" y="3366198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法律可行性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下箭头 37"/>
          <p:cNvSpPr/>
          <p:nvPr/>
        </p:nvSpPr>
        <p:spPr>
          <a:xfrm rot="16200000">
            <a:off x="4278849" y="1505704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49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649"/>
                            </p:stCondLst>
                            <p:childTnLst>
                              <p:par>
                                <p:cTn id="4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28" grpId="0" bldLvl="0" animBg="1"/>
      <p:bldP spid="28" grpId="1" bldLvl="0" animBg="1"/>
      <p:bldP spid="36" grpId="0" bldLvl="0" animBg="1"/>
      <p:bldP spid="37" grpId="0"/>
      <p:bldP spid="3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295" y="1610995"/>
            <a:ext cx="11327130" cy="44500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45310" y="1113155"/>
            <a:ext cx="32537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数据流图：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经济可行性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36850" y="1849755"/>
            <a:ext cx="67163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由于本软件项目是课程项目，主要目的是为了让组内成员学习软件工程知识，以及对课程作业的完成。  另外，用于开发软件所需要支出的非用由小组成员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，完全承担得起。  在不考虑成本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效益 比的情况下，该项目从经济方面来说可行。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法律可行性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67635" y="2357120"/>
            <a:ext cx="67163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所用软件均为开源或者正版软件的试用版，所以本项目在法律因素上并不存在侵犯版权等行为。并且本项目可能并不会涉及到盈利部分，所以出现法律问题的可能性较小。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2309</Words>
  <Application>WPS 演示</Application>
  <PresentationFormat>自定义</PresentationFormat>
  <Paragraphs>649</Paragraphs>
  <Slides>21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Tahoma</vt:lpstr>
      <vt:lpstr>Eras Bold ITC</vt:lpstr>
      <vt:lpstr>+中文标题</vt:lpstr>
      <vt:lpstr>Times New Roman</vt:lpstr>
      <vt:lpstr>Arial Unicode MS</vt:lpstr>
      <vt:lpstr>Calibri</vt:lpstr>
      <vt:lpstr>RomanS</vt:lpstr>
      <vt:lpstr>Arial Unicode MS</vt:lpstr>
      <vt:lpstr>等线</vt:lpstr>
      <vt:lpstr>Kozuka Gothic Pro 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hasee</cp:lastModifiedBy>
  <cp:revision>215</cp:revision>
  <dcterms:created xsi:type="dcterms:W3CDTF">2015-04-23T03:04:00Z</dcterms:created>
  <dcterms:modified xsi:type="dcterms:W3CDTF">2018-03-26T13:11:16Z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