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0" r:id="rId2"/>
    <p:sldId id="405" r:id="rId3"/>
    <p:sldId id="439" r:id="rId4"/>
    <p:sldId id="450" r:id="rId5"/>
    <p:sldId id="437" r:id="rId6"/>
    <p:sldId id="463" r:id="rId7"/>
    <p:sldId id="456" r:id="rId8"/>
    <p:sldId id="457" r:id="rId9"/>
    <p:sldId id="458" r:id="rId10"/>
    <p:sldId id="459" r:id="rId11"/>
    <p:sldId id="460" r:id="rId12"/>
    <p:sldId id="461" r:id="rId13"/>
    <p:sldId id="412" r:id="rId14"/>
    <p:sldId id="464" r:id="rId15"/>
    <p:sldId id="465" r:id="rId16"/>
    <p:sldId id="408" r:id="rId17"/>
    <p:sldId id="466" r:id="rId18"/>
    <p:sldId id="467" r:id="rId19"/>
    <p:sldId id="407" r:id="rId20"/>
    <p:sldId id="468" r:id="rId21"/>
    <p:sldId id="455" r:id="rId22"/>
    <p:sldId id="451" r:id="rId23"/>
    <p:sldId id="436" r:id="rId24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3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>
      <p:cViewPr>
        <p:scale>
          <a:sx n="95" d="100"/>
          <a:sy n="95" d="100"/>
        </p:scale>
        <p:origin x="15" y="356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79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1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3490233" y="3692461"/>
            <a:ext cx="5216458" cy="646315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Hans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软件需求规格说明书</a:t>
            </a:r>
            <a:r>
              <a:rPr lang="en-US" altLang="zh-Han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420704" y="4778722"/>
            <a:ext cx="177160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Han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1F4831E-E618-FE4C-9E50-24CF114C4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34" y="-14122"/>
            <a:ext cx="6664792" cy="68595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8386E0-7984-2B46-8F3C-0CA6C8105131}"/>
              </a:ext>
            </a:extLst>
          </p:cNvPr>
          <p:cNvSpPr txBox="1"/>
          <p:nvPr/>
        </p:nvSpPr>
        <p:spPr>
          <a:xfrm>
            <a:off x="7285367" y="59500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酒页面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829642"/>
      </p:ext>
    </p:extLst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7A83702-C63E-C64E-AFB4-E6EC646A1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17" y="0"/>
            <a:ext cx="4557579" cy="68595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8386E0-7984-2B46-8F3C-0CA6C8105131}"/>
              </a:ext>
            </a:extLst>
          </p:cNvPr>
          <p:cNvSpPr txBox="1"/>
          <p:nvPr/>
        </p:nvSpPr>
        <p:spPr>
          <a:xfrm>
            <a:off x="7318609" y="59500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酒页面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00917"/>
      </p:ext>
    </p:extLst>
  </p:cSld>
  <p:clrMapOvr>
    <a:masterClrMapping/>
  </p:clrMapOvr>
  <p:transition spd="slow" advClick="0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8386E0-7984-2B46-8F3C-0CA6C8105131}"/>
              </a:ext>
            </a:extLst>
          </p:cNvPr>
          <p:cNvSpPr txBox="1"/>
          <p:nvPr/>
        </p:nvSpPr>
        <p:spPr>
          <a:xfrm>
            <a:off x="7770327" y="587806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酒页面尾部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10A6BB7-E286-A447-9247-E23E315A7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65" y="0"/>
            <a:ext cx="3373683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10968"/>
      </p:ext>
    </p:extLst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54DAF2A-9E73-CF4E-9D20-CFFC9E1F06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790" y="909514"/>
            <a:ext cx="7272808" cy="54726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F2A9BBF-A548-C74C-92D0-4D314D896C9E}"/>
              </a:ext>
            </a:extLst>
          </p:cNvPr>
          <p:cNvSpPr txBox="1"/>
          <p:nvPr/>
        </p:nvSpPr>
        <p:spPr>
          <a:xfrm>
            <a:off x="9623598" y="3645818"/>
            <a:ext cx="2566815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详情请见用例图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F2A9BBF-A548-C74C-92D0-4D314D896C9E}"/>
              </a:ext>
            </a:extLst>
          </p:cNvPr>
          <p:cNvSpPr txBox="1"/>
          <p:nvPr/>
        </p:nvSpPr>
        <p:spPr>
          <a:xfrm>
            <a:off x="9623598" y="3933850"/>
            <a:ext cx="2376264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详情请见用例图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备份管理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AB2B00A-7026-B04C-A6C3-50DD6EB0B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693251"/>
            <a:ext cx="7776864" cy="56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54295"/>
      </p:ext>
    </p:extLst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F2A9BBF-A548-C74C-92D0-4D314D896C9E}"/>
              </a:ext>
            </a:extLst>
          </p:cNvPr>
          <p:cNvSpPr txBox="1"/>
          <p:nvPr/>
        </p:nvSpPr>
        <p:spPr>
          <a:xfrm>
            <a:off x="9623598" y="3645818"/>
            <a:ext cx="2566815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详情请见用例图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F148F25-0C35-1946-A6E8-26572C6A29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2798" y="1053530"/>
            <a:ext cx="7200800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005599"/>
      </p:ext>
    </p:extLst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5D89D42-062C-D74D-829D-73873851EC24}"/>
              </a:ext>
            </a:extLst>
          </p:cNvPr>
          <p:cNvSpPr txBox="1"/>
          <p:nvPr/>
        </p:nvSpPr>
        <p:spPr>
          <a:xfrm>
            <a:off x="2226388" y="88762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酒类信息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CC6CCE95-A4F1-094C-883C-95B8C175B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48844"/>
              </p:ext>
            </p:extLst>
          </p:nvPr>
        </p:nvGraphicFramePr>
        <p:xfrm>
          <a:off x="2422798" y="1583657"/>
          <a:ext cx="756084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3617504513"/>
                    </a:ext>
                  </a:extLst>
                </a:gridCol>
              </a:tblGrid>
              <a:tr h="16301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名字：酒类信息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别名：某种酒的信息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描述：某种酒的信息描述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定义：酒精浓度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容量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其他信息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产地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口感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7432041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61F55E6-5803-644B-8E78-5E5AB483CA28}"/>
              </a:ext>
            </a:extLst>
          </p:cNvPr>
          <p:cNvSpPr txBox="1"/>
          <p:nvPr/>
        </p:nvSpPr>
        <p:spPr>
          <a:xfrm>
            <a:off x="2254775" y="3911635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酒精浓度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B6E36008-DAA7-314D-B1D7-178B2782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93867"/>
              </p:ext>
            </p:extLst>
          </p:nvPr>
        </p:nvGraphicFramePr>
        <p:xfrm>
          <a:off x="2422798" y="4607663"/>
          <a:ext cx="7536772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6772">
                  <a:extLst>
                    <a:ext uri="{9D8B030D-6E8A-4147-A177-3AD203B41FA5}">
                      <a16:colId xmlns:a16="http://schemas.microsoft.com/office/drawing/2014/main" xmlns="" val="714366849"/>
                    </a:ext>
                  </a:extLst>
                </a:gridCol>
              </a:tblGrid>
              <a:tr h="1975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名字：酒精浓度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</a:t>
                      </a:r>
                      <a:r>
                        <a:rPr lang="en-US" sz="2800" kern="0" dirty="0">
                          <a:effectLst/>
                        </a:rPr>
                        <a:t>ratio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描述：某种酒的酒精浓度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</a:t>
                      </a:r>
                      <a:r>
                        <a:rPr lang="en-US" sz="2800" kern="0" dirty="0">
                          <a:effectLst/>
                        </a:rPr>
                        <a:t>1{</a:t>
                      </a:r>
                      <a:r>
                        <a:rPr lang="zh-CN" sz="2800" kern="0" dirty="0">
                          <a:effectLst/>
                        </a:rPr>
                        <a:t>字符</a:t>
                      </a:r>
                      <a:r>
                        <a:rPr lang="en-US" sz="2800" kern="0" dirty="0">
                          <a:effectLst/>
                        </a:rPr>
                        <a:t>}100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07262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5D89D42-062C-D74D-829D-73873851EC24}"/>
              </a:ext>
            </a:extLst>
          </p:cNvPr>
          <p:cNvSpPr txBox="1"/>
          <p:nvPr/>
        </p:nvSpPr>
        <p:spPr>
          <a:xfrm>
            <a:off x="2226388" y="88762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口感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61F55E6-5803-644B-8E78-5E5AB483CA28}"/>
              </a:ext>
            </a:extLst>
          </p:cNvPr>
          <p:cNvSpPr txBox="1"/>
          <p:nvPr/>
        </p:nvSpPr>
        <p:spPr>
          <a:xfrm>
            <a:off x="2254775" y="3911635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C9421ADC-CB4E-5C4F-B25F-8F4C02BD9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38592"/>
              </p:ext>
            </p:extLst>
          </p:nvPr>
        </p:nvGraphicFramePr>
        <p:xfrm>
          <a:off x="2452927" y="1507457"/>
          <a:ext cx="7506643" cy="2404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6643">
                  <a:extLst>
                    <a:ext uri="{9D8B030D-6E8A-4147-A177-3AD203B41FA5}">
                      <a16:colId xmlns:a16="http://schemas.microsoft.com/office/drawing/2014/main" xmlns="" val="4208787521"/>
                    </a:ext>
                  </a:extLst>
                </a:gridCol>
              </a:tblGrid>
              <a:tr h="2404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名字：口感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别名：某种酒的口感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描述：某种酒的口感描述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</a:t>
                      </a:r>
                      <a:r>
                        <a:rPr lang="en-US" sz="2800" kern="0" dirty="0">
                          <a:effectLst/>
                        </a:rPr>
                        <a:t>1{</a:t>
                      </a:r>
                      <a:r>
                        <a:rPr lang="zh-CN" sz="2800" kern="0" dirty="0">
                          <a:effectLst/>
                        </a:rPr>
                        <a:t>字符</a:t>
                      </a:r>
                      <a:r>
                        <a:rPr lang="en-US" sz="2800" kern="0" dirty="0">
                          <a:effectLst/>
                        </a:rPr>
                        <a:t>}100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013428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14E46DB7-F354-6649-BE90-CFC68D9A2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16734"/>
              </p:ext>
            </p:extLst>
          </p:nvPr>
        </p:nvGraphicFramePr>
        <p:xfrm>
          <a:off x="2452927" y="4496616"/>
          <a:ext cx="7506643" cy="2245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6643">
                  <a:extLst>
                    <a:ext uri="{9D8B030D-6E8A-4147-A177-3AD203B41FA5}">
                      <a16:colId xmlns:a16="http://schemas.microsoft.com/office/drawing/2014/main" xmlns="" val="4023612245"/>
                    </a:ext>
                  </a:extLst>
                </a:gridCol>
              </a:tblGrid>
              <a:tr h="2245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名字：容量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别名：某种酒的容量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描述：某种酒的容量描述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定义：整形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2326611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E69C27A-720C-A041-A320-5B1E64C2B83E}"/>
              </a:ext>
            </a:extLst>
          </p:cNvPr>
          <p:cNvSpPr txBox="1"/>
          <p:nvPr/>
        </p:nvSpPr>
        <p:spPr>
          <a:xfrm>
            <a:off x="263257" y="499826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121671"/>
      </p:ext>
    </p:extLst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E69C27A-720C-A041-A320-5B1E64C2B83E}"/>
              </a:ext>
            </a:extLst>
          </p:cNvPr>
          <p:cNvSpPr txBox="1"/>
          <p:nvPr/>
        </p:nvSpPr>
        <p:spPr>
          <a:xfrm>
            <a:off x="10778198" y="5181534"/>
            <a:ext cx="1414687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55C99A6F-79B3-EE42-87B1-1527B2A2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47945"/>
              </p:ext>
            </p:extLst>
          </p:nvPr>
        </p:nvGraphicFramePr>
        <p:xfrm>
          <a:off x="1342678" y="811764"/>
          <a:ext cx="9433048" cy="528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030">
                  <a:extLst>
                    <a:ext uri="{9D8B030D-6E8A-4147-A177-3AD203B41FA5}">
                      <a16:colId xmlns:a16="http://schemas.microsoft.com/office/drawing/2014/main" xmlns="" val="2024659223"/>
                    </a:ext>
                  </a:extLst>
                </a:gridCol>
                <a:gridCol w="7141018">
                  <a:extLst>
                    <a:ext uri="{9D8B030D-6E8A-4147-A177-3AD203B41FA5}">
                      <a16:colId xmlns:a16="http://schemas.microsoft.com/office/drawing/2014/main" xmlns="" val="1723103859"/>
                    </a:ext>
                  </a:extLst>
                </a:gridCol>
              </a:tblGrid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表名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wine_infomation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2674289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含义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记录一种酒的相关信息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55048590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Id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某种酒的</a:t>
                      </a:r>
                      <a:r>
                        <a:rPr lang="en-US" sz="2800" kern="0">
                          <a:effectLst/>
                        </a:rPr>
                        <a:t>id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97597686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Ratio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酒精浓度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94939807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Teste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口感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53271153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Volume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容量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195332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Place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产地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37999461"/>
                  </a:ext>
                </a:extLst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Info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其他信息介绍，包括故事等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903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60318"/>
      </p:ext>
    </p:extLst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6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58702" y="1341562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CABFEFC-B5F7-E94F-A697-994D743599A2}"/>
              </a:ext>
            </a:extLst>
          </p:cNvPr>
          <p:cNvSpPr txBox="1"/>
          <p:nvPr/>
        </p:nvSpPr>
        <p:spPr>
          <a:xfrm>
            <a:off x="2378788" y="3440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6A4CB69-7A04-8147-8C0D-D85952D7A325}"/>
              </a:ext>
            </a:extLst>
          </p:cNvPr>
          <p:cNvSpPr txBox="1"/>
          <p:nvPr/>
        </p:nvSpPr>
        <p:spPr>
          <a:xfrm>
            <a:off x="3025970" y="2309493"/>
            <a:ext cx="23791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核</a:t>
            </a:r>
            <a:r>
              <a:rPr lang="en-US" altLang="zh-CN" dirty="0"/>
              <a:t>4G</a:t>
            </a:r>
            <a:r>
              <a:rPr lang="zh-CN" altLang="zh-CN" dirty="0"/>
              <a:t>云服务器</a:t>
            </a:r>
            <a:r>
              <a:rPr lang="en-US" altLang="zh-CN" dirty="0"/>
              <a:t>1</a:t>
            </a:r>
            <a:r>
              <a:rPr lang="zh-CN" altLang="zh-CN" dirty="0"/>
              <a:t>台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77B3926-C1D6-A340-8B77-BF77B047F344}"/>
              </a:ext>
            </a:extLst>
          </p:cNvPr>
          <p:cNvSpPr txBox="1"/>
          <p:nvPr/>
        </p:nvSpPr>
        <p:spPr>
          <a:xfrm>
            <a:off x="1558702" y="3514438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A26F6CEC-1D6C-0D4A-AE5F-A25ADC07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32079"/>
              </p:ext>
            </p:extLst>
          </p:nvPr>
        </p:nvGraphicFramePr>
        <p:xfrm>
          <a:off x="2710830" y="4016089"/>
          <a:ext cx="7488832" cy="2366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xmlns="" val="130227228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3031031161"/>
                    </a:ext>
                  </a:extLst>
                </a:gridCol>
              </a:tblGrid>
              <a:tr h="788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项目</a:t>
                      </a:r>
                      <a:r>
                        <a:rPr lang="en-US" sz="2800" kern="0" dirty="0">
                          <a:effectLst/>
                        </a:rPr>
                        <a:t>	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要求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83198662"/>
                  </a:ext>
                </a:extLst>
              </a:tr>
              <a:tr h="788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硬件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安卓手机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4534798"/>
                  </a:ext>
                </a:extLst>
              </a:tr>
              <a:tr h="788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操作系统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android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255479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0315" y="189434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67787" y="197257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1136930" y="924416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1164711" y="197257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2611560" y="1268012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2816627" y="1214816"/>
            <a:ext cx="3494602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2816627" y="1268012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2816626" y="2316630"/>
            <a:ext cx="3494603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2839354" y="244403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2816010" y="3504362"/>
            <a:ext cx="3477249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2811258" y="3604169"/>
            <a:ext cx="503225" cy="521970"/>
            <a:chOff x="0" y="27890"/>
            <a:chExt cx="588963" cy="612717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58241" y="27891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3217661" y="1234469"/>
            <a:ext cx="307559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用户群分类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3217662" y="2376359"/>
            <a:ext cx="3093568" cy="563972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</a:t>
            </a:r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获取及确认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3240473" y="3518251"/>
            <a:ext cx="3052786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界面原型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2811258" y="4817697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3321719" y="4875431"/>
            <a:ext cx="297154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需求用例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Freeform 10_10">
            <a:extLst>
              <a:ext uri="{FF2B5EF4-FFF2-40B4-BE49-F238E27FC236}">
                <a16:creationId xmlns:a16="http://schemas.microsoft.com/office/drawing/2014/main" xmlns="" id="{22D37FF8-6F7A-D341-AD42-9AB1D5F562D7}"/>
              </a:ext>
            </a:extLst>
          </p:cNvPr>
          <p:cNvSpPr/>
          <p:nvPr/>
        </p:nvSpPr>
        <p:spPr bwMode="auto">
          <a:xfrm>
            <a:off x="7225838" y="1218502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1" name="TextBox 93">
            <a:extLst>
              <a:ext uri="{FF2B5EF4-FFF2-40B4-BE49-F238E27FC236}">
                <a16:creationId xmlns:a16="http://schemas.microsoft.com/office/drawing/2014/main" xmlns="" id="{8517E34A-1D2E-0149-A97F-26D7E58A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55" y="1263155"/>
            <a:ext cx="257671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71">
            <a:extLst>
              <a:ext uri="{FF2B5EF4-FFF2-40B4-BE49-F238E27FC236}">
                <a16:creationId xmlns:a16="http://schemas.microsoft.com/office/drawing/2014/main" xmlns="" id="{995277C0-FDD3-4B47-88AD-DC02EB729FD9}"/>
              </a:ext>
            </a:extLst>
          </p:cNvPr>
          <p:cNvGrpSpPr/>
          <p:nvPr/>
        </p:nvGrpSpPr>
        <p:grpSpPr bwMode="auto">
          <a:xfrm>
            <a:off x="2820174" y="4943328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34" name="Oval 16">
              <a:extLst>
                <a:ext uri="{FF2B5EF4-FFF2-40B4-BE49-F238E27FC236}">
                  <a16:creationId xmlns:a16="http://schemas.microsoft.com/office/drawing/2014/main" xmlns="" id="{7BFDA92B-C948-BB41-935D-BEE9CFB91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78">
              <a:extLst>
                <a:ext uri="{FF2B5EF4-FFF2-40B4-BE49-F238E27FC236}">
                  <a16:creationId xmlns:a16="http://schemas.microsoft.com/office/drawing/2014/main" xmlns="" id="{51ED38E0-8DCF-A74F-A598-F505E4B87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36" name="Freeform 10_10">
            <a:extLst>
              <a:ext uri="{FF2B5EF4-FFF2-40B4-BE49-F238E27FC236}">
                <a16:creationId xmlns:a16="http://schemas.microsoft.com/office/drawing/2014/main" xmlns="" id="{FC64FA3F-733B-9348-A0A4-222EE60A8EE8}"/>
              </a:ext>
            </a:extLst>
          </p:cNvPr>
          <p:cNvSpPr/>
          <p:nvPr/>
        </p:nvSpPr>
        <p:spPr bwMode="auto">
          <a:xfrm>
            <a:off x="7225837" y="2291031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7260358" y="129184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30006" cy="614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Hans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71">
            <a:extLst>
              <a:ext uri="{FF2B5EF4-FFF2-40B4-BE49-F238E27FC236}">
                <a16:creationId xmlns:a16="http://schemas.microsoft.com/office/drawing/2014/main" xmlns="" id="{3B8553EE-B873-704E-B8DD-6829B4403FBB}"/>
              </a:ext>
            </a:extLst>
          </p:cNvPr>
          <p:cNvGrpSpPr/>
          <p:nvPr/>
        </p:nvGrpSpPr>
        <p:grpSpPr bwMode="auto">
          <a:xfrm>
            <a:off x="7297174" y="2358135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38" name="Oval 16">
              <a:extLst>
                <a:ext uri="{FF2B5EF4-FFF2-40B4-BE49-F238E27FC236}">
                  <a16:creationId xmlns:a16="http://schemas.microsoft.com/office/drawing/2014/main" xmlns="" id="{B955C321-12FD-5946-9109-28C80C96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78">
              <a:extLst>
                <a:ext uri="{FF2B5EF4-FFF2-40B4-BE49-F238E27FC236}">
                  <a16:creationId xmlns:a16="http://schemas.microsoft.com/office/drawing/2014/main" xmlns="" id="{33F9CFE0-D6AF-B948-85B0-B98A560DD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78" y="2236"/>
              <a:ext cx="430006" cy="614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Hans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en-US" altLang="zh-CN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0" name="TextBox 93">
            <a:extLst>
              <a:ext uri="{FF2B5EF4-FFF2-40B4-BE49-F238E27FC236}">
                <a16:creationId xmlns:a16="http://schemas.microsoft.com/office/drawing/2014/main" xmlns="" id="{8AA8FF74-272B-B841-A7F8-DB6D4B012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144" y="2350760"/>
            <a:ext cx="257671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非功能需求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Freeform 10_10">
            <a:extLst>
              <a:ext uri="{FF2B5EF4-FFF2-40B4-BE49-F238E27FC236}">
                <a16:creationId xmlns:a16="http://schemas.microsoft.com/office/drawing/2014/main" xmlns="" id="{F093838E-054C-5844-8AB6-7D084B36846A}"/>
              </a:ext>
            </a:extLst>
          </p:cNvPr>
          <p:cNvSpPr/>
          <p:nvPr/>
        </p:nvSpPr>
        <p:spPr bwMode="auto">
          <a:xfrm>
            <a:off x="7198466" y="3537302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2" name="TextBox 93">
            <a:extLst>
              <a:ext uri="{FF2B5EF4-FFF2-40B4-BE49-F238E27FC236}">
                <a16:creationId xmlns:a16="http://schemas.microsoft.com/office/drawing/2014/main" xmlns="" id="{B7278D77-A5A3-DD4D-98EE-8AB93AC2B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862" y="3574386"/>
            <a:ext cx="257671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Han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其他内容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3" name="组合 71">
            <a:extLst>
              <a:ext uri="{FF2B5EF4-FFF2-40B4-BE49-F238E27FC236}">
                <a16:creationId xmlns:a16="http://schemas.microsoft.com/office/drawing/2014/main" xmlns="" id="{F63DFCD8-5F90-9749-9948-E386B434F191}"/>
              </a:ext>
            </a:extLst>
          </p:cNvPr>
          <p:cNvGrpSpPr/>
          <p:nvPr/>
        </p:nvGrpSpPr>
        <p:grpSpPr bwMode="auto">
          <a:xfrm>
            <a:off x="7297174" y="3574386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44" name="Oval 16">
              <a:extLst>
                <a:ext uri="{FF2B5EF4-FFF2-40B4-BE49-F238E27FC236}">
                  <a16:creationId xmlns:a16="http://schemas.microsoft.com/office/drawing/2014/main" xmlns="" id="{01C402EA-1104-B847-A65F-660DB042B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45" name="TextBox 78">
              <a:extLst>
                <a:ext uri="{FF2B5EF4-FFF2-40B4-BE49-F238E27FC236}">
                  <a16:creationId xmlns:a16="http://schemas.microsoft.com/office/drawing/2014/main" xmlns="" id="{296204D2-3243-534B-967B-6BB6ACD8B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78" y="2236"/>
              <a:ext cx="430006" cy="614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Hans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7</a:t>
              </a:r>
              <a:endParaRPr lang="en-US" altLang="zh-CN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  <p:bldP spid="30" grpId="0" bldLvl="0" animBg="1"/>
      <p:bldP spid="31" grpId="0" bldLvl="0" animBg="1" autoUpdateAnimBg="0"/>
      <p:bldP spid="36" grpId="0" bldLvl="0" animBg="1"/>
      <p:bldP spid="40" grpId="0" bldLvl="0" animBg="1" autoUpdateAnimBg="0"/>
      <p:bldP spid="41" grpId="0" bldLvl="0" animBg="1"/>
      <p:bldP spid="42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7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CABFEFC-B5F7-E94F-A697-994D743599A2}"/>
              </a:ext>
            </a:extLst>
          </p:cNvPr>
          <p:cNvSpPr txBox="1"/>
          <p:nvPr/>
        </p:nvSpPr>
        <p:spPr>
          <a:xfrm>
            <a:off x="2378788" y="23744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其他内容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4686" y="2205658"/>
            <a:ext cx="85689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User </a:t>
            </a:r>
            <a:r>
              <a:rPr lang="en-US" altLang="zh-CN" sz="2800" b="1" dirty="0" smtClean="0">
                <a:latin typeface="+mn-ea"/>
              </a:rPr>
              <a:t>Manual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</a:rPr>
              <a:t>需求矩阵链接索引关系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SRS</a:t>
            </a:r>
            <a:r>
              <a:rPr lang="zh-CN" altLang="en-US" sz="2800" b="1" dirty="0">
                <a:latin typeface="+mn-ea"/>
              </a:rPr>
              <a:t>内部评审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</a:rPr>
              <a:t>修改意见以及改进的部分进行完善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059692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6E67242-74A0-5B41-86AD-19334117F98F}"/>
              </a:ext>
            </a:extLst>
          </p:cNvPr>
          <p:cNvSpPr/>
          <p:nvPr/>
        </p:nvSpPr>
        <p:spPr>
          <a:xfrm>
            <a:off x="3048000" y="765499"/>
            <a:ext cx="84478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项目管理知识体系指南（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PMBOK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指南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项目管理协会</a:t>
            </a: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[2] SE2018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春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-G17-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项目计划甘特图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SE2018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春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-G17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张海藩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牟永敏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软件工程导论（第六版） </a:t>
            </a: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《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GB8567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88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计算机软件产品开发文件编制指南》</a:t>
            </a: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[5]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《软件工程导论学习辅导》（第六版） 张海藩、牟永敏编著 清华大学出版社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2013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</a:t>
            </a: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[6] SE2018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春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-G17-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文档编写规范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CN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docx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软件工程基础：首页及课程介绍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CN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[8]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《软件开发的过程与管理》作者：张湘辉 清华大学出版社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2005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50931813"/>
              </p:ext>
            </p:extLst>
          </p:nvPr>
        </p:nvGraphicFramePr>
        <p:xfrm>
          <a:off x="3181985" y="1197546"/>
          <a:ext cx="8532495" cy="518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5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“外部接口需求”，“用户界面”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“附录”部分编写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进行排版修改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“引言”，“综合描述”，“系统特性”部分编写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进行目录修改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需求分析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0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“功能需求”，“其他非功能性需求”部分编写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进行整合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补全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需求分析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PPT》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18AEBE8-6FE3-C54C-8737-E9A4B962C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5401"/>
              </p:ext>
            </p:extLst>
          </p:nvPr>
        </p:nvGraphicFramePr>
        <p:xfrm>
          <a:off x="1845445" y="765498"/>
          <a:ext cx="9866384" cy="497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706">
                  <a:extLst>
                    <a:ext uri="{9D8B030D-6E8A-4147-A177-3AD203B41FA5}">
                      <a16:colId xmlns:a16="http://schemas.microsoft.com/office/drawing/2014/main" xmlns="" val="4203658442"/>
                    </a:ext>
                  </a:extLst>
                </a:gridCol>
                <a:gridCol w="4064839">
                  <a:extLst>
                    <a:ext uri="{9D8B030D-6E8A-4147-A177-3AD203B41FA5}">
                      <a16:colId xmlns:a16="http://schemas.microsoft.com/office/drawing/2014/main" xmlns="" val="849966709"/>
                    </a:ext>
                  </a:extLst>
                </a:gridCol>
                <a:gridCol w="4064839">
                  <a:extLst>
                    <a:ext uri="{9D8B030D-6E8A-4147-A177-3AD203B41FA5}">
                      <a16:colId xmlns:a16="http://schemas.microsoft.com/office/drawing/2014/main" xmlns="" val="3480316147"/>
                    </a:ext>
                  </a:extLst>
                </a:gridCol>
              </a:tblGrid>
              <a:tr h="8924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用户群分类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用户角色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用户描述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17170645"/>
                  </a:ext>
                </a:extLst>
              </a:tr>
              <a:tr h="962816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直接用户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杨枨老师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软件工程导论课程授课教师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2198126"/>
                  </a:ext>
                </a:extLst>
              </a:tr>
              <a:tr h="76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学生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选择软件工程导论课程的学生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3745963"/>
                  </a:ext>
                </a:extLst>
              </a:tr>
              <a:tr h="1415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管理员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负责</a:t>
                      </a:r>
                      <a:r>
                        <a:rPr lang="en-US" sz="2800" kern="0" dirty="0">
                          <a:effectLst/>
                        </a:rPr>
                        <a:t>APP</a:t>
                      </a:r>
                      <a:r>
                        <a:rPr lang="zh-CN" sz="2800" kern="0" dirty="0">
                          <a:effectLst/>
                        </a:rPr>
                        <a:t>后台维护的工作人员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1142297"/>
                  </a:ext>
                </a:extLst>
              </a:tr>
              <a:tr h="848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间接用户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信息安全部门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信息安全部门的监管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114721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需求获取及确认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</a:p>
        </p:txBody>
      </p:sp>
    </p:spTree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8FCB20-AD7B-4149-8461-C99FA34A5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58357"/>
            <a:ext cx="4451918" cy="68478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8386E0-7984-2B46-8F3C-0CA6C8105131}"/>
              </a:ext>
            </a:extLst>
          </p:cNvPr>
          <p:cNvSpPr txBox="1"/>
          <p:nvPr/>
        </p:nvSpPr>
        <p:spPr>
          <a:xfrm>
            <a:off x="8399462" y="573405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首页面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8386E0-7984-2B46-8F3C-0CA6C8105131}"/>
              </a:ext>
            </a:extLst>
          </p:cNvPr>
          <p:cNvSpPr txBox="1"/>
          <p:nvPr/>
        </p:nvSpPr>
        <p:spPr>
          <a:xfrm>
            <a:off x="7895406" y="587806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选择图片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28A95DE-514D-C748-9A19-977F1C91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89" y="0"/>
            <a:ext cx="3778435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62618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8386E0-7984-2B46-8F3C-0CA6C8105131}"/>
              </a:ext>
            </a:extLst>
          </p:cNvPr>
          <p:cNvSpPr txBox="1"/>
          <p:nvPr/>
        </p:nvSpPr>
        <p:spPr>
          <a:xfrm>
            <a:off x="8399462" y="573405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识别中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6C0311-D6E7-954D-80B8-E2714FDA7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41" y="0"/>
            <a:ext cx="3683331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82501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8386E0-7984-2B46-8F3C-0CA6C8105131}"/>
              </a:ext>
            </a:extLst>
          </p:cNvPr>
          <p:cNvSpPr txBox="1"/>
          <p:nvPr/>
        </p:nvSpPr>
        <p:spPr>
          <a:xfrm>
            <a:off x="8037539" y="573405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识别结果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783B284-0095-6F4F-AC75-5E8B16B67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74" y="0"/>
            <a:ext cx="3884665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0148"/>
      </p:ext>
    </p:extLst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8386E0-7984-2B46-8F3C-0CA6C8105131}"/>
              </a:ext>
            </a:extLst>
          </p:cNvPr>
          <p:cNvSpPr txBox="1"/>
          <p:nvPr/>
        </p:nvSpPr>
        <p:spPr>
          <a:xfrm>
            <a:off x="7318609" y="5806058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Han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Han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识别失败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E3C3822-3903-2B47-B31A-CEDC3E6401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93" y="1170"/>
            <a:ext cx="2516827" cy="6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5517"/>
      </p:ext>
    </p:extLst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767</Words>
  <Application>Microsoft Office PowerPoint</Application>
  <PresentationFormat>自定义</PresentationFormat>
  <Paragraphs>169</Paragraphs>
  <Slides>23</Slides>
  <Notes>5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China</cp:lastModifiedBy>
  <cp:revision>231</cp:revision>
  <dcterms:created xsi:type="dcterms:W3CDTF">2015-04-23T03:04:00Z</dcterms:created>
  <dcterms:modified xsi:type="dcterms:W3CDTF">2018-04-23T04:52:52Z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