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E317-BE24-4305-982F-87D98F56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943A7-37DC-4A2C-973A-068C2428A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F115-1562-4562-BAAA-EF610AF7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990F-A0DB-4CA3-8D4D-5BC47E7E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20F1-98C2-4DF0-AB66-B61C0B8F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A9F2-BBCA-4DD6-9869-BC63839C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80779-B311-4ED9-B989-798C106C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34C3A-E48F-430B-9401-953CE452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7281-DFCA-4961-B2D4-A35F423C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1B13-43A9-4750-B1D0-511C0D8F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3FFD7-DD1A-4DC7-9D5B-FFAA93931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A232-5F49-4A72-B621-6A8EC189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BA15-AAEB-4B32-B96E-79416430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6F8F-3F99-439A-9C66-80430F35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C653-0D72-4FD4-AB22-F6F72811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E5F-1EED-42D7-B611-E4B68D2C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4ED0-AF55-4FA6-AF0A-B72B76F8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88FD-46E7-4DBC-85F8-15F4D308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780ED-9A57-49C1-8563-9351AC95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E2FC-C60D-4B5D-A3C3-9F0EC4E8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678E-F98C-41BA-8155-9E53F103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C466-13DF-4F12-BDDC-18220CE8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C6CA-994E-43F0-88AB-52FC4BA0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79CA-24D8-480C-B22C-DAAE4A80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4EFE-E1B0-4AEC-94D7-815833B9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647D-0BAC-417F-935D-48E17F8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A1FE-41AE-4B47-9E7B-ED8C7EF7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76AEC-EC14-43FD-BF43-228AF43F2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8962F-893F-420F-B760-46919A1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D2171-75A8-4F56-A311-0B1A93C6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15710-3D0E-4784-AD24-78BBDE42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0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291E-A56F-4ACA-985D-ECD3E645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501FB-1DC9-46A9-AFA4-10DAB966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C8B2-5A82-4491-AB8A-66402D4F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9CF92-61B8-4783-8A09-DD2792F0E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E360C-B4BC-4571-83D1-73774E4A2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FF0ED-FF6D-4A96-8889-17786CEB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2834C-199E-423C-BD0C-BBEC6BA3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369CD-579B-455A-B3C6-796B2C19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B1D7-7B37-4C84-8B34-ADCBA3B6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1D393-BC19-4118-AFB1-50B2E051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2DDDE-B4DA-4F67-BC38-622FEA66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A319E-D8C4-4422-955E-D33DDD0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6E831-F6D3-4540-ACDC-B562BA86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71613-1608-4953-A466-FFE5F83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C808E-D0BE-4482-84B1-69CABD52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7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DD59-BFF6-4AAC-9090-AE7D4D8F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2837-AC04-4EE3-AF2D-17CBA493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593E-D40A-42FC-AB6F-A28DA534C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4A9D-71AC-425B-84BB-756CACE1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3E54-75BA-4133-8ACF-31A54BA4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457A-C516-4385-BFE9-BA8BA360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0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325A-5832-44DA-96DE-9652FDB6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9FA16-7B98-408A-8E9B-2C8066735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158A-12DB-4251-B0A4-82341F7A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9F5EC-BD6E-4E0B-BA60-CFC60B79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8FF5E-92C0-48DA-B766-E4CA1593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9676E-F94B-40FC-836D-2EF305E2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9623A-09C5-489D-A7D3-6BF40E44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10A57-6822-4894-82F4-9D865CE1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A5C6-A854-4AC8-87DA-A908C94AB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AA5C-B77B-4FD4-ADB2-A2E4D2B32D2F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6C5F-F7A4-41A0-A320-280D3FAF3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4631-109C-473D-AC8E-3D9B7955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250E-20BF-409D-B94E-E42EE41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kesava@nc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NCSU_classes_files\spring20\633\Project\HMP\Heterogeneous-multicore\scalar_cores\1stage_core\Docs\instructions.xlsb.xlsx" TargetMode="External"/><Relationship Id="rId2" Type="http://schemas.openxmlformats.org/officeDocument/2006/relationships/hyperlink" Target="https://github.ncsu.edu/tkesava/Heterogeneous-multicore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8CC9-55D2-40C6-95D8-AFC656255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RV32I (no CSR &amp;no </a:t>
            </a:r>
            <a:r>
              <a:rPr lang="en-US" dirty="0" err="1"/>
              <a:t>iFence</a:t>
            </a:r>
            <a:r>
              <a:rPr lang="en-US" dirty="0"/>
              <a:t>)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5F77-0223-4DF2-A5A7-358223B06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Tarun Govind Kesavamurthi</a:t>
            </a:r>
          </a:p>
          <a:p>
            <a:r>
              <a:rPr lang="en-US" dirty="0"/>
              <a:t>North Carolina State University</a:t>
            </a:r>
          </a:p>
          <a:p>
            <a:r>
              <a:rPr lang="en-US" dirty="0">
                <a:hlinkClick r:id="rId2"/>
              </a:rPr>
              <a:t>tkesava@ncsu.edu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3E98-3C2D-48C8-B9F9-FEA33C29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Migration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B435-8756-42FC-B9FC-9F3AD3EA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0" y="1825625"/>
            <a:ext cx="3784600" cy="4351338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BB92D1-D51B-4DB1-8506-2B94B8D7220C}"/>
              </a:ext>
            </a:extLst>
          </p:cNvPr>
          <p:cNvGrpSpPr/>
          <p:nvPr/>
        </p:nvGrpSpPr>
        <p:grpSpPr>
          <a:xfrm>
            <a:off x="7766368" y="2128520"/>
            <a:ext cx="3466465" cy="3540760"/>
            <a:chOff x="0" y="0"/>
            <a:chExt cx="3466614" cy="35413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25FF1-5F6C-4886-BE69-66C8E62234DF}"/>
                </a:ext>
              </a:extLst>
            </p:cNvPr>
            <p:cNvSpPr/>
            <p:nvPr/>
          </p:nvSpPr>
          <p:spPr>
            <a:xfrm>
              <a:off x="0" y="0"/>
              <a:ext cx="832513" cy="1637731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BE9CAC-A689-4298-9FBD-EAEC14F15759}"/>
                </a:ext>
              </a:extLst>
            </p:cNvPr>
            <p:cNvSpPr/>
            <p:nvPr/>
          </p:nvSpPr>
          <p:spPr>
            <a:xfrm>
              <a:off x="1365663" y="0"/>
              <a:ext cx="832485" cy="1637665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5FD1E598-9688-459F-8748-B1B0CFA49478}"/>
                </a:ext>
              </a:extLst>
            </p:cNvPr>
            <p:cNvSpPr/>
            <p:nvPr/>
          </p:nvSpPr>
          <p:spPr>
            <a:xfrm rot="10800000">
              <a:off x="42801" y="2054431"/>
              <a:ext cx="731577" cy="395785"/>
            </a:xfrm>
            <a:prstGeom prst="trapezoid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18CDF2C2-EE8D-4FCB-A060-2CC26C08AF4E}"/>
                </a:ext>
              </a:extLst>
            </p:cNvPr>
            <p:cNvSpPr/>
            <p:nvPr/>
          </p:nvSpPr>
          <p:spPr>
            <a:xfrm rot="10800000">
              <a:off x="1384713" y="2066307"/>
              <a:ext cx="731520" cy="395605"/>
            </a:xfrm>
            <a:prstGeom prst="trapezoid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C2E281-6B17-4E10-97B2-09A310434403}"/>
                </a:ext>
              </a:extLst>
            </p:cNvPr>
            <p:cNvCxnSpPr/>
            <p:nvPr/>
          </p:nvCxnSpPr>
          <p:spPr>
            <a:xfrm>
              <a:off x="401535" y="1615044"/>
              <a:ext cx="13648" cy="450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3665CAA-10CB-41EB-8BD1-4CA49689B3D3}"/>
                </a:ext>
              </a:extLst>
            </p:cNvPr>
            <p:cNvCxnSpPr/>
            <p:nvPr/>
          </p:nvCxnSpPr>
          <p:spPr>
            <a:xfrm>
              <a:off x="1774372" y="1638795"/>
              <a:ext cx="0" cy="423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ABEE1C-9851-4371-8CDE-CF51A72F5FC6}"/>
                </a:ext>
              </a:extLst>
            </p:cNvPr>
            <p:cNvSpPr/>
            <p:nvPr/>
          </p:nvSpPr>
          <p:spPr>
            <a:xfrm>
              <a:off x="486889" y="2790701"/>
              <a:ext cx="955343" cy="750626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Average Compute &amp; Compare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EA77E02-5EFE-4DB9-9A47-2183A42E7F5D}"/>
                </a:ext>
              </a:extLst>
            </p:cNvPr>
            <p:cNvCxnSpPr/>
            <p:nvPr/>
          </p:nvCxnSpPr>
          <p:spPr>
            <a:xfrm>
              <a:off x="368135" y="2481943"/>
              <a:ext cx="395728" cy="300251"/>
            </a:xfrm>
            <a:prstGeom prst="bentConnector3">
              <a:avLst>
                <a:gd name="adj1" fmla="val 982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DA9CC42-915C-4306-ABCA-5FE3751D458A}"/>
                </a:ext>
              </a:extLst>
            </p:cNvPr>
            <p:cNvCxnSpPr/>
            <p:nvPr/>
          </p:nvCxnSpPr>
          <p:spPr>
            <a:xfrm flipH="1">
              <a:off x="1166256" y="2481943"/>
              <a:ext cx="559558" cy="327546"/>
            </a:xfrm>
            <a:prstGeom prst="bentConnector3">
              <a:avLst>
                <a:gd name="adj1" fmla="val 987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4DDD11-06B9-47E8-AFAD-C453E66FE11A}"/>
                </a:ext>
              </a:extLst>
            </p:cNvPr>
            <p:cNvCxnSpPr/>
            <p:nvPr/>
          </p:nvCxnSpPr>
          <p:spPr>
            <a:xfrm>
              <a:off x="1460665" y="3187535"/>
              <a:ext cx="9553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99">
              <a:extLst>
                <a:ext uri="{FF2B5EF4-FFF2-40B4-BE49-F238E27FC236}">
                  <a16:creationId xmlns:a16="http://schemas.microsoft.com/office/drawing/2014/main" id="{B2204F42-1C41-420B-9B17-4B8D4B9815B5}"/>
                </a:ext>
              </a:extLst>
            </p:cNvPr>
            <p:cNvSpPr txBox="1"/>
            <p:nvPr/>
          </p:nvSpPr>
          <p:spPr>
            <a:xfrm>
              <a:off x="2469664" y="3027723"/>
              <a:ext cx="996950" cy="3409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Swap_threads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954DC07-820F-4771-991B-83A217B1CA7B}"/>
              </a:ext>
            </a:extLst>
          </p:cNvPr>
          <p:cNvSpPr txBox="1"/>
          <p:nvPr/>
        </p:nvSpPr>
        <p:spPr>
          <a:xfrm>
            <a:off x="838200" y="1825625"/>
            <a:ext cx="6553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the IPC of both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the history table recording the IPC for n instruction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and compare the weighted average IPC recorded and make a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F358F7-1419-43E5-8881-8815E36E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43" y="3232585"/>
            <a:ext cx="6360438" cy="19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1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07EA-88F1-4A7C-A7CB-75B90135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and </a:t>
            </a:r>
            <a:r>
              <a:rPr lang="en-US" b="1"/>
              <a:t>Future plans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39B5-89EA-44D6-8147-C7D494EF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Core:</a:t>
            </a:r>
          </a:p>
          <a:p>
            <a:r>
              <a:rPr lang="en-US" sz="2000" dirty="0"/>
              <a:t>Use SOC standard interface with the core (wishbone or AMBA – AHB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000" dirty="0"/>
              <a:t>Port all </a:t>
            </a:r>
            <a:r>
              <a:rPr lang="en-US" sz="2000" dirty="0" err="1"/>
              <a:t>riscv_tests</a:t>
            </a:r>
            <a:endParaRPr lang="en-US" sz="2000" dirty="0"/>
          </a:p>
          <a:p>
            <a:r>
              <a:rPr lang="en-US" sz="2000" dirty="0"/>
              <a:t>Add base 18 CSR registers, CSR instructions and fence instruction support (additional 10 instructions)</a:t>
            </a:r>
          </a:p>
          <a:p>
            <a:pPr marL="0" indent="0">
              <a:buNone/>
            </a:pPr>
            <a:r>
              <a:rPr lang="en-US" sz="2000" b="1" dirty="0"/>
              <a:t>Physical Design:</a:t>
            </a:r>
          </a:p>
          <a:p>
            <a:r>
              <a:rPr lang="en-US" sz="2000" dirty="0"/>
              <a:t>720 like Physical design and the 3D methodology flow for the core (Scalar heterogenous version)</a:t>
            </a:r>
          </a:p>
          <a:p>
            <a:pPr marL="0" indent="0">
              <a:buNone/>
            </a:pPr>
            <a:r>
              <a:rPr lang="en-US" sz="2000" b="1" dirty="0"/>
              <a:t>Out of order heterogenous core development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1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8081-6546-4EDE-9233-23064EAC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- source code</a:t>
            </a:r>
            <a:br>
              <a:rPr lang="en-US" dirty="0"/>
            </a:br>
            <a:r>
              <a:rPr lang="en-US" sz="3100" dirty="0"/>
              <a:t>Source - </a:t>
            </a:r>
            <a:r>
              <a:rPr lang="en-US" sz="3100" dirty="0">
                <a:hlinkClick r:id="rId2"/>
              </a:rPr>
              <a:t>https://github.ncsu.edu/tkesava/Heterogeneous-multicore.git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C838-E3C0-4DDD-A3C0-C50AB230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70992"/>
            <a:ext cx="5181600" cy="470597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riscv_ISA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branch contains RV32i sources.</a:t>
            </a:r>
          </a:p>
          <a:p>
            <a:r>
              <a:rPr lang="en-US" sz="2400" b="1" dirty="0" err="1"/>
              <a:t>Scalar_cores</a:t>
            </a:r>
            <a:r>
              <a:rPr lang="en-US" sz="2400" b="1" dirty="0"/>
              <a:t>:</a:t>
            </a:r>
          </a:p>
          <a:p>
            <a:pPr lvl="2"/>
            <a:r>
              <a:rPr lang="en-US" dirty="0"/>
              <a:t>1stage_core – single cycle core</a:t>
            </a:r>
          </a:p>
          <a:p>
            <a:pPr lvl="2"/>
            <a:r>
              <a:rPr lang="en-US" dirty="0"/>
              <a:t>5stage_core_riscv – 5 stage scalar core</a:t>
            </a:r>
          </a:p>
          <a:p>
            <a:pPr lvl="2"/>
            <a:r>
              <a:rPr lang="en-US" dirty="0"/>
              <a:t>Simulator – functional simulator for verification (</a:t>
            </a:r>
            <a:r>
              <a:rPr lang="en-US" dirty="0">
                <a:solidFill>
                  <a:srgbClr val="C00000"/>
                </a:solidFill>
              </a:rPr>
              <a:t>in progress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C73374-2994-41A1-8C51-5AB01074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70992"/>
            <a:ext cx="5181600" cy="470597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err="1"/>
              <a:t>riscv</a:t>
            </a:r>
            <a:r>
              <a:rPr lang="en-US" sz="2800" b="1" dirty="0"/>
              <a:t>: </a:t>
            </a:r>
            <a:r>
              <a:rPr lang="en-US" sz="2400" dirty="0"/>
              <a:t>Contains </a:t>
            </a:r>
            <a:r>
              <a:rPr lang="en-US" sz="2400" dirty="0" err="1"/>
              <a:t>riscv</a:t>
            </a:r>
            <a:r>
              <a:rPr lang="en-US" sz="2400" dirty="0"/>
              <a:t> ISA spec and RV32i supported instructions list </a:t>
            </a:r>
            <a:r>
              <a:rPr lang="en-US" sz="2400" dirty="0" err="1">
                <a:hlinkClick r:id="rId3" action="ppaction://hlinkfile" tooltip="xls"/>
              </a:rPr>
              <a:t>xls</a:t>
            </a:r>
            <a:endParaRPr lang="en-US" sz="2400" b="1" dirty="0"/>
          </a:p>
          <a:p>
            <a:r>
              <a:rPr lang="en-US" sz="2400" b="1" dirty="0"/>
              <a:t>Programs:</a:t>
            </a:r>
          </a:p>
          <a:p>
            <a:pPr lvl="2"/>
            <a:r>
              <a:rPr lang="en-US" b="1" dirty="0"/>
              <a:t>C</a:t>
            </a:r>
            <a:r>
              <a:rPr lang="en-US" dirty="0"/>
              <a:t> : </a:t>
            </a:r>
            <a:r>
              <a:rPr lang="en-US" dirty="0" err="1"/>
              <a:t>riscv_test</a:t>
            </a:r>
            <a:r>
              <a:rPr lang="en-US" dirty="0"/>
              <a:t> – </a:t>
            </a:r>
            <a:r>
              <a:rPr lang="en-US" dirty="0" err="1"/>
              <a:t>riscv</a:t>
            </a:r>
            <a:r>
              <a:rPr lang="en-US" dirty="0"/>
              <a:t> ISA compliance tests</a:t>
            </a:r>
          </a:p>
          <a:p>
            <a:pPr lvl="3"/>
            <a:r>
              <a:rPr lang="en-US" dirty="0"/>
              <a:t>Common:</a:t>
            </a:r>
          </a:p>
          <a:p>
            <a:pPr lvl="4"/>
            <a:r>
              <a:rPr lang="en-US" dirty="0"/>
              <a:t> Boot assembly file - </a:t>
            </a:r>
            <a:r>
              <a:rPr lang="en-US" dirty="0" err="1"/>
              <a:t>init.s</a:t>
            </a:r>
            <a:endParaRPr lang="en-US" dirty="0"/>
          </a:p>
          <a:p>
            <a:pPr lvl="4"/>
            <a:r>
              <a:rPr lang="en-US" dirty="0"/>
              <a:t>Linker script – </a:t>
            </a:r>
            <a:r>
              <a:rPr lang="en-US" dirty="0" err="1"/>
              <a:t>link.ld</a:t>
            </a:r>
            <a:endParaRPr lang="en-US" dirty="0"/>
          </a:p>
          <a:p>
            <a:pPr lvl="4"/>
            <a:r>
              <a:rPr lang="en-US" dirty="0"/>
              <a:t>Init c source file (vector table)– init1.cc</a:t>
            </a:r>
          </a:p>
          <a:p>
            <a:pPr lvl="4"/>
            <a:r>
              <a:rPr lang="en-US" dirty="0"/>
              <a:t>Custom lib file – </a:t>
            </a:r>
            <a:r>
              <a:rPr lang="en-US" dirty="0" err="1"/>
              <a:t>myClib</a:t>
            </a:r>
            <a:endParaRPr lang="en-US" dirty="0"/>
          </a:p>
          <a:p>
            <a:pPr lvl="3"/>
            <a:r>
              <a:rPr lang="en-US" dirty="0"/>
              <a:t>Median</a:t>
            </a:r>
          </a:p>
          <a:p>
            <a:pPr lvl="3"/>
            <a:r>
              <a:rPr lang="en-US" dirty="0"/>
              <a:t>Multiply</a:t>
            </a:r>
          </a:p>
          <a:p>
            <a:pPr lvl="3"/>
            <a:r>
              <a:rPr lang="en-US" dirty="0" err="1"/>
              <a:t>Qsort</a:t>
            </a:r>
            <a:endParaRPr lang="en-US" dirty="0"/>
          </a:p>
          <a:p>
            <a:pPr lvl="3"/>
            <a:r>
              <a:rPr lang="en-US" dirty="0" err="1"/>
              <a:t>Spmv</a:t>
            </a:r>
            <a:endParaRPr lang="en-US" dirty="0"/>
          </a:p>
          <a:p>
            <a:pPr lvl="3"/>
            <a:r>
              <a:rPr lang="en-US" dirty="0"/>
              <a:t>* Additional </a:t>
            </a:r>
            <a:r>
              <a:rPr lang="en-US" dirty="0" err="1"/>
              <a:t>riscv_tests</a:t>
            </a:r>
            <a:r>
              <a:rPr lang="en-US" dirty="0"/>
              <a:t> to be ported*</a:t>
            </a:r>
          </a:p>
          <a:p>
            <a:pPr lvl="2"/>
            <a:r>
              <a:rPr lang="en-US" b="1" dirty="0"/>
              <a:t>ASM : </a:t>
            </a:r>
            <a:r>
              <a:rPr lang="en-US" dirty="0"/>
              <a:t>Assembly level tests</a:t>
            </a:r>
            <a:endParaRPr lang="en-US" b="1" dirty="0"/>
          </a:p>
          <a:p>
            <a:pPr lvl="4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8F295-73B8-4321-9EE2-47CB3A830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43" y="3309730"/>
            <a:ext cx="2043180" cy="27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32B1-F88A-47D3-B3EC-69A7F0A7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712"/>
          </a:xfrm>
        </p:spPr>
        <p:txBody>
          <a:bodyPr/>
          <a:lstStyle/>
          <a:p>
            <a:r>
              <a:rPr lang="en-US" dirty="0"/>
              <a:t>5 Stage </a:t>
            </a:r>
            <a:r>
              <a:rPr lang="en-US" dirty="0" err="1"/>
              <a:t>riscv</a:t>
            </a:r>
            <a:r>
              <a:rPr lang="en-US" dirty="0"/>
              <a:t> core – base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8A6100-0DBB-4C9F-82DD-9DB35032B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93" y="1297207"/>
            <a:ext cx="10169084" cy="4828716"/>
          </a:xfrm>
        </p:spPr>
      </p:pic>
    </p:spTree>
    <p:extLst>
      <p:ext uri="{BB962C8B-B14F-4D97-AF65-F5344CB8AC3E}">
        <p14:creationId xmlns:p14="http://schemas.microsoft.com/office/powerpoint/2010/main" val="27465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34C5-4902-4D1E-A66A-52DF97BD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557784"/>
            <a:ext cx="4944151" cy="5666035"/>
          </a:xfrm>
        </p:spPr>
        <p:txBody>
          <a:bodyPr>
            <a:normAutofit/>
          </a:bodyPr>
          <a:lstStyle/>
          <a:p>
            <a:r>
              <a:rPr lang="en-US" sz="2400" b="1"/>
              <a:t>Module hierarchy – </a:t>
            </a:r>
            <a:r>
              <a:rPr lang="en-US" sz="2000"/>
              <a:t>As </a:t>
            </a:r>
            <a:r>
              <a:rPr lang="en-US" sz="2000" dirty="0"/>
              <a:t>mentioned</a:t>
            </a:r>
          </a:p>
          <a:p>
            <a:r>
              <a:rPr lang="en-US" sz="2400" b="1"/>
              <a:t>debug_headerfile.svh </a:t>
            </a:r>
            <a:r>
              <a:rPr lang="en-US" sz="2000" b="1"/>
              <a:t>– </a:t>
            </a:r>
            <a:r>
              <a:rPr lang="en-US" sz="2000" dirty="0"/>
              <a:t>All config params of the core</a:t>
            </a:r>
          </a:p>
          <a:p>
            <a:r>
              <a:rPr lang="en-US" sz="2400" b="1"/>
              <a:t>+EXEC – </a:t>
            </a:r>
            <a:r>
              <a:rPr lang="en-US" sz="2000"/>
              <a:t>argument for memory file</a:t>
            </a:r>
            <a:endParaRPr lang="en-US" sz="2400"/>
          </a:p>
          <a:p>
            <a:r>
              <a:rPr lang="en-US" sz="2400" b="1"/>
              <a:t>Verilator_tb</a:t>
            </a:r>
          </a:p>
          <a:p>
            <a:r>
              <a:rPr lang="en-US" sz="2400" b="1"/>
              <a:t>Recent updates </a:t>
            </a:r>
            <a:r>
              <a:rPr lang="en-US" sz="2400"/>
              <a:t>– </a:t>
            </a:r>
            <a:r>
              <a:rPr lang="en-US" sz="2000"/>
              <a:t>Optional (bimodal) branch predictor and BTB with parameterizable structure sizes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C19ED-8C56-41FE-935F-7D09FD48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979820"/>
            <a:ext cx="4475531" cy="4895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43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F381A-7451-4535-91D4-069BD30B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Software hardware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8B33-9861-46D3-A108-29DC6F2C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10000"/>
          </a:bodyPr>
          <a:lstStyle/>
          <a:p>
            <a:endParaRPr lang="en-US" sz="2200" b="1" dirty="0"/>
          </a:p>
          <a:p>
            <a:endParaRPr lang="en-US" sz="2200" b="1" dirty="0">
              <a:effectLst/>
            </a:endParaRPr>
          </a:p>
          <a:p>
            <a:r>
              <a:rPr lang="en-US" sz="2200" b="1" dirty="0">
                <a:effectLst/>
              </a:rPr>
              <a:t>CONSOLE_ADDR – </a:t>
            </a:r>
            <a:r>
              <a:rPr lang="en-US" sz="2200" dirty="0">
                <a:effectLst/>
              </a:rPr>
              <a:t>“32’d65540”: address treated as console address to check the results</a:t>
            </a:r>
            <a:endParaRPr lang="en-US" sz="2200" dirty="0"/>
          </a:p>
          <a:p>
            <a:r>
              <a:rPr lang="en-US" sz="2200" b="1" dirty="0"/>
              <a:t>Linker sections </a:t>
            </a:r>
          </a:p>
          <a:p>
            <a:pPr lvl="1"/>
            <a:r>
              <a:rPr lang="en-US" sz="2200" b="1" dirty="0">
                <a:effectLst/>
              </a:rPr>
              <a:t>Text : </a:t>
            </a:r>
            <a:r>
              <a:rPr lang="en-US" sz="2200" dirty="0">
                <a:effectLst/>
              </a:rPr>
              <a:t>program instructions (including the bootloader </a:t>
            </a:r>
            <a:r>
              <a:rPr lang="en-US" sz="2200" dirty="0" err="1"/>
              <a:t>instns</a:t>
            </a:r>
            <a:r>
              <a:rPr lang="en-US" sz="2200" dirty="0">
                <a:effectLst/>
              </a:rPr>
              <a:t>)</a:t>
            </a:r>
          </a:p>
          <a:p>
            <a:pPr lvl="1"/>
            <a:r>
              <a:rPr lang="en-US" sz="2200" b="1" dirty="0"/>
              <a:t>Vector</a:t>
            </a:r>
            <a:r>
              <a:rPr lang="en-US" sz="2200" dirty="0"/>
              <a:t> : Contains static global </a:t>
            </a:r>
            <a:r>
              <a:rPr lang="en-US" sz="2200" dirty="0" err="1"/>
              <a:t>readonly</a:t>
            </a:r>
            <a:r>
              <a:rPr lang="en-US" sz="2200" dirty="0"/>
              <a:t> vector table</a:t>
            </a:r>
          </a:p>
          <a:p>
            <a:pPr lvl="1"/>
            <a:r>
              <a:rPr lang="en-US" sz="2200" b="1" dirty="0"/>
              <a:t>Data</a:t>
            </a:r>
            <a:r>
              <a:rPr lang="en-US" sz="2200" dirty="0"/>
              <a:t> : Initialized global and static data variables in the program</a:t>
            </a:r>
          </a:p>
          <a:p>
            <a:pPr lvl="1"/>
            <a:r>
              <a:rPr lang="en-US" sz="2200" b="1" dirty="0" err="1"/>
              <a:t>Bss</a:t>
            </a:r>
            <a:r>
              <a:rPr lang="en-US" sz="2200" dirty="0"/>
              <a:t> : Uninitialized global data variables in the program</a:t>
            </a:r>
          </a:p>
          <a:p>
            <a:r>
              <a:rPr lang="en-US" sz="2200" dirty="0"/>
              <a:t>Start of a section is stored in the symbol _s*</a:t>
            </a:r>
            <a:r>
              <a:rPr lang="en-US" sz="2200" dirty="0" err="1"/>
              <a:t>section_name</a:t>
            </a:r>
            <a:r>
              <a:rPr lang="en-US" sz="2200" dirty="0"/>
              <a:t>* (</a:t>
            </a:r>
            <a:r>
              <a:rPr lang="en-US" sz="2200" dirty="0" err="1"/>
              <a:t>Eg</a:t>
            </a:r>
            <a:r>
              <a:rPr lang="en-US" sz="2200" dirty="0"/>
              <a:t>: _</a:t>
            </a:r>
            <a:r>
              <a:rPr lang="en-US" sz="2200" dirty="0" err="1"/>
              <a:t>stext</a:t>
            </a:r>
            <a:r>
              <a:rPr lang="en-US" sz="2200" dirty="0"/>
              <a:t>)</a:t>
            </a:r>
          </a:p>
          <a:p>
            <a:r>
              <a:rPr lang="en-US" sz="2200" dirty="0"/>
              <a:t>End of a section is stored in the symbol _e*</a:t>
            </a:r>
            <a:r>
              <a:rPr lang="en-US" sz="2200" dirty="0" err="1"/>
              <a:t>section_name</a:t>
            </a:r>
            <a:r>
              <a:rPr lang="en-US" sz="2200" dirty="0"/>
              <a:t>* (</a:t>
            </a:r>
            <a:r>
              <a:rPr lang="en-US" sz="2200" dirty="0" err="1"/>
              <a:t>Eg</a:t>
            </a:r>
            <a:r>
              <a:rPr lang="en-US" sz="2200" dirty="0"/>
              <a:t>: _</a:t>
            </a:r>
            <a:r>
              <a:rPr lang="en-US" sz="2200" dirty="0" err="1"/>
              <a:t>etext</a:t>
            </a:r>
            <a:r>
              <a:rPr lang="en-US" sz="2200" dirty="0"/>
              <a:t>)</a:t>
            </a:r>
          </a:p>
          <a:p>
            <a:pPr lvl="1"/>
            <a:endParaRPr lang="en-US" sz="2200" dirty="0">
              <a:effectLst/>
            </a:endParaRPr>
          </a:p>
          <a:p>
            <a:pPr lvl="1"/>
            <a:endParaRPr lang="en-US" sz="2200" b="1" dirty="0">
              <a:effectLst/>
            </a:endParaRPr>
          </a:p>
          <a:p>
            <a:pPr lvl="1"/>
            <a:endParaRPr lang="en-US" sz="2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3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EB162-943A-496F-ABA6-5B4D34FC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Custom C library – myClib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4133-8B81-44CA-A200-4AD9E620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Limited functionality: only focused to generate print statements</a:t>
            </a:r>
          </a:p>
          <a:p>
            <a:r>
              <a:rPr lang="en-US" sz="2400"/>
              <a:t>Methods provided in myClib (as on 09/23/2020) – </a:t>
            </a:r>
          </a:p>
          <a:p>
            <a:pPr lvl="1"/>
            <a:r>
              <a:rPr lang="en-US"/>
              <a:t>atoi</a:t>
            </a:r>
            <a:endParaRPr lang="en-US" dirty="0"/>
          </a:p>
          <a:p>
            <a:pPr lvl="1"/>
            <a:r>
              <a:rPr lang="en-US"/>
              <a:t>write_string</a:t>
            </a:r>
            <a:endParaRPr lang="en-US" dirty="0"/>
          </a:p>
          <a:p>
            <a:pPr lvl="1"/>
            <a:r>
              <a:rPr lang="en-US"/>
              <a:t>write_char</a:t>
            </a:r>
            <a:endParaRPr lang="en-US" dirty="0"/>
          </a:p>
          <a:p>
            <a:r>
              <a:rPr lang="en-US" sz="2400"/>
              <a:t>See source in programs/common/myClib for the args</a:t>
            </a:r>
          </a:p>
        </p:txBody>
      </p:sp>
    </p:spTree>
    <p:extLst>
      <p:ext uri="{BB962C8B-B14F-4D97-AF65-F5344CB8AC3E}">
        <p14:creationId xmlns:p14="http://schemas.microsoft.com/office/powerpoint/2010/main" val="221449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1E232D-DD8E-4994-AEC8-62EE5320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Thread migration and 3D physical design (current work)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B327103-BBB6-4F3F-A240-F6A5FA9F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Idea</a:t>
            </a:r>
            <a:r>
              <a:rPr lang="en-US" sz="1900" dirty="0"/>
              <a:t>: Migrate threads between cores like Jimmy Page playing double neck guitar.</a:t>
            </a:r>
          </a:p>
          <a:p>
            <a:pPr marL="0" indent="0">
              <a:buNone/>
            </a:pPr>
            <a:r>
              <a:rPr lang="en-US" sz="1900" b="1" dirty="0"/>
              <a:t>Action plans: </a:t>
            </a:r>
            <a:r>
              <a:rPr lang="en-US" sz="1900" dirty="0"/>
              <a:t>Create two 5-stage scalar cores and swap the threads dynamically with a thread swap controller</a:t>
            </a:r>
          </a:p>
          <a:p>
            <a:pPr marL="0" indent="0">
              <a:buNone/>
            </a:pPr>
            <a:r>
              <a:rPr lang="en-US" sz="1900" b="1" dirty="0" err="1"/>
              <a:t>Putfalls</a:t>
            </a:r>
            <a:r>
              <a:rPr lang="en-US" sz="1900" b="1" dirty="0"/>
              <a:t>:</a:t>
            </a:r>
          </a:p>
          <a:p>
            <a:r>
              <a:rPr lang="en-US" sz="1900" dirty="0"/>
              <a:t>Polluted BTB and Branch Predictor</a:t>
            </a:r>
          </a:p>
          <a:p>
            <a:r>
              <a:rPr lang="en-US" sz="1900" dirty="0"/>
              <a:t>A series of cache misses after thread swap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B62AE-1241-4277-9B45-6AD7A7D94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6" r="24948" b="-2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6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A018-A3EB-4EA5-BCEE-FEAF5A8D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Migration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0550-4D66-47AC-A14B-04E2D634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6976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A8F60-BD41-4D9D-A4C4-FEABCD866B62}"/>
              </a:ext>
            </a:extLst>
          </p:cNvPr>
          <p:cNvSpPr/>
          <p:nvPr/>
        </p:nvSpPr>
        <p:spPr>
          <a:xfrm>
            <a:off x="1392702" y="3896139"/>
            <a:ext cx="5777539" cy="51379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migration controller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950F1B-991A-4C7A-BEE5-C647BB132B1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55304" y="3080825"/>
            <a:ext cx="1632" cy="81531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4A0DED-1D02-4C41-9BE6-5741D5FF0048}"/>
              </a:ext>
            </a:extLst>
          </p:cNvPr>
          <p:cNvCxnSpPr/>
          <p:nvPr/>
        </p:nvCxnSpPr>
        <p:spPr>
          <a:xfrm flipH="1">
            <a:off x="3026438" y="3065062"/>
            <a:ext cx="1632" cy="81531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FD834D-E1B6-4C06-BEBD-AAFF1805B82A}"/>
              </a:ext>
            </a:extLst>
          </p:cNvPr>
          <p:cNvCxnSpPr/>
          <p:nvPr/>
        </p:nvCxnSpPr>
        <p:spPr>
          <a:xfrm flipH="1">
            <a:off x="4121730" y="3065062"/>
            <a:ext cx="1632" cy="81531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715A8B-302D-4044-90E1-27A4F0A22390}"/>
              </a:ext>
            </a:extLst>
          </p:cNvPr>
          <p:cNvCxnSpPr/>
          <p:nvPr/>
        </p:nvCxnSpPr>
        <p:spPr>
          <a:xfrm flipH="1">
            <a:off x="5411128" y="3050689"/>
            <a:ext cx="1632" cy="81531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623D67-8E8D-46B8-9111-2E52917ECB55}"/>
              </a:ext>
            </a:extLst>
          </p:cNvPr>
          <p:cNvCxnSpPr/>
          <p:nvPr/>
        </p:nvCxnSpPr>
        <p:spPr>
          <a:xfrm flipH="1">
            <a:off x="6700526" y="3080822"/>
            <a:ext cx="1632" cy="81531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F758F0-2511-47CB-A1D0-AA09F120378F}"/>
              </a:ext>
            </a:extLst>
          </p:cNvPr>
          <p:cNvCxnSpPr>
            <a:cxnSpLocks/>
          </p:cNvCxnSpPr>
          <p:nvPr/>
        </p:nvCxnSpPr>
        <p:spPr>
          <a:xfrm flipH="1">
            <a:off x="1853672" y="4454068"/>
            <a:ext cx="1632" cy="815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5814A9-D2A8-46BA-AA9C-4B9325BE83C9}"/>
              </a:ext>
            </a:extLst>
          </p:cNvPr>
          <p:cNvCxnSpPr/>
          <p:nvPr/>
        </p:nvCxnSpPr>
        <p:spPr>
          <a:xfrm flipH="1">
            <a:off x="3024806" y="4438305"/>
            <a:ext cx="1632" cy="815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DB5607-FD52-45CA-8038-6DAF409EEF75}"/>
              </a:ext>
            </a:extLst>
          </p:cNvPr>
          <p:cNvCxnSpPr/>
          <p:nvPr/>
        </p:nvCxnSpPr>
        <p:spPr>
          <a:xfrm flipH="1">
            <a:off x="4120098" y="4438305"/>
            <a:ext cx="1632" cy="815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AE837A-67B0-4BBE-B844-08362100D4FA}"/>
              </a:ext>
            </a:extLst>
          </p:cNvPr>
          <p:cNvCxnSpPr/>
          <p:nvPr/>
        </p:nvCxnSpPr>
        <p:spPr>
          <a:xfrm flipH="1">
            <a:off x="5409496" y="4423932"/>
            <a:ext cx="1632" cy="815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A8BFE-B2D5-4D0D-A504-B96E852D1D26}"/>
              </a:ext>
            </a:extLst>
          </p:cNvPr>
          <p:cNvCxnSpPr/>
          <p:nvPr/>
        </p:nvCxnSpPr>
        <p:spPr>
          <a:xfrm flipH="1">
            <a:off x="6698894" y="4454065"/>
            <a:ext cx="1632" cy="8153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E266CAF-6E57-406A-BD54-061A31442AA8}"/>
              </a:ext>
            </a:extLst>
          </p:cNvPr>
          <p:cNvSpPr txBox="1"/>
          <p:nvPr/>
        </p:nvSpPr>
        <p:spPr>
          <a:xfrm>
            <a:off x="7593496" y="1802296"/>
            <a:ext cx="4144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migration controller: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Timer in thread migration controller, which keep track of the switching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 all in-flight instructions in the pipeline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Cache misses caused by thread migration?</a:t>
            </a:r>
            <a:endParaRPr lang="en-US" dirty="0"/>
          </a:p>
          <a:p>
            <a:r>
              <a:rPr lang="en-US" b="1" dirty="0"/>
              <a:t>Branch miss predicts caused by thread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the entire front end of the pipeline (fetch and decode) with a central mux.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3302C79-7ADB-46DB-8468-1C08C181694C}"/>
              </a:ext>
            </a:extLst>
          </p:cNvPr>
          <p:cNvGrpSpPr/>
          <p:nvPr/>
        </p:nvGrpSpPr>
        <p:grpSpPr>
          <a:xfrm>
            <a:off x="1392702" y="2226365"/>
            <a:ext cx="5777539" cy="854460"/>
            <a:chOff x="1392702" y="2226365"/>
            <a:chExt cx="5777539" cy="854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A68749-6F3B-45DA-9D5D-A7584FA38787}"/>
                </a:ext>
              </a:extLst>
            </p:cNvPr>
            <p:cNvSpPr/>
            <p:nvPr/>
          </p:nvSpPr>
          <p:spPr>
            <a:xfrm>
              <a:off x="1392702" y="2546252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71B8D9-8C45-482D-B1CE-C6A163F282D5}"/>
                </a:ext>
              </a:extLst>
            </p:cNvPr>
            <p:cNvSpPr/>
            <p:nvPr/>
          </p:nvSpPr>
          <p:spPr>
            <a:xfrm>
              <a:off x="2563837" y="2546251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835EA7-B6A2-4CD1-A70D-2CF13F32C595}"/>
                </a:ext>
              </a:extLst>
            </p:cNvPr>
            <p:cNvSpPr/>
            <p:nvPr/>
          </p:nvSpPr>
          <p:spPr>
            <a:xfrm>
              <a:off x="4948527" y="2546249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85417D-2188-428B-BD19-7C2CD3AA0B31}"/>
                </a:ext>
              </a:extLst>
            </p:cNvPr>
            <p:cNvSpPr/>
            <p:nvPr/>
          </p:nvSpPr>
          <p:spPr>
            <a:xfrm>
              <a:off x="6241774" y="2546249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01DDA3DC-7AD8-4D52-92CC-8943787A00CD}"/>
                </a:ext>
              </a:extLst>
            </p:cNvPr>
            <p:cNvSpPr/>
            <p:nvPr/>
          </p:nvSpPr>
          <p:spPr>
            <a:xfrm>
              <a:off x="3763617" y="2546249"/>
              <a:ext cx="928467" cy="534573"/>
            </a:xfrm>
            <a:prstGeom prst="chevr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024E76-27DD-4A73-A7E5-BB62F39C136F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2321169" y="2809461"/>
              <a:ext cx="242668" cy="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24400B-A1FF-4FCA-9D0F-89B09AE67050}"/>
                </a:ext>
              </a:extLst>
            </p:cNvPr>
            <p:cNvCxnSpPr>
              <a:stCxn id="6" idx="3"/>
              <a:endCxn id="19" idx="1"/>
            </p:cNvCxnSpPr>
            <p:nvPr/>
          </p:nvCxnSpPr>
          <p:spPr>
            <a:xfrm flipV="1">
              <a:off x="3492304" y="2813536"/>
              <a:ext cx="5386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655840-2A1E-4565-A8B7-4C673B8A9B6B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4692084" y="2813536"/>
              <a:ext cx="242668" cy="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04AC92-4D58-4B8B-BC9E-6A2992A586A1}"/>
                </a:ext>
              </a:extLst>
            </p:cNvPr>
            <p:cNvCxnSpPr>
              <a:stCxn id="10" idx="3"/>
              <a:endCxn id="17" idx="1"/>
            </p:cNvCxnSpPr>
            <p:nvPr/>
          </p:nvCxnSpPr>
          <p:spPr>
            <a:xfrm>
              <a:off x="5876994" y="2813536"/>
              <a:ext cx="364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F5B012-FFD6-416A-8497-48209D831934}"/>
                </a:ext>
              </a:extLst>
            </p:cNvPr>
            <p:cNvCxnSpPr/>
            <p:nvPr/>
          </p:nvCxnSpPr>
          <p:spPr>
            <a:xfrm flipV="1">
              <a:off x="4813418" y="2345635"/>
              <a:ext cx="0" cy="463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402B7820-7EB1-4752-B5CC-674339E75DB2}"/>
                </a:ext>
              </a:extLst>
            </p:cNvPr>
            <p:cNvCxnSpPr/>
            <p:nvPr/>
          </p:nvCxnSpPr>
          <p:spPr>
            <a:xfrm rot="10800000" flipV="1">
              <a:off x="3631096" y="2358887"/>
              <a:ext cx="1182322" cy="450574"/>
            </a:xfrm>
            <a:prstGeom prst="bentConnector3">
              <a:avLst>
                <a:gd name="adj1" fmla="val 1004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4AB955-B570-407E-AD99-4E5235C99BA2}"/>
                </a:ext>
              </a:extLst>
            </p:cNvPr>
            <p:cNvCxnSpPr/>
            <p:nvPr/>
          </p:nvCxnSpPr>
          <p:spPr>
            <a:xfrm flipV="1">
              <a:off x="6059384" y="2239617"/>
              <a:ext cx="0" cy="577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BBCB6E0-AFAD-4F39-A870-C8534991EB10}"/>
                </a:ext>
              </a:extLst>
            </p:cNvPr>
            <p:cNvCxnSpPr/>
            <p:nvPr/>
          </p:nvCxnSpPr>
          <p:spPr>
            <a:xfrm rot="10800000" flipV="1">
              <a:off x="3761604" y="2226365"/>
              <a:ext cx="2297780" cy="583096"/>
            </a:xfrm>
            <a:prstGeom prst="bentConnector3">
              <a:avLst>
                <a:gd name="adj1" fmla="val 995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ECC268-3D0F-4EE5-81EF-62E0E153D78C}"/>
              </a:ext>
            </a:extLst>
          </p:cNvPr>
          <p:cNvGrpSpPr/>
          <p:nvPr/>
        </p:nvGrpSpPr>
        <p:grpSpPr>
          <a:xfrm>
            <a:off x="1333487" y="4971428"/>
            <a:ext cx="5777539" cy="854460"/>
            <a:chOff x="1392702" y="2226365"/>
            <a:chExt cx="5777539" cy="854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CCEA5ED-3A1D-470F-A4E9-55D9A0748D0E}"/>
                </a:ext>
              </a:extLst>
            </p:cNvPr>
            <p:cNvSpPr/>
            <p:nvPr/>
          </p:nvSpPr>
          <p:spPr>
            <a:xfrm>
              <a:off x="1392702" y="2546252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EF3869-13C6-4EDB-8D56-C7B63A9536C7}"/>
                </a:ext>
              </a:extLst>
            </p:cNvPr>
            <p:cNvSpPr/>
            <p:nvPr/>
          </p:nvSpPr>
          <p:spPr>
            <a:xfrm>
              <a:off x="2563837" y="2546251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5EDECFA-7335-4A02-B991-ED345CEDA997}"/>
                </a:ext>
              </a:extLst>
            </p:cNvPr>
            <p:cNvSpPr/>
            <p:nvPr/>
          </p:nvSpPr>
          <p:spPr>
            <a:xfrm>
              <a:off x="4948527" y="2546249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06B19BD-5C37-40A4-AF3F-E1D797163B77}"/>
                </a:ext>
              </a:extLst>
            </p:cNvPr>
            <p:cNvSpPr/>
            <p:nvPr/>
          </p:nvSpPr>
          <p:spPr>
            <a:xfrm>
              <a:off x="6241774" y="2546249"/>
              <a:ext cx="928467" cy="53457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80" name="Arrow: Chevron 79">
              <a:extLst>
                <a:ext uri="{FF2B5EF4-FFF2-40B4-BE49-F238E27FC236}">
                  <a16:creationId xmlns:a16="http://schemas.microsoft.com/office/drawing/2014/main" id="{2B65A040-D91D-48B4-A96E-A829E651A4D1}"/>
                </a:ext>
              </a:extLst>
            </p:cNvPr>
            <p:cNvSpPr/>
            <p:nvPr/>
          </p:nvSpPr>
          <p:spPr>
            <a:xfrm>
              <a:off x="3763617" y="2546249"/>
              <a:ext cx="928467" cy="534573"/>
            </a:xfrm>
            <a:prstGeom prst="chevr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EX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87311B5-D967-423C-8420-658EDABCC3D4}"/>
                </a:ext>
              </a:extLst>
            </p:cNvPr>
            <p:cNvCxnSpPr>
              <a:stCxn id="76" idx="3"/>
            </p:cNvCxnSpPr>
            <p:nvPr/>
          </p:nvCxnSpPr>
          <p:spPr>
            <a:xfrm flipV="1">
              <a:off x="2321169" y="2809461"/>
              <a:ext cx="242668" cy="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D17FE4B-1888-49F2-8315-B614322339CA}"/>
                </a:ext>
              </a:extLst>
            </p:cNvPr>
            <p:cNvCxnSpPr>
              <a:stCxn id="77" idx="3"/>
              <a:endCxn id="80" idx="1"/>
            </p:cNvCxnSpPr>
            <p:nvPr/>
          </p:nvCxnSpPr>
          <p:spPr>
            <a:xfrm flipV="1">
              <a:off x="3492304" y="2813536"/>
              <a:ext cx="53860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DEFA6F0-6955-497C-BBE5-20822EF2CADC}"/>
                </a:ext>
              </a:extLst>
            </p:cNvPr>
            <p:cNvCxnSpPr>
              <a:stCxn id="80" idx="3"/>
            </p:cNvCxnSpPr>
            <p:nvPr/>
          </p:nvCxnSpPr>
          <p:spPr>
            <a:xfrm>
              <a:off x="4692084" y="2813536"/>
              <a:ext cx="242668" cy="40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7412BD6-F61D-44FA-8D30-AD778A904832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5876994" y="2813536"/>
              <a:ext cx="364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D9E7B2-609B-464D-B9C2-C0DDE979B106}"/>
                </a:ext>
              </a:extLst>
            </p:cNvPr>
            <p:cNvCxnSpPr/>
            <p:nvPr/>
          </p:nvCxnSpPr>
          <p:spPr>
            <a:xfrm flipV="1">
              <a:off x="4813418" y="2345635"/>
              <a:ext cx="0" cy="4638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75B54A29-3D89-4F50-9B30-48C1D491D4DD}"/>
                </a:ext>
              </a:extLst>
            </p:cNvPr>
            <p:cNvCxnSpPr/>
            <p:nvPr/>
          </p:nvCxnSpPr>
          <p:spPr>
            <a:xfrm rot="10800000" flipV="1">
              <a:off x="3631096" y="2358887"/>
              <a:ext cx="1182322" cy="450574"/>
            </a:xfrm>
            <a:prstGeom prst="bentConnector3">
              <a:avLst>
                <a:gd name="adj1" fmla="val 1004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E7F656B-1B5B-46DD-9E21-520D4BB91D3F}"/>
                </a:ext>
              </a:extLst>
            </p:cNvPr>
            <p:cNvCxnSpPr/>
            <p:nvPr/>
          </p:nvCxnSpPr>
          <p:spPr>
            <a:xfrm flipV="1">
              <a:off x="6059384" y="2239617"/>
              <a:ext cx="0" cy="577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93FEB617-CDEA-45EF-AA9A-CFAB92C587E8}"/>
                </a:ext>
              </a:extLst>
            </p:cNvPr>
            <p:cNvCxnSpPr/>
            <p:nvPr/>
          </p:nvCxnSpPr>
          <p:spPr>
            <a:xfrm rot="10800000" flipV="1">
              <a:off x="3761604" y="2226365"/>
              <a:ext cx="2297780" cy="583096"/>
            </a:xfrm>
            <a:prstGeom prst="bentConnector3">
              <a:avLst>
                <a:gd name="adj1" fmla="val 995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21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4D1C-E98E-4823-99BF-45661D18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Migration – </a:t>
            </a:r>
            <a:r>
              <a:rPr lang="en-US" sz="2400" b="1" dirty="0"/>
              <a:t>HMP (with out of order super scalar cores)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A75E-CFCE-4094-AFCB-A4C3A67D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F3402C-2B77-48F7-A601-6C5A3C9D268D}"/>
              </a:ext>
            </a:extLst>
          </p:cNvPr>
          <p:cNvGrpSpPr/>
          <p:nvPr/>
        </p:nvGrpSpPr>
        <p:grpSpPr>
          <a:xfrm>
            <a:off x="1122045" y="1943099"/>
            <a:ext cx="9482455" cy="3593465"/>
            <a:chOff x="0" y="0"/>
            <a:chExt cx="11218096" cy="45711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8645EF-97B1-42E8-A221-E8215525D88A}"/>
                </a:ext>
              </a:extLst>
            </p:cNvPr>
            <p:cNvGrpSpPr/>
            <p:nvPr/>
          </p:nvGrpSpPr>
          <p:grpSpPr>
            <a:xfrm>
              <a:off x="0" y="0"/>
              <a:ext cx="5327935" cy="3174512"/>
              <a:chOff x="0" y="0"/>
              <a:chExt cx="5327935" cy="317451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06F4384-B923-4D1E-84D1-F2E076637D15}"/>
                  </a:ext>
                </a:extLst>
              </p:cNvPr>
              <p:cNvSpPr/>
              <p:nvPr/>
            </p:nvSpPr>
            <p:spPr>
              <a:xfrm>
                <a:off x="0" y="0"/>
                <a:ext cx="923925" cy="495300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iMEM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B6C5C1-E436-4BBA-9F1A-C47A7B40634E}"/>
                  </a:ext>
                </a:extLst>
              </p:cNvPr>
              <p:cNvSpPr/>
              <p:nvPr/>
            </p:nvSpPr>
            <p:spPr>
              <a:xfrm>
                <a:off x="1448789" y="0"/>
                <a:ext cx="714375" cy="485775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Decoder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ED37B2-EB4C-435E-B62E-89A3A6E3CDCB}"/>
                  </a:ext>
                </a:extLst>
              </p:cNvPr>
              <p:cNvSpPr/>
              <p:nvPr/>
            </p:nvSpPr>
            <p:spPr>
              <a:xfrm>
                <a:off x="427511" y="902525"/>
                <a:ext cx="866775" cy="485775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ARF &amp; RMT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7B95B66-87D4-424D-9E1B-88F348B4B027}"/>
                  </a:ext>
                </a:extLst>
              </p:cNvPr>
              <p:cNvSpPr/>
              <p:nvPr/>
            </p:nvSpPr>
            <p:spPr>
              <a:xfrm>
                <a:off x="415636" y="1852551"/>
                <a:ext cx="857250" cy="1085850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ROB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3E90A1F-63DB-4FB1-A8A4-D864A0F5E7A5}"/>
                  </a:ext>
                </a:extLst>
              </p:cNvPr>
              <p:cNvSpPr/>
              <p:nvPr/>
            </p:nvSpPr>
            <p:spPr>
              <a:xfrm>
                <a:off x="1721922" y="878774"/>
                <a:ext cx="514350" cy="2077517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2739DA3-AA92-4FE4-9BBC-DBA20616B6B1}"/>
                  </a:ext>
                </a:extLst>
              </p:cNvPr>
              <p:cNvSpPr/>
              <p:nvPr/>
            </p:nvSpPr>
            <p:spPr>
              <a:xfrm>
                <a:off x="2541319" y="890650"/>
                <a:ext cx="2305050" cy="857250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FU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C208DFC-0086-4ED4-89BD-DDC6BC3B28F8}"/>
                  </a:ext>
                </a:extLst>
              </p:cNvPr>
              <p:cNvSpPr/>
              <p:nvPr/>
            </p:nvSpPr>
            <p:spPr>
              <a:xfrm>
                <a:off x="2565070" y="2042556"/>
                <a:ext cx="2305050" cy="857250"/>
              </a:xfrm>
              <a:prstGeom prst="rect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FU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C6B4BF-85E5-434C-A80E-76A3F3DE0BEE}"/>
                  </a:ext>
                </a:extLst>
              </p:cNvPr>
              <p:cNvCxnSpPr/>
              <p:nvPr/>
            </p:nvCxnSpPr>
            <p:spPr>
              <a:xfrm>
                <a:off x="950026" y="249382"/>
                <a:ext cx="5048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A8E2C977-7EA0-496B-8D70-78B573E6CD49}"/>
                  </a:ext>
                </a:extLst>
              </p:cNvPr>
              <p:cNvCxnSpPr/>
              <p:nvPr/>
            </p:nvCxnSpPr>
            <p:spPr>
              <a:xfrm>
                <a:off x="1508166" y="486889"/>
                <a:ext cx="190195" cy="544372"/>
              </a:xfrm>
              <a:prstGeom prst="bentConnector3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C31D135-1254-4B16-8D9F-1F2203AD69E1}"/>
                  </a:ext>
                </a:extLst>
              </p:cNvPr>
              <p:cNvCxnSpPr/>
              <p:nvPr/>
            </p:nvCxnSpPr>
            <p:spPr>
              <a:xfrm>
                <a:off x="1282535" y="1228107"/>
                <a:ext cx="476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5A8886EE-03A6-4CBF-8BDD-601AE65D0B40}"/>
                  </a:ext>
                </a:extLst>
              </p:cNvPr>
              <p:cNvCxnSpPr/>
              <p:nvPr/>
            </p:nvCxnSpPr>
            <p:spPr>
              <a:xfrm>
                <a:off x="1282535" y="2078182"/>
                <a:ext cx="430301" cy="74485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DA1BDD0D-0B25-4D57-8F37-B1F1184E502A}"/>
                  </a:ext>
                </a:extLst>
              </p:cNvPr>
              <p:cNvSpPr/>
              <p:nvPr/>
            </p:nvSpPr>
            <p:spPr>
              <a:xfrm>
                <a:off x="2232561" y="1230333"/>
                <a:ext cx="297637" cy="1725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C9EC1D68-8916-45DD-A0F0-C6BA23739234}"/>
                  </a:ext>
                </a:extLst>
              </p:cNvPr>
              <p:cNvSpPr/>
              <p:nvPr/>
            </p:nvSpPr>
            <p:spPr>
              <a:xfrm>
                <a:off x="2244436" y="2394115"/>
                <a:ext cx="297637" cy="1725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99F2A6EF-6BDD-4E7A-A7A4-AEEA985C632E}"/>
                  </a:ext>
                </a:extLst>
              </p:cNvPr>
              <p:cNvCxnSpPr/>
              <p:nvPr/>
            </p:nvCxnSpPr>
            <p:spPr>
              <a:xfrm flipV="1">
                <a:off x="876547" y="1368137"/>
                <a:ext cx="14630" cy="47548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4C790AD5-904D-4AE6-B95C-B5005EC57EFC}"/>
                  </a:ext>
                </a:extLst>
              </p:cNvPr>
              <p:cNvCxnSpPr/>
              <p:nvPr/>
            </p:nvCxnSpPr>
            <p:spPr>
              <a:xfrm flipH="1">
                <a:off x="1273133" y="1235034"/>
                <a:ext cx="320345" cy="68465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C86B9D8-B781-44C2-8F35-2381C37868F3}"/>
                  </a:ext>
                </a:extLst>
              </p:cNvPr>
              <p:cNvCxnSpPr/>
              <p:nvPr/>
            </p:nvCxnSpPr>
            <p:spPr>
              <a:xfrm>
                <a:off x="5308270" y="1199408"/>
                <a:ext cx="14427" cy="1975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39FB927-0533-402C-8A31-A71CA5F32E58}"/>
                  </a:ext>
                </a:extLst>
              </p:cNvPr>
              <p:cNvCxnSpPr/>
              <p:nvPr/>
            </p:nvCxnSpPr>
            <p:spPr>
              <a:xfrm flipV="1">
                <a:off x="4833257" y="1216231"/>
                <a:ext cx="482803" cy="7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C1AFEC2-473F-4667-87C9-47CEF9112107}"/>
                  </a:ext>
                </a:extLst>
              </p:cNvPr>
              <p:cNvCxnSpPr/>
              <p:nvPr/>
            </p:nvCxnSpPr>
            <p:spPr>
              <a:xfrm flipV="1">
                <a:off x="4845132" y="2463141"/>
                <a:ext cx="482803" cy="7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id="{41484276-5EFE-4C17-9E0C-A3DAF9BE6587}"/>
                  </a:ext>
                </a:extLst>
              </p:cNvPr>
              <p:cNvCxnSpPr/>
              <p:nvPr/>
            </p:nvCxnSpPr>
            <p:spPr>
              <a:xfrm flipH="1" flipV="1">
                <a:off x="1204355" y="2935679"/>
                <a:ext cx="4118254" cy="237947"/>
              </a:xfrm>
              <a:prstGeom prst="bentConnector3">
                <a:avLst>
                  <a:gd name="adj1" fmla="val 10008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77A76A-1ADA-42DB-A07F-ED1E05A10967}"/>
                </a:ext>
              </a:extLst>
            </p:cNvPr>
            <p:cNvGrpSpPr/>
            <p:nvPr/>
          </p:nvGrpSpPr>
          <p:grpSpPr>
            <a:xfrm>
              <a:off x="5890161" y="83128"/>
              <a:ext cx="5327935" cy="3173626"/>
              <a:chOff x="0" y="0"/>
              <a:chExt cx="5327935" cy="317362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8C6C53-DE4A-4209-9BCB-03E72F69D5BB}"/>
                  </a:ext>
                </a:extLst>
              </p:cNvPr>
              <p:cNvCxnSpPr/>
              <p:nvPr/>
            </p:nvCxnSpPr>
            <p:spPr>
              <a:xfrm>
                <a:off x="973777" y="285008"/>
                <a:ext cx="5048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9029D7F-FDB9-46A7-89F5-369A976DCD28}"/>
                  </a:ext>
                </a:extLst>
              </p:cNvPr>
              <p:cNvGrpSpPr/>
              <p:nvPr/>
            </p:nvGrpSpPr>
            <p:grpSpPr>
              <a:xfrm>
                <a:off x="0" y="0"/>
                <a:ext cx="5327935" cy="3173626"/>
                <a:chOff x="0" y="0"/>
                <a:chExt cx="5327935" cy="317362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EC71851-F541-4322-B530-D76E3B3B138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23925" cy="495300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iMEM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3EE6210-4DC0-4B07-AEF1-22EC30529CE8}"/>
                    </a:ext>
                  </a:extLst>
                </p:cNvPr>
                <p:cNvSpPr/>
                <p:nvPr/>
              </p:nvSpPr>
              <p:spPr>
                <a:xfrm>
                  <a:off x="1448789" y="0"/>
                  <a:ext cx="714375" cy="485775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Decoder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6757014-AB75-4FA5-9206-0E46E52368FA}"/>
                    </a:ext>
                  </a:extLst>
                </p:cNvPr>
                <p:cNvSpPr/>
                <p:nvPr/>
              </p:nvSpPr>
              <p:spPr>
                <a:xfrm>
                  <a:off x="427511" y="890649"/>
                  <a:ext cx="866775" cy="485775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ARF &amp; RMT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36F62-EA00-4E8C-BE31-EB8C84FCC19D}"/>
                    </a:ext>
                  </a:extLst>
                </p:cNvPr>
                <p:cNvSpPr/>
                <p:nvPr/>
              </p:nvSpPr>
              <p:spPr>
                <a:xfrm>
                  <a:off x="415636" y="1852551"/>
                  <a:ext cx="857250" cy="1085850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ROB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32BD6F-8571-4219-8FE1-4E1A5DEA235A}"/>
                    </a:ext>
                  </a:extLst>
                </p:cNvPr>
                <p:cNvSpPr/>
                <p:nvPr/>
              </p:nvSpPr>
              <p:spPr>
                <a:xfrm>
                  <a:off x="1721922" y="878774"/>
                  <a:ext cx="514350" cy="2077517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RS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B0A086B-F19F-4596-ACF4-CE811F4616D0}"/>
                    </a:ext>
                  </a:extLst>
                </p:cNvPr>
                <p:cNvSpPr/>
                <p:nvPr/>
              </p:nvSpPr>
              <p:spPr>
                <a:xfrm>
                  <a:off x="2541319" y="890649"/>
                  <a:ext cx="2305050" cy="857250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FU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5EF6ECA-764B-435E-976E-98DD28713908}"/>
                    </a:ext>
                  </a:extLst>
                </p:cNvPr>
                <p:cNvSpPr/>
                <p:nvPr/>
              </p:nvSpPr>
              <p:spPr>
                <a:xfrm>
                  <a:off x="2565070" y="2042556"/>
                  <a:ext cx="2305050" cy="857250"/>
                </a:xfrm>
                <a:prstGeom prst="rect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FU</a:t>
                  </a:r>
                </a:p>
              </p:txBody>
            </p: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7F44B8C8-0A7F-4CE8-B52D-FCF18B5CAFB5}"/>
                    </a:ext>
                  </a:extLst>
                </p:cNvPr>
                <p:cNvCxnSpPr/>
                <p:nvPr/>
              </p:nvCxnSpPr>
              <p:spPr>
                <a:xfrm>
                  <a:off x="1508166" y="486888"/>
                  <a:ext cx="190195" cy="544372"/>
                </a:xfrm>
                <a:prstGeom prst="bentConnector3">
                  <a:avLst/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B74D6CB-3E59-44CC-9123-A47FEC0EE0E1}"/>
                    </a:ext>
                  </a:extLst>
                </p:cNvPr>
                <p:cNvCxnSpPr/>
                <p:nvPr/>
              </p:nvCxnSpPr>
              <p:spPr>
                <a:xfrm>
                  <a:off x="1282535" y="1228106"/>
                  <a:ext cx="4762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or: Elbow 25">
                  <a:extLst>
                    <a:ext uri="{FF2B5EF4-FFF2-40B4-BE49-F238E27FC236}">
                      <a16:creationId xmlns:a16="http://schemas.microsoft.com/office/drawing/2014/main" id="{70070139-57CD-41DB-BBF3-3B7ACE82497F}"/>
                    </a:ext>
                  </a:extLst>
                </p:cNvPr>
                <p:cNvCxnSpPr/>
                <p:nvPr/>
              </p:nvCxnSpPr>
              <p:spPr>
                <a:xfrm>
                  <a:off x="1282535" y="2066306"/>
                  <a:ext cx="430301" cy="744855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914F6F8E-35E7-4F65-A89E-775135E81BFA}"/>
                    </a:ext>
                  </a:extLst>
                </p:cNvPr>
                <p:cNvSpPr/>
                <p:nvPr/>
              </p:nvSpPr>
              <p:spPr>
                <a:xfrm>
                  <a:off x="2232561" y="1230333"/>
                  <a:ext cx="297637" cy="17251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12351598-7E34-4FF2-B62F-C304888860BF}"/>
                    </a:ext>
                  </a:extLst>
                </p:cNvPr>
                <p:cNvSpPr/>
                <p:nvPr/>
              </p:nvSpPr>
              <p:spPr>
                <a:xfrm>
                  <a:off x="2244436" y="2394115"/>
                  <a:ext cx="297637" cy="17251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4E1ABD06-5B3D-48F3-BA68-C11AD65B5127}"/>
                    </a:ext>
                  </a:extLst>
                </p:cNvPr>
                <p:cNvCxnSpPr/>
                <p:nvPr/>
              </p:nvCxnSpPr>
              <p:spPr>
                <a:xfrm flipV="1">
                  <a:off x="876547" y="1356261"/>
                  <a:ext cx="14630" cy="4754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or: Elbow 29">
                  <a:extLst>
                    <a:ext uri="{FF2B5EF4-FFF2-40B4-BE49-F238E27FC236}">
                      <a16:creationId xmlns:a16="http://schemas.microsoft.com/office/drawing/2014/main" id="{9BF7D8DA-F986-4076-ADDE-5E86460E969F}"/>
                    </a:ext>
                  </a:extLst>
                </p:cNvPr>
                <p:cNvCxnSpPr/>
                <p:nvPr/>
              </p:nvCxnSpPr>
              <p:spPr>
                <a:xfrm flipH="1">
                  <a:off x="1273133" y="1223158"/>
                  <a:ext cx="320345" cy="684657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2B9B475-D32C-4232-B93F-F7F0F7679B4A}"/>
                    </a:ext>
                  </a:extLst>
                </p:cNvPr>
                <p:cNvCxnSpPr/>
                <p:nvPr/>
              </p:nvCxnSpPr>
              <p:spPr>
                <a:xfrm>
                  <a:off x="5308270" y="1187532"/>
                  <a:ext cx="14427" cy="1975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9E4F14F-8B4E-456B-9B38-37BD53B444B7}"/>
                    </a:ext>
                  </a:extLst>
                </p:cNvPr>
                <p:cNvCxnSpPr/>
                <p:nvPr/>
              </p:nvCxnSpPr>
              <p:spPr>
                <a:xfrm flipV="1">
                  <a:off x="4833257" y="1204356"/>
                  <a:ext cx="482803" cy="7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59FDC8D-30DD-4D62-9E5D-5EA4736C0865}"/>
                    </a:ext>
                  </a:extLst>
                </p:cNvPr>
                <p:cNvCxnSpPr/>
                <p:nvPr/>
              </p:nvCxnSpPr>
              <p:spPr>
                <a:xfrm flipV="1">
                  <a:off x="4845132" y="2451265"/>
                  <a:ext cx="482803" cy="7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or: Elbow 33">
                  <a:extLst>
                    <a:ext uri="{FF2B5EF4-FFF2-40B4-BE49-F238E27FC236}">
                      <a16:creationId xmlns:a16="http://schemas.microsoft.com/office/drawing/2014/main" id="{096D523A-FDCD-4550-B83F-2754CD8AF1AA}"/>
                    </a:ext>
                  </a:extLst>
                </p:cNvPr>
                <p:cNvCxnSpPr/>
                <p:nvPr/>
              </p:nvCxnSpPr>
              <p:spPr>
                <a:xfrm flipH="1" flipV="1">
                  <a:off x="1204355" y="2935679"/>
                  <a:ext cx="4118254" cy="237947"/>
                </a:xfrm>
                <a:prstGeom prst="bentConnector3">
                  <a:avLst>
                    <a:gd name="adj1" fmla="val 10008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B2177B-0D82-4D3F-8905-6495E6A8E18B}"/>
                </a:ext>
              </a:extLst>
            </p:cNvPr>
            <p:cNvGrpSpPr/>
            <p:nvPr/>
          </p:nvGrpSpPr>
          <p:grpSpPr>
            <a:xfrm>
              <a:off x="11875" y="1156855"/>
              <a:ext cx="6711557" cy="3414333"/>
              <a:chOff x="0" y="0"/>
              <a:chExt cx="6711557" cy="341433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C563BB8-4B92-4167-9435-933A9522BD7D}"/>
                  </a:ext>
                </a:extLst>
              </p:cNvPr>
              <p:cNvGrpSpPr/>
              <p:nvPr/>
            </p:nvGrpSpPr>
            <p:grpSpPr>
              <a:xfrm>
                <a:off x="0" y="0"/>
                <a:ext cx="6320340" cy="2953652"/>
                <a:chOff x="0" y="0"/>
                <a:chExt cx="6320340" cy="2953652"/>
              </a:xfrm>
            </p:grpSpPr>
            <p:cxnSp>
              <p:nvCxnSpPr>
                <p:cNvPr id="12" name="Connector: Elbow 11">
                  <a:extLst>
                    <a:ext uri="{FF2B5EF4-FFF2-40B4-BE49-F238E27FC236}">
                      <a16:creationId xmlns:a16="http://schemas.microsoft.com/office/drawing/2014/main" id="{ECCD0BD8-B6CD-44DB-9DB1-D80AFB1F4E75}"/>
                    </a:ext>
                  </a:extLst>
                </p:cNvPr>
                <p:cNvCxnSpPr/>
                <p:nvPr/>
              </p:nvCxnSpPr>
              <p:spPr>
                <a:xfrm flipH="1">
                  <a:off x="5192201" y="71562"/>
                  <a:ext cx="1128139" cy="2873828"/>
                </a:xfrm>
                <a:prstGeom prst="bentConnector3">
                  <a:avLst/>
                </a:prstGeom>
                <a:ln w="25400">
                  <a:solidFill>
                    <a:srgbClr val="FF0000"/>
                  </a:solidFill>
                  <a:headEnd type="triangle"/>
                  <a:tailEnd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B8784D86-D889-444B-969A-A47032DB7E71}"/>
                    </a:ext>
                  </a:extLst>
                </p:cNvPr>
                <p:cNvCxnSpPr/>
                <p:nvPr/>
              </p:nvCxnSpPr>
              <p:spPr>
                <a:xfrm flipH="1">
                  <a:off x="73052" y="0"/>
                  <a:ext cx="355765" cy="2897579"/>
                </a:xfrm>
                <a:prstGeom prst="bentConnector3">
                  <a:avLst>
                    <a:gd name="adj1" fmla="val 113398"/>
                  </a:avLst>
                </a:prstGeom>
                <a:ln w="25400">
                  <a:solidFill>
                    <a:srgbClr val="FF0000"/>
                  </a:solidFill>
                  <a:headEnd type="triangle"/>
                  <a:tailEnd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125B293-1618-4213-BB6E-A88552314D03}"/>
                    </a:ext>
                  </a:extLst>
                </p:cNvPr>
                <p:cNvCxnSpPr/>
                <p:nvPr/>
              </p:nvCxnSpPr>
              <p:spPr>
                <a:xfrm flipH="1" flipV="1">
                  <a:off x="0" y="2894275"/>
                  <a:ext cx="5225143" cy="59377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headEnd type="triangle"/>
                  <a:tailEnd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520960-F8AD-440D-A6E8-0E94D072E67D}"/>
                  </a:ext>
                </a:extLst>
              </p:cNvPr>
              <p:cNvSpPr/>
              <p:nvPr/>
            </p:nvSpPr>
            <p:spPr>
              <a:xfrm>
                <a:off x="2427889" y="2540876"/>
                <a:ext cx="1569493" cy="8734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Thread Swap Controller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12375628-4B5A-4DE9-8B4B-E5A28F8BB20E}"/>
                  </a:ext>
                </a:extLst>
              </p:cNvPr>
              <p:cNvCxnSpPr/>
              <p:nvPr/>
            </p:nvCxnSpPr>
            <p:spPr>
              <a:xfrm flipH="1">
                <a:off x="3995245" y="1878724"/>
                <a:ext cx="2716312" cy="1356896"/>
              </a:xfrm>
              <a:prstGeom prst="bentConnector3">
                <a:avLst>
                  <a:gd name="adj1" fmla="val -75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B5496EF5-9973-4428-9D45-6BFB93FBD71D}"/>
                  </a:ext>
                </a:extLst>
              </p:cNvPr>
              <p:cNvCxnSpPr/>
              <p:nvPr/>
            </p:nvCxnSpPr>
            <p:spPr>
              <a:xfrm>
                <a:off x="725213" y="1799896"/>
                <a:ext cx="1678675" cy="1403094"/>
              </a:xfrm>
              <a:prstGeom prst="bentConnector3">
                <a:avLst>
                  <a:gd name="adj1" fmla="val 3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034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627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RV32I (no CSR &amp;no iFence) Core</vt:lpstr>
      <vt:lpstr>Core - source code Source - https://github.ncsu.edu/tkesava/Heterogeneous-multicore.git </vt:lpstr>
      <vt:lpstr>5 Stage riscv core – base</vt:lpstr>
      <vt:lpstr>PowerPoint Presentation</vt:lpstr>
      <vt:lpstr>Software hardware interface</vt:lpstr>
      <vt:lpstr>Custom C library – myClib</vt:lpstr>
      <vt:lpstr>Thread migration and 3D physical design (current work)</vt:lpstr>
      <vt:lpstr>Thread Migration Controller</vt:lpstr>
      <vt:lpstr>Thread Migration – HMP (with out of order super scalar cores)</vt:lpstr>
      <vt:lpstr>Thread Migration Controller</vt:lpstr>
      <vt:lpstr>Improvements and 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RV32I (no CSR &amp;no iFence) Core</dc:title>
  <dc:creator>Tarun Govind Kesavamurthi</dc:creator>
  <cp:lastModifiedBy>Tarun Govind Kesavamurthi</cp:lastModifiedBy>
  <cp:revision>5</cp:revision>
  <dcterms:created xsi:type="dcterms:W3CDTF">2020-09-23T15:07:47Z</dcterms:created>
  <dcterms:modified xsi:type="dcterms:W3CDTF">2020-09-23T15:25:15Z</dcterms:modified>
</cp:coreProperties>
</file>