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48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A384-CC4D-4B86-A7DA-B18DB5F4A1AC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D7CE-D1D1-4422-B17E-D86AFFA66B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31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A384-CC4D-4B86-A7DA-B18DB5F4A1AC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D7CE-D1D1-4422-B17E-D86AFFA66B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20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A384-CC4D-4B86-A7DA-B18DB5F4A1AC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D7CE-D1D1-4422-B17E-D86AFFA66B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88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A384-CC4D-4B86-A7DA-B18DB5F4A1AC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D7CE-D1D1-4422-B17E-D86AFFA66B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7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A384-CC4D-4B86-A7DA-B18DB5F4A1AC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D7CE-D1D1-4422-B17E-D86AFFA66B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06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A384-CC4D-4B86-A7DA-B18DB5F4A1AC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D7CE-D1D1-4422-B17E-D86AFFA66B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A384-CC4D-4B86-A7DA-B18DB5F4A1AC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D7CE-D1D1-4422-B17E-D86AFFA66B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25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A384-CC4D-4B86-A7DA-B18DB5F4A1AC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D7CE-D1D1-4422-B17E-D86AFFA66B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80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A384-CC4D-4B86-A7DA-B18DB5F4A1AC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D7CE-D1D1-4422-B17E-D86AFFA66B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6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A384-CC4D-4B86-A7DA-B18DB5F4A1AC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D7CE-D1D1-4422-B17E-D86AFFA66B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23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A384-CC4D-4B86-A7DA-B18DB5F4A1AC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D7CE-D1D1-4422-B17E-D86AFFA66B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7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AA384-CC4D-4B86-A7DA-B18DB5F4A1AC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9D7CE-D1D1-4422-B17E-D86AFFA66B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64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32430" y="252248"/>
            <a:ext cx="4434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、预训练</a:t>
            </a:r>
            <a:r>
              <a:rPr lang="en-US" altLang="zh-CN" dirty="0"/>
              <a:t> </a:t>
            </a:r>
            <a:r>
              <a:rPr lang="en-US" altLang="zh-CN" dirty="0" smtClean="0"/>
              <a:t>Pre-train 【</a:t>
            </a:r>
            <a:r>
              <a:rPr lang="zh-CN" altLang="en-US" dirty="0" smtClean="0"/>
              <a:t>无标注</a:t>
            </a:r>
            <a:r>
              <a:rPr lang="en-US" altLang="zh-CN" dirty="0" smtClean="0"/>
              <a:t>】 </a:t>
            </a:r>
            <a:r>
              <a:rPr lang="zh-CN" altLang="en-US" dirty="0" smtClean="0"/>
              <a:t>海量语料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接龙能力，读尽天下的文章。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训练语料：小鱼儿是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站的一个</a:t>
            </a:r>
            <a:r>
              <a:rPr lang="en-US" altLang="zh-CN" dirty="0" smtClean="0"/>
              <a:t>UP</a:t>
            </a:r>
            <a:r>
              <a:rPr lang="zh-CN" altLang="en-US" dirty="0" smtClean="0"/>
              <a:t>主。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2430" y="2289153"/>
            <a:ext cx="649722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、监督式微调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SFT</a:t>
            </a:r>
            <a:r>
              <a:rPr lang="en-US" altLang="zh-CN" dirty="0" smtClean="0"/>
              <a:t> 【</a:t>
            </a:r>
            <a:r>
              <a:rPr lang="zh-CN" altLang="en-US" dirty="0" smtClean="0"/>
              <a:t>有标注</a:t>
            </a:r>
            <a:r>
              <a:rPr lang="en-US" altLang="zh-CN" dirty="0" smtClean="0"/>
              <a:t>】 </a:t>
            </a:r>
            <a:r>
              <a:rPr lang="zh-CN" altLang="en-US" dirty="0" smtClean="0"/>
              <a:t>少量语料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锻炼问答能力。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训练语料：</a:t>
            </a:r>
            <a:r>
              <a:rPr lang="en-US" altLang="zh-CN" dirty="0" smtClean="0">
                <a:solidFill>
                  <a:srgbClr val="FF0000"/>
                </a:solidFill>
              </a:rPr>
              <a:t>&lt;|</a:t>
            </a:r>
            <a:r>
              <a:rPr lang="en-US" altLang="zh-CN" dirty="0" err="1" smtClean="0">
                <a:solidFill>
                  <a:srgbClr val="FF0000"/>
                </a:solidFill>
              </a:rPr>
              <a:t>im_start</a:t>
            </a:r>
            <a:r>
              <a:rPr lang="en-US" altLang="zh-CN" dirty="0" smtClean="0">
                <a:solidFill>
                  <a:srgbClr val="FF0000"/>
                </a:solidFill>
              </a:rPr>
              <a:t>|&gt;user\n</a:t>
            </a:r>
            <a:r>
              <a:rPr lang="zh-CN" altLang="en-US" dirty="0" smtClean="0">
                <a:solidFill>
                  <a:srgbClr val="FF0000"/>
                </a:solidFill>
              </a:rPr>
              <a:t>小鱼儿是谁</a:t>
            </a:r>
            <a:r>
              <a:rPr lang="en-US" altLang="zh-CN" dirty="0" smtClean="0">
                <a:solidFill>
                  <a:srgbClr val="FF0000"/>
                </a:solidFill>
              </a:rPr>
              <a:t>?&lt;|</a:t>
            </a:r>
            <a:r>
              <a:rPr lang="en-US" altLang="zh-CN" dirty="0" err="1" smtClean="0">
                <a:solidFill>
                  <a:srgbClr val="FF0000"/>
                </a:solidFill>
              </a:rPr>
              <a:t>im_end</a:t>
            </a:r>
            <a:r>
              <a:rPr lang="en-US" altLang="zh-CN" dirty="0" smtClean="0">
                <a:solidFill>
                  <a:srgbClr val="FF0000"/>
                </a:solidFill>
              </a:rPr>
              <a:t>|&gt;\n</a:t>
            </a:r>
          </a:p>
          <a:p>
            <a:r>
              <a:rPr lang="en-US" altLang="zh-CN" dirty="0" smtClean="0">
                <a:solidFill>
                  <a:schemeClr val="accent6"/>
                </a:solidFill>
              </a:rPr>
              <a:t>&lt;|</a:t>
            </a:r>
            <a:r>
              <a:rPr lang="en-US" altLang="zh-CN" dirty="0" err="1" smtClean="0">
                <a:solidFill>
                  <a:schemeClr val="accent6"/>
                </a:solidFill>
              </a:rPr>
              <a:t>im_start</a:t>
            </a:r>
            <a:r>
              <a:rPr lang="en-US" altLang="zh-CN" dirty="0" smtClean="0">
                <a:solidFill>
                  <a:schemeClr val="accent6"/>
                </a:solidFill>
              </a:rPr>
              <a:t>|&gt;assistant\n</a:t>
            </a:r>
            <a:r>
              <a:rPr lang="zh-CN" altLang="en-US" dirty="0" smtClean="0">
                <a:solidFill>
                  <a:schemeClr val="accent6"/>
                </a:solidFill>
              </a:rPr>
              <a:t>小鱼儿是</a:t>
            </a:r>
            <a:r>
              <a:rPr lang="en-US" altLang="zh-CN" dirty="0" smtClean="0">
                <a:solidFill>
                  <a:schemeClr val="accent6"/>
                </a:solidFill>
              </a:rPr>
              <a:t>B</a:t>
            </a:r>
            <a:r>
              <a:rPr lang="zh-CN" altLang="en-US" dirty="0" smtClean="0">
                <a:solidFill>
                  <a:schemeClr val="accent6"/>
                </a:solidFill>
              </a:rPr>
              <a:t>站的一个</a:t>
            </a:r>
            <a:r>
              <a:rPr lang="en-US" altLang="zh-CN" dirty="0" smtClean="0">
                <a:solidFill>
                  <a:schemeClr val="accent6"/>
                </a:solidFill>
              </a:rPr>
              <a:t>UP</a:t>
            </a:r>
            <a:r>
              <a:rPr lang="zh-CN" altLang="en-US" dirty="0" smtClean="0">
                <a:solidFill>
                  <a:schemeClr val="accent6"/>
                </a:solidFill>
              </a:rPr>
              <a:t>主。</a:t>
            </a:r>
            <a:r>
              <a:rPr lang="en-US" altLang="zh-CN" dirty="0" smtClean="0">
                <a:solidFill>
                  <a:schemeClr val="accent6"/>
                </a:solidFill>
              </a:rPr>
              <a:t>&lt;|</a:t>
            </a:r>
            <a:r>
              <a:rPr lang="en-US" altLang="zh-CN" dirty="0" err="1" smtClean="0">
                <a:solidFill>
                  <a:schemeClr val="accent6"/>
                </a:solidFill>
              </a:rPr>
              <a:t>im_end</a:t>
            </a:r>
            <a:r>
              <a:rPr lang="en-US" altLang="zh-CN" dirty="0" smtClean="0">
                <a:solidFill>
                  <a:schemeClr val="accent6"/>
                </a:solidFill>
              </a:rPr>
              <a:t>|&gt;\n</a:t>
            </a:r>
          </a:p>
          <a:p>
            <a:endParaRPr lang="en-US" altLang="zh-CN" dirty="0">
              <a:solidFill>
                <a:schemeClr val="accent6"/>
              </a:solidFill>
            </a:endParaRPr>
          </a:p>
          <a:p>
            <a:r>
              <a:rPr lang="zh-CN" altLang="en-US" dirty="0"/>
              <a:t>推理</a:t>
            </a:r>
            <a:r>
              <a:rPr lang="zh-CN" altLang="en-US" dirty="0" smtClean="0"/>
              <a:t>阶段：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C000"/>
                </a:solidFill>
              </a:rPr>
              <a:t>&lt;|</a:t>
            </a:r>
            <a:r>
              <a:rPr lang="en-US" altLang="zh-CN" dirty="0" err="1" smtClean="0">
                <a:solidFill>
                  <a:srgbClr val="FFC000"/>
                </a:solidFill>
              </a:rPr>
              <a:t>im_start</a:t>
            </a:r>
            <a:r>
              <a:rPr lang="en-US" altLang="zh-CN" dirty="0" smtClean="0">
                <a:solidFill>
                  <a:srgbClr val="FFC000"/>
                </a:solidFill>
              </a:rPr>
              <a:t>|&gt;user\n</a:t>
            </a:r>
            <a:r>
              <a:rPr lang="zh-CN" altLang="en-US" dirty="0" smtClean="0">
                <a:solidFill>
                  <a:srgbClr val="FFC000"/>
                </a:solidFill>
              </a:rPr>
              <a:t>小鱼儿是谁</a:t>
            </a:r>
            <a:r>
              <a:rPr lang="en-US" altLang="zh-CN" dirty="0" smtClean="0">
                <a:solidFill>
                  <a:srgbClr val="FFC000"/>
                </a:solidFill>
              </a:rPr>
              <a:t>?&lt;|</a:t>
            </a:r>
            <a:r>
              <a:rPr lang="en-US" altLang="zh-CN" dirty="0" err="1" smtClean="0">
                <a:solidFill>
                  <a:srgbClr val="FFC000"/>
                </a:solidFill>
              </a:rPr>
              <a:t>im_end</a:t>
            </a:r>
            <a:r>
              <a:rPr lang="en-US" altLang="zh-CN" dirty="0" smtClean="0">
                <a:solidFill>
                  <a:srgbClr val="FFC000"/>
                </a:solidFill>
              </a:rPr>
              <a:t>|&gt;\n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&lt;|</a:t>
            </a:r>
            <a:r>
              <a:rPr lang="en-US" altLang="zh-CN" dirty="0" err="1" smtClean="0">
                <a:solidFill>
                  <a:srgbClr val="FFC000"/>
                </a:solidFill>
              </a:rPr>
              <a:t>im_start</a:t>
            </a:r>
            <a:r>
              <a:rPr lang="en-US" altLang="zh-CN" dirty="0" smtClean="0">
                <a:solidFill>
                  <a:srgbClr val="FFC000"/>
                </a:solidFill>
              </a:rPr>
              <a:t>|&gt;assistant\n</a:t>
            </a:r>
          </a:p>
          <a:p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zh-CN" altLang="en-US" dirty="0" smtClean="0">
                <a:solidFill>
                  <a:schemeClr val="accent5"/>
                </a:solidFill>
              </a:rPr>
              <a:t>大模型返回：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r>
              <a:rPr lang="zh-CN" altLang="en-US" dirty="0" smtClean="0">
                <a:solidFill>
                  <a:schemeClr val="accent5"/>
                </a:solidFill>
              </a:rPr>
              <a:t>小鱼儿是</a:t>
            </a:r>
            <a:r>
              <a:rPr lang="en-US" altLang="zh-CN" dirty="0" smtClean="0">
                <a:solidFill>
                  <a:schemeClr val="accent5"/>
                </a:solidFill>
              </a:rPr>
              <a:t>B</a:t>
            </a:r>
            <a:r>
              <a:rPr lang="zh-CN" altLang="en-US" dirty="0" smtClean="0">
                <a:solidFill>
                  <a:schemeClr val="accent5"/>
                </a:solidFill>
              </a:rPr>
              <a:t>站的一个</a:t>
            </a:r>
            <a:r>
              <a:rPr lang="en-US" altLang="zh-CN" dirty="0" smtClean="0">
                <a:solidFill>
                  <a:schemeClr val="accent5"/>
                </a:solidFill>
              </a:rPr>
              <a:t>UP</a:t>
            </a:r>
            <a:r>
              <a:rPr lang="zh-CN" altLang="en-US" dirty="0" smtClean="0">
                <a:solidFill>
                  <a:schemeClr val="accent5"/>
                </a:solidFill>
              </a:rPr>
              <a:t>主。</a:t>
            </a:r>
            <a:r>
              <a:rPr lang="en-US" altLang="zh-CN" dirty="0" smtClean="0">
                <a:solidFill>
                  <a:schemeClr val="accent5"/>
                </a:solidFill>
              </a:rPr>
              <a:t>&lt;|</a:t>
            </a:r>
            <a:r>
              <a:rPr lang="en-US" altLang="zh-CN" dirty="0" err="1" smtClean="0">
                <a:solidFill>
                  <a:schemeClr val="accent5"/>
                </a:solidFill>
              </a:rPr>
              <a:t>im_end</a:t>
            </a:r>
            <a:r>
              <a:rPr lang="en-US" altLang="zh-CN" dirty="0" smtClean="0">
                <a:solidFill>
                  <a:schemeClr val="accent5"/>
                </a:solidFill>
              </a:rPr>
              <a:t>|&gt;\n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808334" y="252248"/>
            <a:ext cx="53836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、强化学习 </a:t>
            </a:r>
            <a:r>
              <a:rPr lang="en-US" altLang="zh-CN" dirty="0" smtClean="0"/>
              <a:t>RL【</a:t>
            </a:r>
            <a:r>
              <a:rPr lang="zh-CN" altLang="en-US" dirty="0" smtClean="0"/>
              <a:t>算法：</a:t>
            </a:r>
            <a:r>
              <a:rPr lang="en-US" altLang="zh-CN" dirty="0" smtClean="0"/>
              <a:t>PPO,RHLF,</a:t>
            </a:r>
            <a:r>
              <a:rPr lang="en-US" altLang="zh-CN" dirty="0" smtClean="0">
                <a:solidFill>
                  <a:srgbClr val="FF0000"/>
                </a:solidFill>
              </a:rPr>
              <a:t>DPO</a:t>
            </a:r>
            <a:r>
              <a:rPr lang="en-US" altLang="zh-CN" dirty="0" smtClean="0"/>
              <a:t>…】</a:t>
            </a:r>
          </a:p>
          <a:p>
            <a:endParaRPr lang="en-US" altLang="zh-CN" dirty="0"/>
          </a:p>
          <a:p>
            <a:r>
              <a:rPr lang="zh-CN" altLang="en-US" dirty="0" smtClean="0"/>
              <a:t>训练语料：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chosen</a:t>
            </a:r>
            <a:r>
              <a:rPr lang="zh-CN" altLang="en-US" dirty="0" smtClean="0"/>
              <a:t>好的回答：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&lt;|</a:t>
            </a:r>
            <a:r>
              <a:rPr lang="en-US" altLang="zh-CN" dirty="0" err="1" smtClean="0">
                <a:solidFill>
                  <a:srgbClr val="FF0000"/>
                </a:solidFill>
              </a:rPr>
              <a:t>im_start</a:t>
            </a:r>
            <a:r>
              <a:rPr lang="en-US" altLang="zh-CN" dirty="0" smtClean="0">
                <a:solidFill>
                  <a:srgbClr val="FF0000"/>
                </a:solidFill>
              </a:rPr>
              <a:t>|&gt;user\n</a:t>
            </a:r>
            <a:r>
              <a:rPr lang="zh-CN" altLang="en-US" dirty="0" smtClean="0">
                <a:solidFill>
                  <a:srgbClr val="FF0000"/>
                </a:solidFill>
              </a:rPr>
              <a:t>小鱼儿是谁</a:t>
            </a:r>
            <a:r>
              <a:rPr lang="en-US" altLang="zh-CN" dirty="0" smtClean="0">
                <a:solidFill>
                  <a:srgbClr val="FF0000"/>
                </a:solidFill>
              </a:rPr>
              <a:t>?&lt;|</a:t>
            </a:r>
            <a:r>
              <a:rPr lang="en-US" altLang="zh-CN" dirty="0" err="1" smtClean="0">
                <a:solidFill>
                  <a:srgbClr val="FF0000"/>
                </a:solidFill>
              </a:rPr>
              <a:t>im_end</a:t>
            </a:r>
            <a:r>
              <a:rPr lang="en-US" altLang="zh-CN" dirty="0" smtClean="0">
                <a:solidFill>
                  <a:srgbClr val="FF0000"/>
                </a:solidFill>
              </a:rPr>
              <a:t>|&gt;\n</a:t>
            </a:r>
          </a:p>
          <a:p>
            <a:r>
              <a:rPr lang="en-US" altLang="zh-CN" dirty="0" smtClean="0">
                <a:solidFill>
                  <a:schemeClr val="accent6"/>
                </a:solidFill>
              </a:rPr>
              <a:t>&lt;|</a:t>
            </a:r>
            <a:r>
              <a:rPr lang="en-US" altLang="zh-CN" dirty="0" err="1" smtClean="0">
                <a:solidFill>
                  <a:schemeClr val="accent6"/>
                </a:solidFill>
              </a:rPr>
              <a:t>im_start</a:t>
            </a:r>
            <a:r>
              <a:rPr lang="en-US" altLang="zh-CN" dirty="0" smtClean="0">
                <a:solidFill>
                  <a:schemeClr val="accent6"/>
                </a:solidFill>
              </a:rPr>
              <a:t>|&gt;assistant\n</a:t>
            </a:r>
            <a:r>
              <a:rPr lang="zh-CN" altLang="en-US" dirty="0" smtClean="0">
                <a:solidFill>
                  <a:schemeClr val="accent6"/>
                </a:solidFill>
              </a:rPr>
              <a:t>小鱼儿是</a:t>
            </a:r>
            <a:r>
              <a:rPr lang="en-US" altLang="zh-CN" dirty="0" smtClean="0">
                <a:solidFill>
                  <a:schemeClr val="accent6"/>
                </a:solidFill>
              </a:rPr>
              <a:t>B</a:t>
            </a:r>
            <a:r>
              <a:rPr lang="zh-CN" altLang="en-US" dirty="0" smtClean="0">
                <a:solidFill>
                  <a:schemeClr val="accent6"/>
                </a:solidFill>
              </a:rPr>
              <a:t>站的知名</a:t>
            </a:r>
            <a:r>
              <a:rPr lang="en-US" altLang="zh-CN" dirty="0" smtClean="0">
                <a:solidFill>
                  <a:schemeClr val="accent6"/>
                </a:solidFill>
              </a:rPr>
              <a:t>UP</a:t>
            </a:r>
            <a:r>
              <a:rPr lang="zh-CN" altLang="en-US" dirty="0" smtClean="0">
                <a:solidFill>
                  <a:schemeClr val="accent6"/>
                </a:solidFill>
              </a:rPr>
              <a:t>主。</a:t>
            </a:r>
            <a:r>
              <a:rPr lang="en-US" altLang="zh-CN" dirty="0" smtClean="0">
                <a:solidFill>
                  <a:schemeClr val="accent6"/>
                </a:solidFill>
              </a:rPr>
              <a:t>&lt;|</a:t>
            </a:r>
            <a:r>
              <a:rPr lang="en-US" altLang="zh-CN" dirty="0" err="1" smtClean="0">
                <a:solidFill>
                  <a:schemeClr val="accent6"/>
                </a:solidFill>
              </a:rPr>
              <a:t>im_end</a:t>
            </a:r>
            <a:r>
              <a:rPr lang="en-US" altLang="zh-CN" dirty="0" smtClean="0">
                <a:solidFill>
                  <a:schemeClr val="accent6"/>
                </a:solidFill>
              </a:rPr>
              <a:t>|&gt;\n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rejected</a:t>
            </a:r>
            <a:r>
              <a:rPr lang="zh-CN" altLang="en-US" dirty="0" smtClean="0"/>
              <a:t>坏的回答：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&lt;|</a:t>
            </a:r>
            <a:r>
              <a:rPr lang="en-US" altLang="zh-CN" dirty="0" err="1" smtClean="0">
                <a:solidFill>
                  <a:srgbClr val="FF0000"/>
                </a:solidFill>
              </a:rPr>
              <a:t>im_start</a:t>
            </a:r>
            <a:r>
              <a:rPr lang="en-US" altLang="zh-CN" dirty="0" smtClean="0">
                <a:solidFill>
                  <a:srgbClr val="FF0000"/>
                </a:solidFill>
              </a:rPr>
              <a:t>|&gt;user\n</a:t>
            </a:r>
            <a:r>
              <a:rPr lang="zh-CN" altLang="en-US" dirty="0" smtClean="0">
                <a:solidFill>
                  <a:srgbClr val="FF0000"/>
                </a:solidFill>
              </a:rPr>
              <a:t>小鱼儿是谁</a:t>
            </a:r>
            <a:r>
              <a:rPr lang="en-US" altLang="zh-CN" dirty="0" smtClean="0">
                <a:solidFill>
                  <a:srgbClr val="FF0000"/>
                </a:solidFill>
              </a:rPr>
              <a:t>?&lt;|</a:t>
            </a:r>
            <a:r>
              <a:rPr lang="en-US" altLang="zh-CN" dirty="0" err="1" smtClean="0">
                <a:solidFill>
                  <a:srgbClr val="FF0000"/>
                </a:solidFill>
              </a:rPr>
              <a:t>im_end</a:t>
            </a:r>
            <a:r>
              <a:rPr lang="en-US" altLang="zh-CN" dirty="0" smtClean="0">
                <a:solidFill>
                  <a:srgbClr val="FF0000"/>
                </a:solidFill>
              </a:rPr>
              <a:t>|&gt;\n</a:t>
            </a:r>
          </a:p>
          <a:p>
            <a:r>
              <a:rPr lang="en-US" altLang="zh-CN" dirty="0" smtClean="0">
                <a:solidFill>
                  <a:schemeClr val="accent6"/>
                </a:solidFill>
              </a:rPr>
              <a:t>&lt;|</a:t>
            </a:r>
            <a:r>
              <a:rPr lang="en-US" altLang="zh-CN" dirty="0" err="1" smtClean="0">
                <a:solidFill>
                  <a:schemeClr val="accent6"/>
                </a:solidFill>
              </a:rPr>
              <a:t>im_start</a:t>
            </a:r>
            <a:r>
              <a:rPr lang="en-US" altLang="zh-CN" dirty="0" smtClean="0">
                <a:solidFill>
                  <a:schemeClr val="accent6"/>
                </a:solidFill>
              </a:rPr>
              <a:t>|&gt;assistant\n</a:t>
            </a:r>
            <a:r>
              <a:rPr lang="zh-CN" altLang="en-US" dirty="0" smtClean="0">
                <a:solidFill>
                  <a:schemeClr val="accent6"/>
                </a:solidFill>
              </a:rPr>
              <a:t>小</a:t>
            </a:r>
            <a:r>
              <a:rPr lang="zh-CN" altLang="en-US" dirty="0">
                <a:solidFill>
                  <a:schemeClr val="accent6"/>
                </a:solidFill>
              </a:rPr>
              <a:t>鱼</a:t>
            </a:r>
            <a:r>
              <a:rPr lang="zh-CN" altLang="en-US" dirty="0" smtClean="0">
                <a:solidFill>
                  <a:schemeClr val="accent6"/>
                </a:solidFill>
              </a:rPr>
              <a:t>儿是一条鱼</a:t>
            </a:r>
            <a:r>
              <a:rPr lang="en-US" altLang="zh-CN" dirty="0" smtClean="0">
                <a:solidFill>
                  <a:schemeClr val="accent6"/>
                </a:solidFill>
              </a:rPr>
              <a:t>&lt;|</a:t>
            </a:r>
            <a:r>
              <a:rPr lang="en-US" altLang="zh-CN" dirty="0" err="1" smtClean="0">
                <a:solidFill>
                  <a:schemeClr val="accent6"/>
                </a:solidFill>
              </a:rPr>
              <a:t>im_end</a:t>
            </a:r>
            <a:r>
              <a:rPr lang="en-US" altLang="zh-CN" dirty="0" smtClean="0">
                <a:solidFill>
                  <a:schemeClr val="accent6"/>
                </a:solidFill>
              </a:rPr>
              <a:t>|&gt;\n</a:t>
            </a:r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通过</a:t>
            </a:r>
            <a:r>
              <a:rPr lang="en-US" altLang="zh-CN" dirty="0" smtClean="0">
                <a:solidFill>
                  <a:srgbClr val="FF0000"/>
                </a:solidFill>
              </a:rPr>
              <a:t>DPO</a:t>
            </a:r>
            <a:r>
              <a:rPr lang="zh-CN" altLang="en-US" dirty="0" smtClean="0">
                <a:solidFill>
                  <a:srgbClr val="FF0000"/>
                </a:solidFill>
              </a:rPr>
              <a:t>算法，可以让大模型回答的时候，倾向于返回</a:t>
            </a:r>
            <a:r>
              <a:rPr lang="en-US" altLang="zh-CN" dirty="0" smtClean="0">
                <a:solidFill>
                  <a:srgbClr val="FF0000"/>
                </a:solidFill>
              </a:rPr>
              <a:t>chosen</a:t>
            </a:r>
            <a:r>
              <a:rPr lang="zh-CN" altLang="en-US" dirty="0" smtClean="0">
                <a:solidFill>
                  <a:srgbClr val="FF0000"/>
                </a:solidFill>
              </a:rPr>
              <a:t>这种回答，尽量不用</a:t>
            </a:r>
            <a:r>
              <a:rPr lang="en-US" altLang="zh-CN" dirty="0" smtClean="0">
                <a:solidFill>
                  <a:srgbClr val="FF0000"/>
                </a:solidFill>
              </a:rPr>
              <a:t>rejected</a:t>
            </a:r>
            <a:r>
              <a:rPr lang="zh-CN" altLang="en-US" dirty="0" smtClean="0">
                <a:solidFill>
                  <a:srgbClr val="FF0000"/>
                </a:solidFill>
              </a:rPr>
              <a:t>这种口吻。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【</a:t>
            </a:r>
            <a:r>
              <a:rPr lang="zh-CN" altLang="en-US" dirty="0" smtClean="0">
                <a:solidFill>
                  <a:srgbClr val="FF0000"/>
                </a:solidFill>
              </a:rPr>
              <a:t>偏好对齐</a:t>
            </a:r>
            <a:r>
              <a:rPr lang="en-US" altLang="zh-CN" dirty="0" smtClean="0">
                <a:solidFill>
                  <a:srgbClr val="FF0000"/>
                </a:solidFill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359564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242</Words>
  <Application>Microsoft Office PowerPoint</Application>
  <PresentationFormat>宽屏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owenliang</dc:creator>
  <cp:lastModifiedBy>owenliang</cp:lastModifiedBy>
  <cp:revision>62</cp:revision>
  <dcterms:created xsi:type="dcterms:W3CDTF">2024-09-21T13:29:48Z</dcterms:created>
  <dcterms:modified xsi:type="dcterms:W3CDTF">2024-09-21T16:08:14Z</dcterms:modified>
</cp:coreProperties>
</file>