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5" r:id="rId2"/>
    <p:sldId id="405" r:id="rId3"/>
    <p:sldId id="408" r:id="rId4"/>
    <p:sldId id="411" r:id="rId5"/>
    <p:sldId id="403" r:id="rId6"/>
    <p:sldId id="409" r:id="rId7"/>
    <p:sldId id="4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DSC" initials="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43BB8D"/>
    <a:srgbClr val="61B25E"/>
    <a:srgbClr val="52B775"/>
    <a:srgbClr val="619970"/>
    <a:srgbClr val="53869B"/>
    <a:srgbClr val="6199B6"/>
    <a:srgbClr val="5386D5"/>
    <a:srgbClr val="539BD5"/>
    <a:srgbClr val="61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6" autoAdjust="0"/>
    <p:restoredTop sz="95701" autoAdjust="0"/>
  </p:normalViewPr>
  <p:slideViewPr>
    <p:cSldViewPr snapToGrid="0" snapToObjects="1">
      <p:cViewPr>
        <p:scale>
          <a:sx n="84" d="100"/>
          <a:sy n="84" d="100"/>
        </p:scale>
        <p:origin x="976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62A2B-56C9-4525-857B-C6439DC9E163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829E9-5ED6-4E62-A661-1D8D96CAB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275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6AE44-15F8-BB4D-BAB2-1E62480E3C6B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319CD-E4C4-C548-BB77-DA12B7DCC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7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4CC0-51A9-451B-BC0E-A5BCF055FF8C}" type="datetime1">
              <a:rPr lang="en-US" altLang="zh-TW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POOPOO perform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FE2-C195-E249-8441-F83FB6553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9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1B81-8D1F-4D67-9C29-BEDC437EFC90}" type="datetime1">
              <a:rPr lang="en-US" altLang="zh-TW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POOPOO perform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FE2-C195-E249-8441-F83FB6553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6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ABC7-7F5B-4974-8983-D1CFFB763C75}" type="datetime1">
              <a:rPr lang="en-US" altLang="zh-TW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POOPOO perform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FE2-C195-E249-8441-F83FB6553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7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5ADF-C632-4811-B80B-67BF46BD9AB3}" type="datetime1">
              <a:rPr lang="en-US" altLang="zh-TW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POOPOO perform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FE2-C195-E249-8441-F83FB6553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35C0-FD10-4573-8BB9-5364E0F4D6BE}" type="datetime1">
              <a:rPr lang="en-US" altLang="zh-TW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POOPOO perform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FE2-C195-E249-8441-F83FB6553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9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3F5D-09D6-48B8-8BAA-186365687430}" type="datetime1">
              <a:rPr lang="en-US" altLang="zh-TW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POOPOO perform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FE2-C195-E249-8441-F83FB6553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C973-A283-4262-A61A-6BCA536BD25E}" type="datetime1">
              <a:rPr lang="en-US" altLang="zh-TW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POOPOO perform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FE2-C195-E249-8441-F83FB6553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09D4-0AA4-4FE5-86C1-0DB5EC67E734}" type="datetime1">
              <a:rPr lang="en-US" altLang="zh-TW" smtClean="0"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POOPOO perform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FE2-C195-E249-8441-F83FB6553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6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386E-187C-4DEB-8478-5C3C01279563}" type="datetime1">
              <a:rPr lang="en-US" altLang="zh-TW" smtClean="0"/>
              <a:t>5/8/19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POOPOO perform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FE2-C195-E249-8441-F83FB6553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2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8B35-0D1D-4F59-9A2D-2E8C669CBDBE}" type="datetime1">
              <a:rPr lang="en-US" altLang="zh-TW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POOPOO perform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FE2-C195-E249-8441-F83FB6553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4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DD90-E9DB-4FC5-8F02-5F2E3ADD75F3}" type="datetime1">
              <a:rPr lang="en-US" altLang="zh-TW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POOPOO perform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FE2-C195-E249-8441-F83FB6553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493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F4F75-FAA3-44F3-AC9F-B8DFFB765037}" type="datetime1">
              <a:rPr lang="en-US" altLang="zh-TW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4027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POOPOO perform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948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47FE2-C195-E249-8441-F83FB6553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HW#5A</a:t>
            </a:r>
            <a:br>
              <a:rPr lang="en-US" altLang="zh-TW" dirty="0" smtClean="0"/>
            </a:br>
            <a:r>
              <a:rPr lang="en-US" altLang="zh-TW" dirty="0" smtClean="0"/>
              <a:t>EKF Localization with Known Landmarks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Out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2019/05/01</a:t>
            </a:r>
          </a:p>
          <a:p>
            <a:r>
              <a:rPr lang="en-US" altLang="zh-TW" dirty="0" smtClean="0"/>
              <a:t>Due:  2019/05/15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POOPOO perform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FE2-C195-E249-8441-F83FB65538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Task:  Localize your robot  correctly using EKF while it circles around</a:t>
            </a:r>
          </a:p>
          <a:p>
            <a:r>
              <a:rPr lang="en-US" altLang="zh-TW" dirty="0" smtClean="0"/>
              <a:t>Landmarks correspondences are known </a:t>
            </a:r>
          </a:p>
          <a:p>
            <a:r>
              <a:rPr lang="en-US" altLang="zh-TW" dirty="0" smtClean="0"/>
              <a:t>Positions are given</a:t>
            </a:r>
          </a:p>
          <a:p>
            <a:r>
              <a:rPr lang="en-US" altLang="zh-TW" dirty="0" smtClean="0"/>
              <a:t>Motion model &amp; sensor model are perturbed</a:t>
            </a:r>
          </a:p>
          <a:p>
            <a:pPr lvl="1"/>
            <a:r>
              <a:rPr lang="en-US" altLang="zh-TW" dirty="0" smtClean="0"/>
              <a:t>Randomly but the variances are given</a:t>
            </a:r>
          </a:p>
          <a:p>
            <a:r>
              <a:rPr lang="en-US" altLang="zh-TW" dirty="0" smtClean="0"/>
              <a:t>Utilize </a:t>
            </a:r>
            <a:r>
              <a:rPr lang="en-US" altLang="zh-TW" dirty="0"/>
              <a:t>MATLAB </a:t>
            </a:r>
            <a:r>
              <a:rPr lang="en-US" altLang="zh-TW" dirty="0" smtClean="0"/>
              <a:t>to implement the algorithm and visualize the results.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Hand in MATLAB script(s) which allows TA’s to verify your result by just one click.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POOPOO perform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FE2-C195-E249-8441-F83FB65538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Prewritten Vehicle Model and Sensor Model for Physical World Modeling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X_t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VehicleModel</a:t>
            </a:r>
            <a:r>
              <a:rPr lang="en-US" altLang="zh-TW" dirty="0" smtClean="0"/>
              <a:t>(v, w, X_t-1)</a:t>
            </a:r>
          </a:p>
          <a:p>
            <a:pPr lvl="1"/>
            <a:r>
              <a:rPr lang="en-US" altLang="zh-TW" dirty="0" smtClean="0"/>
              <a:t>v 		: Forward speed</a:t>
            </a:r>
          </a:p>
          <a:p>
            <a:pPr lvl="1"/>
            <a:r>
              <a:rPr lang="en-US" altLang="zh-TW" dirty="0" smtClean="0"/>
              <a:t>w		: Rotation speed</a:t>
            </a:r>
          </a:p>
          <a:p>
            <a:pPr lvl="1"/>
            <a:r>
              <a:rPr lang="en-US" altLang="zh-TW" dirty="0"/>
              <a:t>X_t-1 </a:t>
            </a:r>
            <a:r>
              <a:rPr lang="en-US" altLang="zh-TW" dirty="0" smtClean="0"/>
              <a:t>	: Previous state [X, Y, Theta]</a:t>
            </a:r>
          </a:p>
          <a:p>
            <a:pPr lvl="1"/>
            <a:r>
              <a:rPr lang="en-US" altLang="zh-TW" dirty="0" err="1" smtClean="0"/>
              <a:t>X_t</a:t>
            </a:r>
            <a:r>
              <a:rPr lang="en-US" altLang="zh-TW" dirty="0" smtClean="0"/>
              <a:t>	: Current state </a:t>
            </a:r>
            <a:r>
              <a:rPr lang="en-US" altLang="zh-TW" dirty="0" smtClean="0">
                <a:solidFill>
                  <a:srgbClr val="FF0000"/>
                </a:solidFill>
              </a:rPr>
              <a:t>(This information is for validation purposes.  Don’t use it in your algorithm!!)</a:t>
            </a:r>
          </a:p>
          <a:p>
            <a:r>
              <a:rPr lang="en-US" altLang="zh-TW" dirty="0" smtClean="0"/>
              <a:t>Data = </a:t>
            </a:r>
            <a:r>
              <a:rPr lang="en-US" altLang="zh-TW" dirty="0" err="1" smtClean="0"/>
              <a:t>SensorModel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X_t</a:t>
            </a:r>
            <a:r>
              <a:rPr lang="en-US" altLang="zh-TW" dirty="0" smtClean="0"/>
              <a:t>	:</a:t>
            </a:r>
            <a:r>
              <a:rPr lang="zh-TW" altLang="en-US" dirty="0" smtClean="0"/>
              <a:t> </a:t>
            </a:r>
            <a:r>
              <a:rPr lang="en-US" altLang="zh-TW" dirty="0" smtClean="0"/>
              <a:t>Actual state [X, Y, Theta]</a:t>
            </a:r>
          </a:p>
          <a:p>
            <a:pPr lvl="1"/>
            <a:r>
              <a:rPr lang="en-US" altLang="zh-TW" dirty="0" smtClean="0"/>
              <a:t>Data	: Sensor readings [Flag, Distance, </a:t>
            </a:r>
            <a:r>
              <a:rPr lang="en-US" altLang="zh-TW" dirty="0" smtClean="0">
                <a:solidFill>
                  <a:srgbClr val="FF0000"/>
                </a:solidFill>
              </a:rPr>
              <a:t>Relative</a:t>
            </a:r>
            <a:r>
              <a:rPr lang="en-US" altLang="zh-TW" dirty="0" smtClean="0"/>
              <a:t> angle]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If landmark is in cart’s left hand side, </a:t>
            </a:r>
            <a:r>
              <a:rPr lang="en-US" altLang="zh-TW" dirty="0">
                <a:solidFill>
                  <a:srgbClr val="FF0000"/>
                </a:solidFill>
              </a:rPr>
              <a:t>Relative </a:t>
            </a:r>
            <a:r>
              <a:rPr lang="en-US" altLang="zh-TW" dirty="0" smtClean="0">
                <a:solidFill>
                  <a:srgbClr val="FF0000"/>
                </a:solidFill>
              </a:rPr>
              <a:t>angle &gt; 0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POOPOO perform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FE2-C195-E249-8441-F83FB65538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 better explanation…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POOPOO perform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FE2-C195-E249-8441-F83FB65538DE}" type="slidenum">
              <a:rPr lang="en-US" smtClean="0"/>
              <a:t>4</a:t>
            </a:fld>
            <a:endParaRPr lang="en-US"/>
          </a:p>
        </p:txBody>
      </p:sp>
      <p:sp>
        <p:nvSpPr>
          <p:cNvPr id="7" name="圓角矩形 6"/>
          <p:cNvSpPr/>
          <p:nvPr/>
        </p:nvSpPr>
        <p:spPr>
          <a:xfrm>
            <a:off x="3396477" y="3410382"/>
            <a:ext cx="1966822" cy="11818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Localization</a:t>
            </a:r>
          </a:p>
          <a:p>
            <a:pPr algn="ctr"/>
            <a:r>
              <a:rPr lang="en-US" altLang="zh-TW" dirty="0" smtClean="0"/>
              <a:t>Algorithm</a:t>
            </a:r>
          </a:p>
          <a:p>
            <a:pPr algn="ctr"/>
            <a:r>
              <a:rPr lang="en-US" altLang="zh-TW" dirty="0" smtClean="0"/>
              <a:t>State : X predict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970803" y="3410381"/>
            <a:ext cx="1966822" cy="1181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Emulated world</a:t>
            </a:r>
          </a:p>
          <a:p>
            <a:pPr algn="ctr"/>
            <a:r>
              <a:rPr lang="en-US" altLang="zh-TW" dirty="0" smtClean="0"/>
              <a:t>with landmarks</a:t>
            </a:r>
          </a:p>
          <a:p>
            <a:pPr algn="ctr"/>
            <a:r>
              <a:rPr lang="en-US" altLang="zh-TW" dirty="0" smtClean="0"/>
              <a:t>State : X</a:t>
            </a:r>
            <a:endParaRPr lang="zh-TW" altLang="en-US" dirty="0"/>
          </a:p>
        </p:txBody>
      </p:sp>
      <p:sp>
        <p:nvSpPr>
          <p:cNvPr id="9" name="弧形箭號 (下彎) 8"/>
          <p:cNvSpPr/>
          <p:nvPr/>
        </p:nvSpPr>
        <p:spPr>
          <a:xfrm>
            <a:off x="4116000" y="2678659"/>
            <a:ext cx="3960000" cy="720000"/>
          </a:xfrm>
          <a:prstGeom prst="curvedDownArrow">
            <a:avLst>
              <a:gd name="adj1" fmla="val 25000"/>
              <a:gd name="adj2" fmla="val 63285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弧形箭號 (上彎) 9"/>
          <p:cNvSpPr/>
          <p:nvPr/>
        </p:nvSpPr>
        <p:spPr>
          <a:xfrm flipH="1">
            <a:off x="4116000" y="4599503"/>
            <a:ext cx="3960000" cy="720000"/>
          </a:xfrm>
          <a:prstGeom prst="curvedUpArrow">
            <a:avLst>
              <a:gd name="adj1" fmla="val 25000"/>
              <a:gd name="adj2" fmla="val 657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55160" y="2320425"/>
            <a:ext cx="1923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VehicleModel</a:t>
            </a:r>
            <a:r>
              <a:rPr lang="en-US" altLang="zh-TW" dirty="0" smtClean="0"/>
              <a:t>(v, w)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96486" y="5335056"/>
            <a:ext cx="2143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SensorModel</a:t>
            </a:r>
            <a:r>
              <a:rPr lang="en-US" altLang="zh-TW" dirty="0" smtClean="0"/>
              <a:t> ([</a:t>
            </a:r>
            <a:r>
              <a:rPr lang="en-US" altLang="zh-TW" dirty="0" err="1" smtClean="0"/>
              <a:t>X_t</a:t>
            </a:r>
            <a:r>
              <a:rPr lang="en-US" altLang="zh-TW" dirty="0" smtClean="0"/>
              <a:t>])</a:t>
            </a:r>
            <a:endParaRPr lang="zh-TW" altLang="en-US" dirty="0"/>
          </a:p>
        </p:txBody>
      </p:sp>
      <p:sp>
        <p:nvSpPr>
          <p:cNvPr id="13" name="閃電 12"/>
          <p:cNvSpPr/>
          <p:nvPr/>
        </p:nvSpPr>
        <p:spPr>
          <a:xfrm>
            <a:off x="3721427" y="2196873"/>
            <a:ext cx="900000" cy="72000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528391" y="2196873"/>
            <a:ext cx="2146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Actuator uncertainty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1, c2, c3, c4</a:t>
            </a:r>
            <a:endParaRPr lang="zh-TW" altLang="en-US" dirty="0"/>
          </a:p>
        </p:txBody>
      </p:sp>
      <p:sp>
        <p:nvSpPr>
          <p:cNvPr id="15" name="閃電 14"/>
          <p:cNvSpPr/>
          <p:nvPr/>
        </p:nvSpPr>
        <p:spPr>
          <a:xfrm flipH="1" flipV="1">
            <a:off x="7954214" y="4826189"/>
            <a:ext cx="900000" cy="72000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867709" y="4956508"/>
            <a:ext cx="1944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Sensor uncertainty</a:t>
            </a:r>
          </a:p>
          <a:p>
            <a:r>
              <a:rPr lang="en-US" altLang="zh-TW" dirty="0"/>
              <a:t>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32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Self check list &amp; tips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Can you handle landmark’s’ simultaneously?</a:t>
            </a:r>
          </a:p>
          <a:p>
            <a:r>
              <a:rPr lang="en-US" altLang="zh-TW" dirty="0" smtClean="0"/>
              <a:t>Does it works stably at each run?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Visualize your results </a:t>
            </a:r>
          </a:p>
          <a:p>
            <a:pPr lvl="1"/>
            <a:r>
              <a:rPr lang="en-US" altLang="zh-TW" dirty="0" smtClean="0"/>
              <a:t>Direction of robot’s heading</a:t>
            </a:r>
          </a:p>
          <a:p>
            <a:pPr lvl="1"/>
            <a:r>
              <a:rPr lang="en-US" altLang="zh-TW" smtClean="0"/>
              <a:t>Variance of states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 smtClean="0"/>
              <a:t>different color before &amp; after filtering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About 2~4 hours work</a:t>
            </a:r>
          </a:p>
          <a:p>
            <a:pPr lvl="1"/>
            <a:r>
              <a:rPr lang="en-US" altLang="zh-TW" dirty="0" smtClean="0"/>
              <a:t>Seek for help if longer than expected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POOPOO perform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FE2-C195-E249-8441-F83FB65538DE}" type="slidenum">
              <a:rPr lang="en-US" smtClean="0"/>
              <a:t>5</a:t>
            </a:fld>
            <a:endParaRPr lang="en-US"/>
          </a:p>
        </p:txBody>
      </p:sp>
      <p:pic>
        <p:nvPicPr>
          <p:cNvPr id="3080" name="Picture 8" descr="Image result for æ¾å¤§é¡ äºº å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459" y="1690692"/>
            <a:ext cx="3473401" cy="4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1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As reference…</a:t>
            </a:r>
            <a:endParaRPr lang="zh-TW" altLang="en-US" b="1" dirty="0"/>
          </a:p>
        </p:txBody>
      </p:sp>
      <p:sp>
        <p:nvSpPr>
          <p:cNvPr id="14" name="文字版面配置區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Without sensor</a:t>
            </a:r>
            <a:endParaRPr lang="zh-TW" altLang="en-US" dirty="0"/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With sensor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POOPOO perform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FE2-C195-E249-8441-F83FB65538DE}" type="slidenum">
              <a:rPr lang="en-US" smtClean="0"/>
              <a:t>6</a:t>
            </a:fld>
            <a:endParaRPr lang="en-US"/>
          </a:p>
        </p:txBody>
      </p:sp>
      <p:pic>
        <p:nvPicPr>
          <p:cNvPr id="18" name="內容版面配置區 1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  <a:prstGeom prst="rect">
            <a:avLst/>
          </a:prstGeom>
        </p:spPr>
      </p:pic>
      <p:pic>
        <p:nvPicPr>
          <p:cNvPr id="35" name="內容版面配置區 3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9" name="矩形 8"/>
          <p:cNvSpPr/>
          <p:nvPr/>
        </p:nvSpPr>
        <p:spPr>
          <a:xfrm>
            <a:off x="5428747" y="5566022"/>
            <a:ext cx="16221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Red: predicted</a:t>
            </a:r>
          </a:p>
          <a:p>
            <a:r>
              <a:rPr lang="en-US" altLang="zh-TW" dirty="0" smtClean="0"/>
              <a:t>Green: updated</a:t>
            </a:r>
          </a:p>
          <a:p>
            <a:r>
              <a:rPr lang="en-US" altLang="zh-TW" dirty="0" smtClean="0"/>
              <a:t>Blue: actual</a:t>
            </a:r>
          </a:p>
        </p:txBody>
      </p:sp>
    </p:spTree>
    <p:extLst>
      <p:ext uri="{BB962C8B-B14F-4D97-AF65-F5344CB8AC3E}">
        <p14:creationId xmlns:p14="http://schemas.microsoft.com/office/powerpoint/2010/main" val="225681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mtClean="0"/>
              <a:t>As reference…</a:t>
            </a:r>
            <a:endParaRPr lang="zh-TW" altLang="en-US" b="1" dirty="0"/>
          </a:p>
        </p:txBody>
      </p:sp>
      <p:sp>
        <p:nvSpPr>
          <p:cNvPr id="14" name="文字版面配置區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Without sensor</a:t>
            </a:r>
            <a:endParaRPr lang="zh-TW" altLang="en-US" dirty="0"/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With sensor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POOPOO perform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7FE2-C195-E249-8441-F83FB65538DE}" type="slidenum">
              <a:rPr lang="en-US" smtClean="0"/>
              <a:t>7</a:t>
            </a:fld>
            <a:endParaRPr 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  <p:sp>
        <p:nvSpPr>
          <p:cNvPr id="9" name="矩形 8"/>
          <p:cNvSpPr/>
          <p:nvPr/>
        </p:nvSpPr>
        <p:spPr>
          <a:xfrm>
            <a:off x="5428747" y="5566022"/>
            <a:ext cx="16221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Red: predicted</a:t>
            </a:r>
          </a:p>
          <a:p>
            <a:r>
              <a:rPr lang="en-US" altLang="zh-TW" dirty="0" smtClean="0"/>
              <a:t>Green: updated</a:t>
            </a:r>
          </a:p>
          <a:p>
            <a:r>
              <a:rPr lang="en-US" altLang="zh-TW" dirty="0" smtClean="0"/>
              <a:t>Blue: actual</a:t>
            </a:r>
          </a:p>
        </p:txBody>
      </p:sp>
    </p:spTree>
    <p:extLst>
      <p:ext uri="{BB962C8B-B14F-4D97-AF65-F5344CB8AC3E}">
        <p14:creationId xmlns:p14="http://schemas.microsoft.com/office/powerpoint/2010/main" val="380849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6751</TotalTime>
  <Words>225</Words>
  <Application>Microsoft Macintosh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微軟正黑體</vt:lpstr>
      <vt:lpstr>新細明體</vt:lpstr>
      <vt:lpstr>Office Theme</vt:lpstr>
      <vt:lpstr>HW#5A EKF Localization with Known Landmarks</vt:lpstr>
      <vt:lpstr>Task</vt:lpstr>
      <vt:lpstr>Prewritten Vehicle Model and Sensor Model for Physical World Modeling</vt:lpstr>
      <vt:lpstr>For better explanation…</vt:lpstr>
      <vt:lpstr>Self check list &amp; tips</vt:lpstr>
      <vt:lpstr>As reference…</vt:lpstr>
      <vt:lpstr>As reference…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吳中信</dc:creator>
  <cp:lastModifiedBy>宗翰 李</cp:lastModifiedBy>
  <cp:revision>2373</cp:revision>
  <dcterms:created xsi:type="dcterms:W3CDTF">2017-05-19T05:56:02Z</dcterms:created>
  <dcterms:modified xsi:type="dcterms:W3CDTF">2019-05-08T10:16:08Z</dcterms:modified>
</cp:coreProperties>
</file>