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5"/>
  </p:notesMasterIdLst>
  <p:handoutMasterIdLst>
    <p:handoutMasterId r:id="rId36"/>
  </p:handoutMasterIdLst>
  <p:sldIdLst>
    <p:sldId id="256" r:id="rId2"/>
    <p:sldId id="336" r:id="rId3"/>
    <p:sldId id="260" r:id="rId4"/>
    <p:sldId id="353" r:id="rId5"/>
    <p:sldId id="360" r:id="rId6"/>
    <p:sldId id="361" r:id="rId7"/>
    <p:sldId id="292" r:id="rId8"/>
    <p:sldId id="362" r:id="rId9"/>
    <p:sldId id="363" r:id="rId10"/>
    <p:sldId id="364" r:id="rId11"/>
    <p:sldId id="365" r:id="rId12"/>
    <p:sldId id="367" r:id="rId13"/>
    <p:sldId id="368" r:id="rId14"/>
    <p:sldId id="318" r:id="rId15"/>
    <p:sldId id="262" r:id="rId16"/>
    <p:sldId id="371" r:id="rId17"/>
    <p:sldId id="388" r:id="rId18"/>
    <p:sldId id="370" r:id="rId19"/>
    <p:sldId id="372" r:id="rId20"/>
    <p:sldId id="379" r:id="rId21"/>
    <p:sldId id="373" r:id="rId22"/>
    <p:sldId id="374" r:id="rId23"/>
    <p:sldId id="375" r:id="rId24"/>
    <p:sldId id="378" r:id="rId25"/>
    <p:sldId id="383" r:id="rId26"/>
    <p:sldId id="376" r:id="rId27"/>
    <p:sldId id="386" r:id="rId28"/>
    <p:sldId id="387" r:id="rId29"/>
    <p:sldId id="385" r:id="rId30"/>
    <p:sldId id="352" r:id="rId31"/>
    <p:sldId id="357" r:id="rId32"/>
    <p:sldId id="265" r:id="rId33"/>
    <p:sldId id="351" r:id="rId34"/>
  </p:sldIdLst>
  <p:sldSz cx="12192000" cy="6858000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5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9933"/>
    <a:srgbClr val="FFCCCC"/>
    <a:srgbClr val="DDDDDD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深色樣式 1 - 輔色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85949" autoAdjust="0"/>
  </p:normalViewPr>
  <p:slideViewPr>
    <p:cSldViewPr>
      <p:cViewPr varScale="1">
        <p:scale>
          <a:sx n="118" d="100"/>
          <a:sy n="118" d="100"/>
        </p:scale>
        <p:origin x="240" y="22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278" y="-84"/>
      </p:cViewPr>
      <p:guideLst>
        <p:guide orient="horz" pos="3225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83E0DC0-15A9-4A6C-9E84-340535191D1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25" tIns="47712" rIns="95425" bIns="47712" numCol="1" anchor="t" anchorCtr="0" compatLnSpc="1">
            <a:prstTxWarp prst="textNoShape">
              <a:avLst/>
            </a:prstTxWarp>
          </a:bodyPr>
          <a:lstStyle>
            <a:lvl1pPr defTabSz="954088">
              <a:defRPr sz="1200">
                <a:ea typeface="新細明體" panose="02020500000000000000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9F350FB-288F-4355-ACB9-D923E040EC7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25" tIns="47712" rIns="95425" bIns="47712" numCol="1" anchor="t" anchorCtr="0" compatLnSpc="1">
            <a:prstTxWarp prst="textNoShape">
              <a:avLst/>
            </a:prstTxWarp>
          </a:bodyPr>
          <a:lstStyle>
            <a:lvl1pPr algn="r" defTabSz="954088">
              <a:defRPr sz="1200">
                <a:ea typeface="新細明體" panose="02020500000000000000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99D86741-626F-4104-B0D2-0DC648EB4A4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25" tIns="47712" rIns="95425" bIns="47712" numCol="1" anchor="b" anchorCtr="0" compatLnSpc="1">
            <a:prstTxWarp prst="textNoShape">
              <a:avLst/>
            </a:prstTxWarp>
          </a:bodyPr>
          <a:lstStyle>
            <a:lvl1pPr defTabSz="954088">
              <a:defRPr sz="1200">
                <a:ea typeface="新細明體" panose="02020500000000000000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8879F4E5-70B2-4C84-903E-784187A7FF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25" tIns="47712" rIns="95425" bIns="47712" numCol="1" anchor="b" anchorCtr="0" compatLnSpc="1">
            <a:prstTxWarp prst="textNoShape">
              <a:avLst/>
            </a:prstTxWarp>
          </a:bodyPr>
          <a:lstStyle>
            <a:lvl1pPr algn="r" defTabSz="954088">
              <a:defRPr sz="1200">
                <a:ea typeface="新細明體" panose="02020500000000000000" pitchFamily="18" charset="-120"/>
              </a:defRPr>
            </a:lvl1pPr>
          </a:lstStyle>
          <a:p>
            <a:fld id="{0E7B735C-FD3B-45B9-9EB0-9AC7251DDEC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18DEF69-EDC7-4493-AAF3-598C7C1F836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25" tIns="47712" rIns="95425" bIns="47712" numCol="1" anchor="t" anchorCtr="0" compatLnSpc="1">
            <a:prstTxWarp prst="textNoShape">
              <a:avLst/>
            </a:prstTxWarp>
          </a:bodyPr>
          <a:lstStyle>
            <a:lvl1pPr defTabSz="954088">
              <a:defRPr sz="1200">
                <a:ea typeface="新細明體" panose="02020500000000000000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8F14C5C-78EF-4283-9C8C-D694811C145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25" tIns="47712" rIns="95425" bIns="47712" numCol="1" anchor="t" anchorCtr="0" compatLnSpc="1">
            <a:prstTxWarp prst="textNoShape">
              <a:avLst/>
            </a:prstTxWarp>
          </a:bodyPr>
          <a:lstStyle>
            <a:lvl1pPr algn="r" defTabSz="954088">
              <a:defRPr sz="1200">
                <a:ea typeface="新細明體" panose="02020500000000000000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0D5A318F-70BA-43C6-A9DE-669373FDA5F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9938"/>
            <a:ext cx="6818312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DD4CF284-9FB1-4B53-8DC2-63C3DCD2E56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4859338"/>
            <a:ext cx="5676900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25" tIns="47712" rIns="95425" bIns="47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EB9A201F-AA29-4C3B-BAEF-480C4C9A28C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25" tIns="47712" rIns="95425" bIns="47712" numCol="1" anchor="b" anchorCtr="0" compatLnSpc="1">
            <a:prstTxWarp prst="textNoShape">
              <a:avLst/>
            </a:prstTxWarp>
          </a:bodyPr>
          <a:lstStyle>
            <a:lvl1pPr defTabSz="954088">
              <a:defRPr sz="1200">
                <a:ea typeface="新細明體" panose="02020500000000000000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88D5E304-1894-4653-B412-46AAD25BF0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25" tIns="47712" rIns="95425" bIns="47712" numCol="1" anchor="b" anchorCtr="0" compatLnSpc="1">
            <a:prstTxWarp prst="textNoShape">
              <a:avLst/>
            </a:prstTxWarp>
          </a:bodyPr>
          <a:lstStyle>
            <a:lvl1pPr algn="r" defTabSz="954088">
              <a:defRPr sz="1200">
                <a:ea typeface="新細明體" panose="02020500000000000000" pitchFamily="18" charset="-120"/>
              </a:defRPr>
            </a:lvl1pPr>
          </a:lstStyle>
          <a:p>
            <a:fld id="{3EAFE080-B3C7-44D5-96BC-5E13F3A7A1BE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07AF441E-88A6-4F21-8A15-50ACA74B49F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90652" y="1339850"/>
            <a:ext cx="9886949" cy="23764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C6CECD65-A15F-422A-AADA-F2E78C6BAC5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A90B8C4B-FFB6-4421-9B68-DF7973AB2CF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7894" name="Rectangle 6">
            <a:extLst>
              <a:ext uri="{FF2B5EF4-FFF2-40B4-BE49-F238E27FC236}">
                <a16:creationId xmlns:a16="http://schemas.microsoft.com/office/drawing/2014/main" id="{AC0E9D94-B03F-4C0B-8FB0-AD64DBC25C5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9012767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844529C-B5C8-4161-B83F-BFBA0E0C24A5}" type="slidenum">
              <a:rPr lang="zh-TW" altLang="en-US"/>
              <a:pPr/>
              <a:t>‹#›</a:t>
            </a:fld>
            <a:endParaRPr lang="en-US" altLang="zh-TW"/>
          </a:p>
        </p:txBody>
      </p:sp>
      <p:pic>
        <p:nvPicPr>
          <p:cNvPr id="37896" name="Picture 8">
            <a:extLst>
              <a:ext uri="{FF2B5EF4-FFF2-40B4-BE49-F238E27FC236}">
                <a16:creationId xmlns:a16="http://schemas.microsoft.com/office/drawing/2014/main" id="{EC1BC504-8576-43F5-991D-FF4DF3DC938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EDC4"/>
              </a:clrFrom>
              <a:clrTo>
                <a:srgbClr val="FFEDC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653" y="4433891"/>
            <a:ext cx="74083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7" name="Text Box 9">
            <a:extLst>
              <a:ext uri="{FF2B5EF4-FFF2-40B4-BE49-F238E27FC236}">
                <a16:creationId xmlns:a16="http://schemas.microsoft.com/office/drawing/2014/main" id="{585FA302-FD00-403D-9836-EB1AD89233C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4919" y="5084766"/>
            <a:ext cx="1075054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Department of Electrical Engineering</a:t>
            </a:r>
            <a:br>
              <a:rPr lang="en-US" altLang="zh-TW" sz="2400">
                <a:ea typeface="新細明體" panose="02020500000000000000" pitchFamily="18" charset="-120"/>
              </a:rPr>
            </a:br>
            <a:r>
              <a:rPr lang="en-US" altLang="zh-TW" sz="2400">
                <a:ea typeface="新細明體" panose="02020500000000000000" pitchFamily="18" charset="-120"/>
              </a:rPr>
              <a:t>National Cheng Kung University</a:t>
            </a:r>
            <a:endParaRPr lang="zh-TW" altLang="en-US" sz="2400">
              <a:ea typeface="新細明體" panose="02020500000000000000" pitchFamily="18" charset="-120"/>
            </a:endParaRPr>
          </a:p>
        </p:txBody>
      </p:sp>
      <p:sp>
        <p:nvSpPr>
          <p:cNvPr id="37899" name="Text Box 11">
            <a:extLst>
              <a:ext uri="{FF2B5EF4-FFF2-40B4-BE49-F238E27FC236}">
                <a16:creationId xmlns:a16="http://schemas.microsoft.com/office/drawing/2014/main" id="{B1BEC159-4C09-466A-B70F-82ADC239D9F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17554" y="0"/>
            <a:ext cx="553998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txBody>
          <a:bodyPr vert="eaVer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400">
                <a:solidFill>
                  <a:schemeClr val="bg1"/>
                </a:solidFill>
                <a:ea typeface="新細明體" panose="02020500000000000000" pitchFamily="18" charset="-120"/>
              </a:rPr>
              <a:t>Computer Architecture and System Laboratory</a:t>
            </a:r>
            <a:r>
              <a:rPr lang="en-US" altLang="zh-TW" sz="2400">
                <a:ea typeface="新細明體" panose="02020500000000000000" pitchFamily="18" charset="-120"/>
              </a:rPr>
              <a:t> </a:t>
            </a:r>
            <a:endParaRPr lang="zh-TW" altLang="en-US" sz="2400">
              <a:ea typeface="新細明體" panose="02020500000000000000" pitchFamily="18" charset="-120"/>
            </a:endParaRPr>
          </a:p>
        </p:txBody>
      </p:sp>
      <p:sp>
        <p:nvSpPr>
          <p:cNvPr id="37900" name="Text Box 12">
            <a:extLst>
              <a:ext uri="{FF2B5EF4-FFF2-40B4-BE49-F238E27FC236}">
                <a16:creationId xmlns:a16="http://schemas.microsoft.com/office/drawing/2014/main" id="{512FA87F-AC02-47FE-BFDB-11689B7FCDF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735486" y="6491288"/>
            <a:ext cx="3456516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TW" altLang="en-US" sz="1800"/>
              <a:t>國立成功大學電機系</a:t>
            </a:r>
          </a:p>
        </p:txBody>
      </p:sp>
    </p:spTree>
    <p:extLst>
      <p:ext uri="{BB962C8B-B14F-4D97-AF65-F5344CB8AC3E}">
        <p14:creationId xmlns:p14="http://schemas.microsoft.com/office/powerpoint/2010/main" val="326401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ED52FD-05C5-4063-A438-CEC29A87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A6DB1CD-5FBD-4CF5-918C-D83097C79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AFD8E1-3CB1-4D16-B452-42AE3D0EA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D26BD7-BCB2-4DA8-83ED-8DC145517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E82103-8E6D-49CA-9302-C9BA8FFB2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C17303-9242-4538-B734-600C8EB86B2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63854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EB20026-9346-4A8A-AA8F-F1114415ED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86800" y="188916"/>
            <a:ext cx="2590800" cy="590708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DE5ACB3-8BCD-4E2A-B333-FDD140097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14400" y="188916"/>
            <a:ext cx="7569200" cy="590708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5A76AE-72DF-4FBE-A57A-DE3FECEB3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510DE2-58F4-4419-A7A6-BAA1E93C2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DEA0F3-B851-4526-911D-83D352991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365EAA-0ADB-4695-98AA-410096EB2FA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35508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CA5613-020E-4A2A-A8C4-2F4D5A317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88913"/>
            <a:ext cx="103632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68DB52A-85F7-4EAE-8197-CC35017ED81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0651" y="1484316"/>
            <a:ext cx="4840816" cy="46116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6BA1FF0-11A9-4B99-A4BA-EF3748041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4668" y="1484316"/>
            <a:ext cx="4842933" cy="46116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26B1134-13D9-4868-ACA8-79382F3977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5DB1E65-24B6-4BCE-AC2A-A82AB2BEF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75A77C-57E6-46C3-A2B6-C1A7E78CE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99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A98ACC0E-2E68-447C-8DC9-4DB1064097B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317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1D8915-9BCA-4EC3-80DF-64E6330E0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88913"/>
            <a:ext cx="103632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6BC6F00-6725-4DDF-9CE7-0A1C815D4CE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0651" y="1484316"/>
            <a:ext cx="4840816" cy="46116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2A70330-8ECA-40EF-BFA1-055D6F6910B9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434668" y="1484313"/>
            <a:ext cx="4842933" cy="222885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E1BF6FC-26DC-424D-9082-79BBFB4F0880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434668" y="3865566"/>
            <a:ext cx="4842933" cy="22304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日期版面配置區 5">
            <a:extLst>
              <a:ext uri="{FF2B5EF4-FFF2-40B4-BE49-F238E27FC236}">
                <a16:creationId xmlns:a16="http://schemas.microsoft.com/office/drawing/2014/main" id="{7CE21D81-ABA3-4E58-B3E2-6818B0707E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AD7DD4B8-C228-4A3E-8BCB-95EF450CB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DB94023B-F6F6-40AE-9A89-07DE36793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99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D9ED6D36-AFBF-47BF-B6C7-70C88BABA06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73917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424277-1841-412B-9209-E71B59E08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88913"/>
            <a:ext cx="103632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495A2C-3EE0-4753-BCB8-4CF4041405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90651" y="1484316"/>
            <a:ext cx="4840816" cy="46116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E562F0C-9A12-456E-A3D1-3F0A9C314BEC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434668" y="1484313"/>
            <a:ext cx="4842933" cy="222885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E100FB3-3159-4B61-8BED-B6D1428EA848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434668" y="3865566"/>
            <a:ext cx="4842933" cy="22304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日期版面配置區 5">
            <a:extLst>
              <a:ext uri="{FF2B5EF4-FFF2-40B4-BE49-F238E27FC236}">
                <a16:creationId xmlns:a16="http://schemas.microsoft.com/office/drawing/2014/main" id="{5CAD4FEE-5F50-4934-9CDF-E64D6D871F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E7BEC937-47EA-437A-B53E-CB16444A0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F16B2181-9B42-4CBC-8A31-E1C4FDD7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99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456FEFC8-A06D-4DE2-9BAC-DC3839214BF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33760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11"/>
          <p:cNvSpPr txBox="1"/>
          <p:nvPr/>
        </p:nvSpPr>
        <p:spPr>
          <a:xfrm rot="16200000">
            <a:off x="5921886" y="698127"/>
            <a:ext cx="405893" cy="12134337"/>
          </a:xfrm>
          <a:prstGeom prst="rect">
            <a:avLst/>
          </a:prstGeom>
          <a:solidFill>
            <a:srgbClr val="3333CC"/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vert="eaVert" lIns="45719" rIns="45719">
            <a:spAutoFit/>
          </a:bodyPr>
          <a:lstStyle/>
          <a:p>
            <a:pPr algn="ctr">
              <a:spcBef>
                <a:spcPts val="900"/>
              </a:spcBef>
              <a:defRPr sz="1600">
                <a:solidFill>
                  <a:srgbClr val="FFFFFF"/>
                </a:solidFill>
                <a:latin typeface="Lucida Calligraphy"/>
                <a:ea typeface="Lucida Calligraphy"/>
                <a:cs typeface="Lucida Calligraphy"/>
                <a:sym typeface="Lucida Calligraphy"/>
              </a:defRPr>
            </a:pPr>
            <a:r>
              <a:t>NCKU Electrical Engineering, Computer Architecture and System Laboratory, Since 1999</a:t>
            </a:r>
            <a:r>
              <a:rPr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6" name="矩形 6"/>
          <p:cNvSpPr/>
          <p:nvPr/>
        </p:nvSpPr>
        <p:spPr>
          <a:xfrm>
            <a:off x="0" y="6176962"/>
            <a:ext cx="838200" cy="6810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7" name="Picture 15" descr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18" y="6263601"/>
            <a:ext cx="581609" cy="581609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大標題文字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/>
          <a:lstStyle>
            <a:lvl1pPr algn="ctr">
              <a:defRPr sz="6000"/>
            </a:lvl1pPr>
          </a:lstStyle>
          <a:p>
            <a:r>
              <a:t>大標題文字</a:t>
            </a:r>
          </a:p>
        </p:txBody>
      </p:sp>
      <p:sp>
        <p:nvSpPr>
          <p:cNvPr id="19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083541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3C4E8F-0543-4827-9888-9D937FD8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AE87A5-121A-4D0B-9CFA-4F75CAFD9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C9F37F-E6B5-4E63-AD28-F783BBC28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92971B-C367-44EC-AB7F-EC92D3D82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B0B842-CDD6-454A-8428-A834004B2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9F6E5F-C546-4B9B-9E32-F5B87ED6B5B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16113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2F60C2-470E-46DD-A0DE-EF53F5806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B8999B7-CBAA-4D20-8BDA-1B5C3D2A0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6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C4E3F6-8BEE-4BC1-BC42-8647D652E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0A774F-06D4-41C5-9E8E-7B34063DD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DA9144-AFD1-4293-951E-990D64772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CD47F6-42A2-452C-9FC3-C549EA95202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04091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17AD63-07F9-4E5C-89E7-D3469B09B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25359D-784D-4C45-84BF-5032D82623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90651" y="1484316"/>
            <a:ext cx="4840816" cy="46116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80BB4D2-A3F7-4DE9-AECB-4AC12DCB2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4668" y="1484316"/>
            <a:ext cx="4842933" cy="46116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EC84CFE-67D1-4233-883B-8EBE09BF7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36D0D14-BA48-469C-A538-62EC6163D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48B1D5-50D8-40C1-B61B-FD538D7EE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767D77-7BB1-4CC8-90D0-42F853DBF38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02613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BF5C51-4451-489B-9C01-4D7AF647D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8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BAB4ACE-57DE-4D0B-B515-D41E8AEA2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9749032-A4AD-4779-BEE6-85CD7F8B5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5158316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F6B4795-32A5-4AF0-A818-A009BF62D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3E238F5-802B-45C4-B0BD-050ADB5A8F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E9A3CF2-3F00-4CC4-AD21-33EF88F66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A38381C-C3E1-4F5B-9B02-92EA87D5B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28DE303-37BC-4FCF-90A2-C10C77983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0AACE6-EB2A-40EA-A06F-F110F1220D6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2555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1B6759-41F0-471F-B07A-C99726F3E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2FD7EAB-8505-435E-9A45-77444C21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EAC3413-288A-4A6F-A0B8-6FBB987D9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28C7F8F-0CE7-436A-BA4F-E0C82F549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113349-6B6E-4AE6-93F6-0DDB40B3320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85990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A565C5C-C7BD-4D48-A706-BC38412C5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C34C049-B1C0-401D-B36C-2DE1F2427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099178-6D73-4AF5-9A40-031C8C2C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169276-FB55-458F-BCED-5391E41F56C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32794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4EF2EF-2A7D-44D2-B7C7-99164D093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9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CE21BE-2E99-485C-B2F9-DF1DB0D43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9C40A11-0D92-494A-9E39-1EF13F491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9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7EB53D6-64D2-47C8-9703-C26D92B51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F59DBB8-BEFF-4025-BDFF-1F5DD3089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F3CE66E-9F30-48CF-B1A2-125215721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4FA102-A1A4-4DFC-B7C6-9BD17FC0110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378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FDCBE1-32FE-4147-A380-4F4C505CA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9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A624066-388F-4ABC-9AF4-16915DD33A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4DF23BE-BBE0-4ECC-BFC8-D14AB8A2E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9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A03329D-7B8F-4F91-BA85-B6BBF2644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D7725D4-736F-443D-B85A-4203BB89D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3D8B55E-57C2-429D-B3E5-31745ED41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06B2F-DD49-4B2E-BDB4-ED7D70D3972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83044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9D09204-E29C-4E73-B4EA-3ABD2B9083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88913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  <a:endParaRPr lang="en-US" altLang="zh-TW" dirty="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10261B9-CFC7-4F5A-8801-A4A465406E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390652" y="1484316"/>
            <a:ext cx="9886949" cy="461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 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48AC7BC-4900-4D4C-9106-39BDEB6AE2B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ea typeface="新細明體" panose="02020500000000000000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4B85DC3-713E-4704-A1A3-38C2DB0020B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ea typeface="新細明體" panose="02020500000000000000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6709840-4247-4249-8937-BDAB2135D6C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599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>
                <a:ea typeface="新細明體" panose="02020500000000000000" pitchFamily="18" charset="-120"/>
              </a:defRPr>
            </a:lvl1pPr>
          </a:lstStyle>
          <a:p>
            <a:fld id="{80489C60-F8B8-4054-A828-0BC425912004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FAF89A92-2B6C-47ED-B8E2-3971E5C16B4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17554" y="0"/>
            <a:ext cx="553998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txBody>
          <a:bodyPr vert="eaVer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400">
                <a:solidFill>
                  <a:schemeClr val="bg1"/>
                </a:solidFill>
                <a:ea typeface="新細明體" panose="02020500000000000000" pitchFamily="18" charset="-120"/>
              </a:rPr>
              <a:t>Computer Architecture and System Laboratory</a:t>
            </a:r>
            <a:r>
              <a:rPr lang="en-US" altLang="zh-TW" sz="2400">
                <a:ea typeface="新細明體" panose="02020500000000000000" pitchFamily="18" charset="-120"/>
              </a:rPr>
              <a:t> </a:t>
            </a:r>
            <a:endParaRPr lang="zh-TW" altLang="en-US" sz="240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933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buFont typeface="Wingdings" panose="05000000000000000000" pitchFamily="2" charset="2"/>
        <a:defRPr kumimoji="1" sz="4400" b="1" kern="1200">
          <a:solidFill>
            <a:schemeClr val="accent6">
              <a:lumMod val="50000"/>
            </a:schemeClr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buFont typeface="Wingdings" panose="05000000000000000000" pitchFamily="2" charset="2"/>
        <a:defRPr kumimoji="1" sz="4400" b="1">
          <a:solidFill>
            <a:schemeClr val="accent2"/>
          </a:solidFill>
          <a:latin typeface="Times New Roman" panose="02020603050405020304" pitchFamily="18" charset="0"/>
          <a:ea typeface="標楷體" panose="03000509000000000000" pitchFamily="65" charset="-120"/>
        </a:defRPr>
      </a:lvl2pPr>
      <a:lvl3pPr algn="ctr" rtl="0" fontAlgn="base">
        <a:spcBef>
          <a:spcPct val="0"/>
        </a:spcBef>
        <a:spcAft>
          <a:spcPct val="0"/>
        </a:spcAft>
        <a:buFont typeface="Wingdings" panose="05000000000000000000" pitchFamily="2" charset="2"/>
        <a:defRPr kumimoji="1" sz="4400" b="1">
          <a:solidFill>
            <a:schemeClr val="accent2"/>
          </a:solidFill>
          <a:latin typeface="Times New Roman" panose="02020603050405020304" pitchFamily="18" charset="0"/>
          <a:ea typeface="標楷體" panose="03000509000000000000" pitchFamily="65" charset="-120"/>
        </a:defRPr>
      </a:lvl3pPr>
      <a:lvl4pPr algn="ctr" rtl="0" fontAlgn="base">
        <a:spcBef>
          <a:spcPct val="0"/>
        </a:spcBef>
        <a:spcAft>
          <a:spcPct val="0"/>
        </a:spcAft>
        <a:buFont typeface="Wingdings" panose="05000000000000000000" pitchFamily="2" charset="2"/>
        <a:defRPr kumimoji="1" sz="4400" b="1">
          <a:solidFill>
            <a:schemeClr val="accent2"/>
          </a:solidFill>
          <a:latin typeface="Times New Roman" panose="02020603050405020304" pitchFamily="18" charset="0"/>
          <a:ea typeface="標楷體" panose="03000509000000000000" pitchFamily="65" charset="-120"/>
        </a:defRPr>
      </a:lvl4pPr>
      <a:lvl5pPr algn="ctr" rtl="0" fontAlgn="base">
        <a:spcBef>
          <a:spcPct val="0"/>
        </a:spcBef>
        <a:spcAft>
          <a:spcPct val="0"/>
        </a:spcAft>
        <a:buFont typeface="Wingdings" panose="05000000000000000000" pitchFamily="2" charset="2"/>
        <a:defRPr kumimoji="1" sz="4400" b="1">
          <a:solidFill>
            <a:schemeClr val="accent2"/>
          </a:solidFill>
          <a:latin typeface="Times New Roman" panose="02020603050405020304" pitchFamily="18" charset="0"/>
          <a:ea typeface="標楷體" panose="03000509000000000000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buFont typeface="Wingdings" panose="05000000000000000000" pitchFamily="2" charset="2"/>
        <a:defRPr kumimoji="1" sz="4400" b="1">
          <a:solidFill>
            <a:schemeClr val="accent2"/>
          </a:solidFill>
          <a:latin typeface="Times New Roman" panose="02020603050405020304" pitchFamily="18" charset="0"/>
          <a:ea typeface="標楷體" panose="03000509000000000000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buFont typeface="Wingdings" panose="05000000000000000000" pitchFamily="2" charset="2"/>
        <a:defRPr kumimoji="1" sz="4400" b="1">
          <a:solidFill>
            <a:schemeClr val="accent2"/>
          </a:solidFill>
          <a:latin typeface="Times New Roman" panose="02020603050405020304" pitchFamily="18" charset="0"/>
          <a:ea typeface="標楷體" panose="03000509000000000000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buFont typeface="Wingdings" panose="05000000000000000000" pitchFamily="2" charset="2"/>
        <a:defRPr kumimoji="1" sz="4400" b="1">
          <a:solidFill>
            <a:schemeClr val="accent2"/>
          </a:solidFill>
          <a:latin typeface="Times New Roman" panose="02020603050405020304" pitchFamily="18" charset="0"/>
          <a:ea typeface="標楷體" panose="03000509000000000000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buFont typeface="Wingdings" panose="05000000000000000000" pitchFamily="2" charset="2"/>
        <a:defRPr kumimoji="1" sz="4400" b="1">
          <a:solidFill>
            <a:schemeClr val="accent2"/>
          </a:solidFill>
          <a:latin typeface="Times New Roman" panose="02020603050405020304" pitchFamily="18" charset="0"/>
          <a:ea typeface="標楷體" panose="03000509000000000000" pitchFamily="65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Times New Roman" panose="02020603050405020304" pitchFamily="18" charset="0"/>
        <a:buChar char="-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Times New Roman" panose="02020603050405020304" pitchFamily="18" charset="0"/>
        <a:buChar char="-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Times New Roman" panose="02020603050405020304" pitchFamily="18" charset="0"/>
        <a:buChar char="-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標題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45719" tIns="45720" rIns="45719" bIns="45720" anchor="b">
            <a:normAutofit/>
          </a:bodyPr>
          <a:lstStyle/>
          <a:p>
            <a:pPr>
              <a:defRPr sz="4000" b="1"/>
            </a:pPr>
            <a:r>
              <a:rPr lang="en-US" sz="5400" dirty="0"/>
              <a:t>Lab 6</a:t>
            </a:r>
            <a:br>
              <a:rPr lang="en-US" sz="5400" dirty="0"/>
            </a:br>
            <a:r>
              <a:rPr lang="en-US" sz="5400" dirty="0"/>
              <a:t>Verilog – Sequential Design(1)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BE3163F-5FD1-4681-8AB7-0CECA49CC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1</a:t>
            </a:fld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B7066-78B0-43DE-8A64-6474031DA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432" y="188913"/>
            <a:ext cx="11208568" cy="1143000"/>
          </a:xfrm>
        </p:spPr>
        <p:txBody>
          <a:bodyPr lIns="45719" tIns="45720" rIns="45719" bIns="45720" anchor="b">
            <a:normAutofit/>
          </a:bodyPr>
          <a:lstStyle/>
          <a:p>
            <a:r>
              <a:rPr lang="en-US" altLang="zh-TW" dirty="0"/>
              <a:t>SR Latch – Racing condition</a:t>
            </a:r>
            <a:endParaRPr 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B685B672-E71B-D041-93D2-1219A1E4E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80958" y="1588798"/>
            <a:ext cx="3357884" cy="435879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69EFBD-3A2F-4107-8539-1366F1ED8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/>
              <a:t>10</a:t>
            </a:fld>
            <a:endParaRPr lang="en-US"/>
          </a:p>
        </p:txBody>
      </p:sp>
      <p:sp>
        <p:nvSpPr>
          <p:cNvPr id="16" name="內容版面配置區 6">
            <a:extLst>
              <a:ext uri="{FF2B5EF4-FFF2-40B4-BE49-F238E27FC236}">
                <a16:creationId xmlns:a16="http://schemas.microsoft.com/office/drawing/2014/main" id="{CFEA416C-D89F-AD45-A109-6284750EF14D}"/>
              </a:ext>
            </a:extLst>
          </p:cNvPr>
          <p:cNvSpPr txBox="1">
            <a:spLocks/>
          </p:cNvSpPr>
          <p:nvPr/>
        </p:nvSpPr>
        <p:spPr bwMode="auto">
          <a:xfrm>
            <a:off x="1390651" y="1462351"/>
            <a:ext cx="5569445" cy="4990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960"/>
              </a:lnSpc>
              <a:buNone/>
            </a:pPr>
            <a:r>
              <a:rPr lang="zh-TW" altLang="en-US" sz="2800" dirty="0">
                <a:latin typeface="+mj-lt"/>
              </a:rPr>
              <a:t>假設目前已進入</a:t>
            </a:r>
            <a:r>
              <a:rPr lang="en-US" altLang="zh-TW" sz="2800" dirty="0">
                <a:latin typeface="+mj-lt"/>
              </a:rPr>
              <a:t> Not allowed </a:t>
            </a:r>
            <a:r>
              <a:rPr lang="zh-TW" altLang="en-US" sz="2800" dirty="0">
                <a:latin typeface="+mj-lt"/>
              </a:rPr>
              <a:t>狀態，而下一個</a:t>
            </a:r>
            <a:r>
              <a:rPr lang="en-US" altLang="zh-TW" sz="2800" dirty="0">
                <a:latin typeface="+mj-lt"/>
              </a:rPr>
              <a:t> input </a:t>
            </a:r>
            <a:r>
              <a:rPr lang="zh-TW" altLang="en-US" sz="2800" dirty="0">
                <a:latin typeface="+mj-lt"/>
              </a:rPr>
              <a:t>為</a:t>
            </a:r>
            <a:r>
              <a:rPr lang="en-US" altLang="zh-TW" sz="2800" dirty="0">
                <a:latin typeface="+mj-lt"/>
              </a:rPr>
              <a:t> S = 0</a:t>
            </a:r>
            <a:r>
              <a:rPr lang="zh-TW" altLang="en-US" sz="2800" dirty="0">
                <a:latin typeface="+mj-lt"/>
              </a:rPr>
              <a:t>、</a:t>
            </a:r>
            <a:r>
              <a:rPr lang="en-US" altLang="zh-TW" sz="2800" dirty="0">
                <a:latin typeface="+mj-lt"/>
              </a:rPr>
              <a:t>R = 0</a:t>
            </a:r>
            <a:r>
              <a:rPr lang="zh-TW" altLang="en-US" sz="2800" dirty="0">
                <a:latin typeface="+mj-lt"/>
              </a:rPr>
              <a:t>，</a:t>
            </a:r>
            <a:r>
              <a:rPr lang="en-US" altLang="zh-TW" sz="2800" dirty="0">
                <a:latin typeface="+mj-lt"/>
              </a:rPr>
              <a:t>output </a:t>
            </a:r>
            <a:r>
              <a:rPr lang="zh-TW" altLang="en-US" sz="2800" dirty="0">
                <a:latin typeface="+mj-lt"/>
              </a:rPr>
              <a:t>應該為</a:t>
            </a:r>
            <a:r>
              <a:rPr lang="en-US" altLang="zh-TW" sz="2800" dirty="0">
                <a:latin typeface="+mj-lt"/>
              </a:rPr>
              <a:t> Q = 0</a:t>
            </a:r>
            <a:r>
              <a:rPr lang="zh-TW" altLang="en-US" sz="2800" dirty="0">
                <a:latin typeface="+mj-lt"/>
              </a:rPr>
              <a:t>、</a:t>
            </a:r>
            <a:r>
              <a:rPr lang="en-US" altLang="zh-TW" sz="2800" dirty="0" err="1">
                <a:latin typeface="+mj-lt"/>
              </a:rPr>
              <a:t>Q_bar</a:t>
            </a:r>
            <a:r>
              <a:rPr lang="en-US" altLang="zh-TW" sz="2800" dirty="0">
                <a:latin typeface="+mj-lt"/>
              </a:rPr>
              <a:t> = 0</a:t>
            </a:r>
            <a:r>
              <a:rPr lang="zh-TW" altLang="en-US" sz="2800" dirty="0">
                <a:latin typeface="+mj-lt"/>
              </a:rPr>
              <a:t>，但在實際電路中，</a:t>
            </a:r>
            <a:r>
              <a:rPr lang="zh-TW" altLang="en-US" sz="2800" dirty="0">
                <a:solidFill>
                  <a:srgbClr val="FF0000"/>
                </a:solidFill>
                <a:latin typeface="+mj-lt"/>
              </a:rPr>
              <a:t>反應較快的</a:t>
            </a:r>
            <a:r>
              <a:rPr lang="en-US" altLang="zh-TW" sz="2800" dirty="0">
                <a:solidFill>
                  <a:srgbClr val="FF0000"/>
                </a:solidFill>
                <a:latin typeface="+mj-lt"/>
              </a:rPr>
              <a:t> NOR </a:t>
            </a:r>
            <a:r>
              <a:rPr lang="zh-TW" altLang="en-US" sz="2800" dirty="0">
                <a:solidFill>
                  <a:srgbClr val="FF0000"/>
                </a:solidFill>
                <a:latin typeface="+mj-lt"/>
              </a:rPr>
              <a:t>閘</a:t>
            </a:r>
            <a:r>
              <a:rPr lang="en-US" altLang="zh-TW" sz="2800" dirty="0">
                <a:solidFill>
                  <a:srgbClr val="FF0000"/>
                </a:solidFill>
                <a:latin typeface="+mj-lt"/>
              </a:rPr>
              <a:t> output </a:t>
            </a:r>
            <a:r>
              <a:rPr lang="zh-TW" altLang="en-US" sz="2800" dirty="0">
                <a:solidFill>
                  <a:srgbClr val="FF0000"/>
                </a:solidFill>
                <a:latin typeface="+mj-lt"/>
              </a:rPr>
              <a:t>會先變</a:t>
            </a:r>
            <a:r>
              <a:rPr lang="en-US" altLang="zh-TW" sz="2800" dirty="0">
                <a:solidFill>
                  <a:srgbClr val="FF0000"/>
                </a:solidFill>
                <a:latin typeface="+mj-lt"/>
              </a:rPr>
              <a:t>1</a:t>
            </a:r>
            <a:r>
              <a:rPr lang="zh-TW" altLang="en-US" sz="2800" dirty="0">
                <a:solidFill>
                  <a:srgbClr val="FF0000"/>
                </a:solidFill>
                <a:latin typeface="+mj-lt"/>
              </a:rPr>
              <a:t>，進而使另一個</a:t>
            </a:r>
            <a:r>
              <a:rPr lang="en-US" altLang="zh-TW" sz="2800" dirty="0">
                <a:solidFill>
                  <a:srgbClr val="FF0000"/>
                </a:solidFill>
                <a:latin typeface="+mj-lt"/>
              </a:rPr>
              <a:t> NOR </a:t>
            </a:r>
            <a:r>
              <a:rPr lang="zh-TW" altLang="en-US" sz="2800" dirty="0">
                <a:solidFill>
                  <a:srgbClr val="FF0000"/>
                </a:solidFill>
                <a:latin typeface="+mj-lt"/>
              </a:rPr>
              <a:t>閘的</a:t>
            </a:r>
            <a:r>
              <a:rPr lang="en-US" altLang="zh-TW" sz="2800" dirty="0">
                <a:solidFill>
                  <a:srgbClr val="FF0000"/>
                </a:solidFill>
                <a:latin typeface="+mj-lt"/>
              </a:rPr>
              <a:t> output </a:t>
            </a:r>
            <a:r>
              <a:rPr lang="zh-TW" altLang="en-US" sz="2800" dirty="0">
                <a:solidFill>
                  <a:srgbClr val="FF0000"/>
                </a:solidFill>
                <a:latin typeface="+mj-lt"/>
              </a:rPr>
              <a:t>變為</a:t>
            </a:r>
            <a:r>
              <a:rPr lang="en-US" altLang="zh-TW" sz="2800" dirty="0">
                <a:solidFill>
                  <a:srgbClr val="FF0000"/>
                </a:solidFill>
                <a:latin typeface="+mj-lt"/>
              </a:rPr>
              <a:t>0</a:t>
            </a:r>
            <a:r>
              <a:rPr lang="zh-TW" altLang="en-US" sz="2800" dirty="0">
                <a:solidFill>
                  <a:srgbClr val="FF0000"/>
                </a:solidFill>
                <a:latin typeface="+mj-lt"/>
              </a:rPr>
              <a:t>，造成</a:t>
            </a:r>
            <a:r>
              <a:rPr lang="en-US" altLang="zh-TW" sz="2800" dirty="0">
                <a:solidFill>
                  <a:srgbClr val="FF0000"/>
                </a:solidFill>
                <a:latin typeface="+mj-lt"/>
              </a:rPr>
              <a:t> output</a:t>
            </a:r>
            <a:r>
              <a:rPr lang="zh-TW" altLang="en-US" sz="2800" dirty="0">
                <a:solidFill>
                  <a:srgbClr val="FF0000"/>
                </a:solidFill>
                <a:latin typeface="+mj-lt"/>
              </a:rPr>
              <a:t>不可預測。</a:t>
            </a:r>
            <a:r>
              <a:rPr lang="zh-TW" altLang="en-US" sz="2800" dirty="0">
                <a:latin typeface="+mj-lt"/>
              </a:rPr>
              <a:t>因為兩個</a:t>
            </a:r>
            <a:r>
              <a:rPr lang="en-US" altLang="zh-TW" sz="2800" dirty="0">
                <a:latin typeface="+mj-lt"/>
              </a:rPr>
              <a:t> NOR </a:t>
            </a:r>
            <a:r>
              <a:rPr lang="zh-TW" altLang="en-US" sz="2800" dirty="0">
                <a:latin typeface="+mj-lt"/>
              </a:rPr>
              <a:t>閘就像在競賽一樣，因此稱為</a:t>
            </a:r>
            <a:r>
              <a:rPr lang="en-US" altLang="zh-TW" sz="2800" dirty="0">
                <a:latin typeface="+mj-lt"/>
              </a:rPr>
              <a:t>Racing condition</a:t>
            </a:r>
          </a:p>
        </p:txBody>
      </p:sp>
    </p:spTree>
    <p:extLst>
      <p:ext uri="{BB962C8B-B14F-4D97-AF65-F5344CB8AC3E}">
        <p14:creationId xmlns:p14="http://schemas.microsoft.com/office/powerpoint/2010/main" val="1385456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B7066-78B0-43DE-8A64-6474031DA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432" y="188913"/>
            <a:ext cx="11208568" cy="1143000"/>
          </a:xfrm>
        </p:spPr>
        <p:txBody>
          <a:bodyPr lIns="45719" tIns="45720" rIns="45719" bIns="45720" anchor="b">
            <a:normAutofit/>
          </a:bodyPr>
          <a:lstStyle/>
          <a:p>
            <a:r>
              <a:rPr lang="en-US" altLang="zh-TW" dirty="0"/>
              <a:t>Avoid Racing condition – Gated SR Latch </a:t>
            </a:r>
            <a:endParaRPr 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B685B672-E71B-D041-93D2-1219A1E4E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80958" y="1700808"/>
            <a:ext cx="3357884" cy="167283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69EFBD-3A2F-4107-8539-1366F1ED8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/>
              <a:t>11</a:t>
            </a:fld>
            <a:endParaRPr lang="en-US"/>
          </a:p>
        </p:txBody>
      </p:sp>
      <p:pic>
        <p:nvPicPr>
          <p:cNvPr id="7" name="內容版面配置區 5">
            <a:extLst>
              <a:ext uri="{FF2B5EF4-FFF2-40B4-BE49-F238E27FC236}">
                <a16:creationId xmlns:a16="http://schemas.microsoft.com/office/drawing/2014/main" id="{59C4D522-98CF-7A4E-A8BC-C200598053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66" r="2122"/>
          <a:stretch/>
        </p:blipFill>
        <p:spPr bwMode="auto">
          <a:xfrm>
            <a:off x="7752184" y="3573016"/>
            <a:ext cx="3286658" cy="1930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內容版面配置區 6">
            <a:extLst>
              <a:ext uri="{FF2B5EF4-FFF2-40B4-BE49-F238E27FC236}">
                <a16:creationId xmlns:a16="http://schemas.microsoft.com/office/drawing/2014/main" id="{46766E8B-FC6C-2B48-B34E-683BD41E9F91}"/>
              </a:ext>
            </a:extLst>
          </p:cNvPr>
          <p:cNvSpPr txBox="1">
            <a:spLocks/>
          </p:cNvSpPr>
          <p:nvPr/>
        </p:nvSpPr>
        <p:spPr bwMode="auto">
          <a:xfrm>
            <a:off x="1343472" y="1705967"/>
            <a:ext cx="5569445" cy="461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+mj-lt"/>
              </a:rPr>
              <a:t>目的：讓 </a:t>
            </a:r>
            <a:r>
              <a:rPr lang="en-US" altLang="zh-TW" dirty="0">
                <a:latin typeface="+mj-lt"/>
              </a:rPr>
              <a:t>input</a:t>
            </a:r>
            <a:r>
              <a:rPr lang="zh-TW" altLang="en-US" dirty="0">
                <a:latin typeface="+mj-lt"/>
              </a:rPr>
              <a:t> 只能在特定時刻輸入至 </a:t>
            </a:r>
            <a:r>
              <a:rPr lang="en-US" altLang="zh-TW" dirty="0">
                <a:latin typeface="+mj-lt"/>
              </a:rPr>
              <a:t>Latch</a:t>
            </a:r>
            <a:r>
              <a:rPr lang="zh-TW" altLang="en-US" dirty="0">
                <a:latin typeface="+mj-lt"/>
              </a:rPr>
              <a:t> 中，而非隨時皆可改變 </a:t>
            </a:r>
            <a:r>
              <a:rPr lang="en-US" altLang="zh-TW" dirty="0">
                <a:latin typeface="+mj-lt"/>
              </a:rPr>
              <a:t>output</a:t>
            </a:r>
          </a:p>
          <a:p>
            <a:r>
              <a:rPr lang="zh-TW" altLang="en-US" dirty="0">
                <a:latin typeface="+mj-lt"/>
              </a:rPr>
              <a:t>步驟</a:t>
            </a:r>
            <a:r>
              <a:rPr lang="en-US" altLang="zh-TW" dirty="0">
                <a:latin typeface="+mj-lt"/>
              </a:rPr>
              <a:t>1</a:t>
            </a:r>
            <a:r>
              <a:rPr lang="zh-TW" altLang="en-US" dirty="0">
                <a:latin typeface="+mj-lt"/>
              </a:rPr>
              <a:t>：在 </a:t>
            </a:r>
            <a:r>
              <a:rPr lang="en-US" altLang="zh-TW" dirty="0">
                <a:latin typeface="+mj-lt"/>
              </a:rPr>
              <a:t>NAND Latch</a:t>
            </a:r>
            <a:r>
              <a:rPr lang="zh-TW" altLang="en-US" dirty="0">
                <a:latin typeface="+mj-lt"/>
              </a:rPr>
              <a:t> 的</a:t>
            </a:r>
            <a:r>
              <a:rPr lang="en-US" altLang="zh-TW" dirty="0">
                <a:latin typeface="+mj-lt"/>
              </a:rPr>
              <a:t>input</a:t>
            </a:r>
            <a:r>
              <a:rPr lang="zh-TW" altLang="en-US" dirty="0">
                <a:latin typeface="+mj-lt"/>
              </a:rPr>
              <a:t> 加入 </a:t>
            </a:r>
            <a:r>
              <a:rPr lang="en-US" altLang="zh-TW" dirty="0">
                <a:latin typeface="+mj-lt"/>
              </a:rPr>
              <a:t>NAND</a:t>
            </a:r>
            <a:r>
              <a:rPr lang="zh-TW" altLang="en-US" dirty="0">
                <a:latin typeface="+mj-lt"/>
              </a:rPr>
              <a:t> 閘，其行為將變為 </a:t>
            </a:r>
            <a:r>
              <a:rPr lang="en-US" altLang="zh-TW" dirty="0">
                <a:solidFill>
                  <a:srgbClr val="FF0000"/>
                </a:solidFill>
                <a:latin typeface="+mj-lt"/>
              </a:rPr>
              <a:t>Active High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17122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B7066-78B0-43DE-8A64-6474031DA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432" y="413792"/>
            <a:ext cx="11208568" cy="1143000"/>
          </a:xfrm>
        </p:spPr>
        <p:txBody>
          <a:bodyPr lIns="45719" tIns="45720" rIns="45719" bIns="45720" anchor="b">
            <a:normAutofit fontScale="90000"/>
          </a:bodyPr>
          <a:lstStyle/>
          <a:p>
            <a:r>
              <a:rPr lang="en-US" altLang="zh-TW" dirty="0"/>
              <a:t>Avoid Racing condition – Gated SR Latch</a:t>
            </a:r>
            <a:br>
              <a:rPr lang="en-US" altLang="zh-TW" dirty="0"/>
            </a:br>
            <a:r>
              <a:rPr lang="en-US" altLang="zh-TW" dirty="0"/>
              <a:t>(Cont’d)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69EFBD-3A2F-4107-8539-1366F1ED8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/>
              <a:t>12</a:t>
            </a:fld>
            <a:endParaRPr lang="en-US"/>
          </a:p>
        </p:txBody>
      </p:sp>
      <p:sp>
        <p:nvSpPr>
          <p:cNvPr id="8" name="內容版面配置區 6">
            <a:extLst>
              <a:ext uri="{FF2B5EF4-FFF2-40B4-BE49-F238E27FC236}">
                <a16:creationId xmlns:a16="http://schemas.microsoft.com/office/drawing/2014/main" id="{46766E8B-FC6C-2B48-B34E-683BD41E9F91}"/>
              </a:ext>
            </a:extLst>
          </p:cNvPr>
          <p:cNvSpPr txBox="1">
            <a:spLocks/>
          </p:cNvSpPr>
          <p:nvPr/>
        </p:nvSpPr>
        <p:spPr bwMode="auto">
          <a:xfrm>
            <a:off x="1343472" y="1604987"/>
            <a:ext cx="5832648" cy="461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+mj-lt"/>
              </a:rPr>
              <a:t>步驟二：加入</a:t>
            </a:r>
            <a:r>
              <a:rPr lang="en-US" altLang="zh-TW" dirty="0">
                <a:latin typeface="+mj-lt"/>
              </a:rPr>
              <a:t> control </a:t>
            </a:r>
            <a:r>
              <a:rPr lang="zh-TW" altLang="en-US" dirty="0">
                <a:latin typeface="+mj-lt"/>
              </a:rPr>
              <a:t>訊號</a:t>
            </a:r>
            <a:r>
              <a:rPr lang="en-US" altLang="zh-TW" dirty="0">
                <a:latin typeface="+mj-lt"/>
              </a:rPr>
              <a:t>C</a:t>
            </a:r>
            <a:r>
              <a:rPr lang="zh-TW" altLang="en-US" dirty="0">
                <a:latin typeface="+mj-lt"/>
              </a:rPr>
              <a:t>，讓</a:t>
            </a:r>
            <a:r>
              <a:rPr lang="en-US" altLang="zh-TW" dirty="0">
                <a:latin typeface="+mj-lt"/>
              </a:rPr>
              <a:t> input </a:t>
            </a:r>
            <a:r>
              <a:rPr lang="zh-TW" altLang="en-US" dirty="0">
                <a:latin typeface="+mj-lt"/>
              </a:rPr>
              <a:t>只在 </a:t>
            </a:r>
            <a:r>
              <a:rPr lang="en-US" altLang="zh-TW" dirty="0">
                <a:latin typeface="+mj-lt"/>
              </a:rPr>
              <a:t>C</a:t>
            </a:r>
            <a:r>
              <a:rPr lang="zh-TW" altLang="en-US" dirty="0">
                <a:latin typeface="+mj-lt"/>
              </a:rPr>
              <a:t> </a:t>
            </a:r>
            <a:r>
              <a:rPr lang="en-US" altLang="zh-TW" dirty="0">
                <a:latin typeface="+mj-lt"/>
              </a:rPr>
              <a:t>=</a:t>
            </a:r>
            <a:r>
              <a:rPr lang="zh-TW" altLang="en-US" dirty="0">
                <a:latin typeface="+mj-lt"/>
              </a:rPr>
              <a:t> </a:t>
            </a:r>
            <a:r>
              <a:rPr lang="en-US" altLang="zh-TW" dirty="0">
                <a:latin typeface="+mj-lt"/>
              </a:rPr>
              <a:t>1</a:t>
            </a:r>
            <a:r>
              <a:rPr lang="zh-TW" altLang="en-US" dirty="0">
                <a:latin typeface="+mj-lt"/>
              </a:rPr>
              <a:t> 時才可進入 </a:t>
            </a:r>
            <a:r>
              <a:rPr lang="en-US" altLang="zh-TW" dirty="0">
                <a:latin typeface="+mj-lt"/>
              </a:rPr>
              <a:t>Latch</a:t>
            </a:r>
          </a:p>
          <a:p>
            <a:r>
              <a:rPr lang="en-US" altLang="zh-TW" dirty="0">
                <a:solidFill>
                  <a:srgbClr val="FF0000"/>
                </a:solidFill>
                <a:latin typeface="+mj-lt"/>
              </a:rPr>
              <a:t>C=1</a:t>
            </a:r>
            <a:r>
              <a:rPr lang="zh-TW" altLang="en-US" dirty="0">
                <a:solidFill>
                  <a:srgbClr val="FF0000"/>
                </a:solidFill>
                <a:latin typeface="+mj-lt"/>
              </a:rPr>
              <a:t>、</a:t>
            </a:r>
            <a:r>
              <a:rPr lang="en-US" altLang="zh-TW" dirty="0">
                <a:solidFill>
                  <a:srgbClr val="FF0000"/>
                </a:solidFill>
                <a:latin typeface="+mj-lt"/>
              </a:rPr>
              <a:t>S=1</a:t>
            </a:r>
            <a:r>
              <a:rPr lang="zh-TW" altLang="en-US" dirty="0">
                <a:solidFill>
                  <a:srgbClr val="FF0000"/>
                </a:solidFill>
                <a:latin typeface="+mj-lt"/>
              </a:rPr>
              <a:t>、</a:t>
            </a:r>
            <a:r>
              <a:rPr lang="en-US" altLang="zh-TW" dirty="0">
                <a:solidFill>
                  <a:srgbClr val="FF0000"/>
                </a:solidFill>
                <a:latin typeface="+mj-lt"/>
              </a:rPr>
              <a:t>R=1</a:t>
            </a:r>
            <a:r>
              <a:rPr lang="zh-TW" altLang="en-US" dirty="0">
                <a:solidFill>
                  <a:srgbClr val="FF0000"/>
                </a:solidFill>
                <a:latin typeface="+mj-lt"/>
              </a:rPr>
              <a:t>仍為</a:t>
            </a:r>
            <a:r>
              <a:rPr lang="en-US" altLang="zh-TW" dirty="0">
                <a:solidFill>
                  <a:srgbClr val="FF0000"/>
                </a:solidFill>
                <a:latin typeface="+mj-lt"/>
              </a:rPr>
              <a:t>Not allowed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4AB8858-6681-694B-A54C-51EF365EA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421" y="1916832"/>
            <a:ext cx="4458187" cy="440972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2A69C84-4657-5041-802C-ED77BDFFA7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677" y="4509120"/>
            <a:ext cx="4418586" cy="185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510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B7066-78B0-43DE-8A64-6474031DA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432" y="188913"/>
            <a:ext cx="11208568" cy="1143000"/>
          </a:xfrm>
        </p:spPr>
        <p:txBody>
          <a:bodyPr lIns="45719" tIns="45720" rIns="45719" bIns="45720" anchor="b">
            <a:normAutofit/>
          </a:bodyPr>
          <a:lstStyle/>
          <a:p>
            <a:r>
              <a:rPr lang="en-US" altLang="zh-TW" dirty="0"/>
              <a:t>Avoid Racing condition – Gated D Latch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69EFBD-3A2F-4107-8539-1366F1ED8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/>
              <a:t>13</a:t>
            </a:fld>
            <a:endParaRPr 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4AB8858-6681-694B-A54C-51EF365EA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2429" y="1921999"/>
            <a:ext cx="4458187" cy="3977663"/>
          </a:xfrm>
          <a:prstGeom prst="rect">
            <a:avLst/>
          </a:prstGeom>
        </p:spPr>
      </p:pic>
      <p:sp>
        <p:nvSpPr>
          <p:cNvPr id="6" name="內容版面配置區 6">
            <a:extLst>
              <a:ext uri="{FF2B5EF4-FFF2-40B4-BE49-F238E27FC236}">
                <a16:creationId xmlns:a16="http://schemas.microsoft.com/office/drawing/2014/main" id="{96DFAEED-1902-0B4C-A96F-5FE775E0ABA9}"/>
              </a:ext>
            </a:extLst>
          </p:cNvPr>
          <p:cNvSpPr txBox="1">
            <a:spLocks/>
          </p:cNvSpPr>
          <p:nvPr/>
        </p:nvSpPr>
        <p:spPr bwMode="auto">
          <a:xfrm>
            <a:off x="1249968" y="1655425"/>
            <a:ext cx="5569445" cy="461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+mj-lt"/>
              </a:rPr>
              <a:t>使用</a:t>
            </a:r>
            <a:r>
              <a:rPr lang="en-US" altLang="zh-TW" dirty="0">
                <a:latin typeface="+mj-lt"/>
              </a:rPr>
              <a:t> D </a:t>
            </a:r>
            <a:r>
              <a:rPr lang="zh-TW" altLang="en-US" dirty="0">
                <a:latin typeface="+mj-lt"/>
              </a:rPr>
              <a:t>及</a:t>
            </a:r>
            <a:r>
              <a:rPr lang="en-US" altLang="zh-TW" dirty="0">
                <a:latin typeface="+mj-lt"/>
              </a:rPr>
              <a:t> </a:t>
            </a:r>
            <a:r>
              <a:rPr lang="en-US" altLang="zh-TW" dirty="0" err="1">
                <a:latin typeface="+mj-lt"/>
              </a:rPr>
              <a:t>D_bar</a:t>
            </a:r>
            <a:r>
              <a:rPr lang="en-US" altLang="zh-TW" dirty="0">
                <a:latin typeface="+mj-lt"/>
              </a:rPr>
              <a:t> </a:t>
            </a:r>
            <a:r>
              <a:rPr lang="zh-TW" altLang="en-US" dirty="0">
                <a:latin typeface="+mj-lt"/>
              </a:rPr>
              <a:t>取代</a:t>
            </a:r>
            <a:r>
              <a:rPr lang="en-US" altLang="zh-TW" dirty="0">
                <a:latin typeface="+mj-lt"/>
              </a:rPr>
              <a:t> S </a:t>
            </a:r>
            <a:r>
              <a:rPr lang="zh-TW" altLang="en-US" dirty="0">
                <a:latin typeface="+mj-lt"/>
              </a:rPr>
              <a:t>及</a:t>
            </a:r>
            <a:r>
              <a:rPr lang="en-US" altLang="zh-TW" dirty="0">
                <a:latin typeface="+mj-lt"/>
              </a:rPr>
              <a:t> R</a:t>
            </a:r>
            <a:r>
              <a:rPr lang="zh-TW" altLang="en-US" dirty="0">
                <a:latin typeface="+mj-lt"/>
              </a:rPr>
              <a:t>：讓進入第一級 </a:t>
            </a:r>
            <a:r>
              <a:rPr lang="en" altLang="zh-TW" dirty="0">
                <a:latin typeface="+mj-lt"/>
              </a:rPr>
              <a:t>NAND</a:t>
            </a:r>
            <a:r>
              <a:rPr lang="zh-TW" altLang="en-US" dirty="0">
                <a:latin typeface="+mj-lt"/>
              </a:rPr>
              <a:t> 閘的輸入永遠不會同時為 </a:t>
            </a:r>
            <a:r>
              <a:rPr lang="en-US" altLang="zh-TW" dirty="0">
                <a:latin typeface="+mj-lt"/>
              </a:rPr>
              <a:t>1</a:t>
            </a:r>
            <a:endParaRPr lang="en" altLang="zh-TW" dirty="0">
              <a:latin typeface="+mj-lt"/>
            </a:endParaRPr>
          </a:p>
          <a:p>
            <a:r>
              <a:rPr lang="en-US" altLang="zh-TW" dirty="0">
                <a:latin typeface="+mj-lt"/>
              </a:rPr>
              <a:t>D Latch </a:t>
            </a:r>
            <a:r>
              <a:rPr lang="zh-TW" altLang="en-US" dirty="0">
                <a:latin typeface="+mj-lt"/>
              </a:rPr>
              <a:t>可徹底解決</a:t>
            </a:r>
            <a:r>
              <a:rPr lang="en-US" altLang="zh-TW" dirty="0">
                <a:latin typeface="+mj-lt"/>
              </a:rPr>
              <a:t> Racing condition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84666B1-078F-444E-AD91-6B9986A60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235" y="4457824"/>
            <a:ext cx="4640765" cy="179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217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85E790-2AE5-484C-81CB-C3C7E3F13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實作題</a:t>
            </a:r>
            <a:r>
              <a:rPr lang="en-US" altLang="zh-TW" dirty="0"/>
              <a:t>(</a:t>
            </a:r>
            <a:r>
              <a:rPr lang="zh-TW" altLang="en-US" dirty="0"/>
              <a:t>一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Gated D Latch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759AD71-1DC1-4928-AE70-877820696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+mj-lt"/>
              </a:rPr>
              <a:t>在實作題</a:t>
            </a:r>
            <a:r>
              <a:rPr lang="en-US" altLang="zh-TW" dirty="0">
                <a:latin typeface="+mj-lt"/>
              </a:rPr>
              <a:t>(</a:t>
            </a:r>
            <a:r>
              <a:rPr lang="zh-TW" altLang="en-US" dirty="0">
                <a:latin typeface="+mj-lt"/>
              </a:rPr>
              <a:t>一</a:t>
            </a:r>
            <a:r>
              <a:rPr lang="en-US" altLang="zh-TW" dirty="0">
                <a:latin typeface="+mj-lt"/>
              </a:rPr>
              <a:t>)</a:t>
            </a:r>
            <a:r>
              <a:rPr lang="zh-TW" altLang="en-US" dirty="0">
                <a:latin typeface="+mj-lt"/>
              </a:rPr>
              <a:t>裡，你們需要完成</a:t>
            </a:r>
            <a:endParaRPr lang="en-US" altLang="zh-TW" dirty="0">
              <a:latin typeface="+mj-lt"/>
            </a:endParaRP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+mj-lt"/>
              </a:rPr>
              <a:t>Gated D Latch</a:t>
            </a:r>
            <a:r>
              <a:rPr lang="zh-TW" altLang="en-US" sz="3200" dirty="0">
                <a:latin typeface="+mj-lt"/>
              </a:rPr>
              <a:t>，需要使用</a:t>
            </a:r>
            <a:r>
              <a:rPr lang="en-US" altLang="zh-TW" sz="3200" dirty="0">
                <a:latin typeface="+mj-lt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+mj-lt"/>
              </a:rPr>
              <a:t>Gate Level </a:t>
            </a:r>
            <a:r>
              <a:rPr lang="zh-TW" altLang="en-US" sz="3200" dirty="0">
                <a:latin typeface="+mj-lt"/>
              </a:rPr>
              <a:t>的方式去撰寫。</a:t>
            </a:r>
            <a:endParaRPr lang="en-US" altLang="zh-TW" sz="3200" dirty="0">
              <a:latin typeface="+mj-lt"/>
            </a:endParaRP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+mj-lt"/>
              </a:rPr>
              <a:t>在</a:t>
            </a:r>
            <a:r>
              <a:rPr lang="en-US" altLang="zh-TW" sz="3200" dirty="0">
                <a:latin typeface="+mj-lt"/>
              </a:rPr>
              <a:t> prob1 </a:t>
            </a:r>
            <a:r>
              <a:rPr lang="zh-TW" altLang="en-US" sz="3200" dirty="0">
                <a:latin typeface="+mj-lt"/>
              </a:rPr>
              <a:t>資料夾中的</a:t>
            </a:r>
            <a:r>
              <a:rPr lang="en-US" altLang="zh-TW" sz="3200" dirty="0">
                <a:latin typeface="+mj-lt"/>
              </a:rPr>
              <a:t> prob1.v </a:t>
            </a:r>
            <a:r>
              <a:rPr lang="zh-TW" altLang="en-US" sz="3200" dirty="0">
                <a:latin typeface="+mj-lt"/>
              </a:rPr>
              <a:t>裡面，使用</a:t>
            </a:r>
            <a:r>
              <a:rPr lang="en-US" altLang="zh-TW" sz="3200" dirty="0">
                <a:latin typeface="+mj-lt"/>
              </a:rPr>
              <a:t> Gate Level</a:t>
            </a:r>
            <a:r>
              <a:rPr lang="zh-TW" altLang="en-US" sz="3200" dirty="0">
                <a:latin typeface="+mj-lt"/>
              </a:rPr>
              <a:t>的方式去寫自己的</a:t>
            </a:r>
            <a:r>
              <a:rPr lang="en-US" altLang="zh-TW" sz="3200" dirty="0">
                <a:latin typeface="+mj-lt"/>
              </a:rPr>
              <a:t> D Latch </a:t>
            </a:r>
            <a:r>
              <a:rPr lang="zh-TW" altLang="en-US" sz="3200" dirty="0">
                <a:latin typeface="+mj-lt"/>
              </a:rPr>
              <a:t>模組，並使用</a:t>
            </a:r>
            <a:r>
              <a:rPr lang="en-US" altLang="zh-TW" sz="3200" dirty="0">
                <a:latin typeface="+mj-lt"/>
              </a:rPr>
              <a:t>tb_prob1.v </a:t>
            </a:r>
            <a:r>
              <a:rPr lang="zh-TW" altLang="en-US" sz="3200" dirty="0">
                <a:latin typeface="+mj-lt"/>
              </a:rPr>
              <a:t>模擬。</a:t>
            </a:r>
            <a:endParaRPr lang="en-US" altLang="zh-TW" sz="3200" dirty="0">
              <a:latin typeface="+mj-lt"/>
            </a:endParaRP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+mj-lt"/>
              </a:rPr>
              <a:t>查看波形圖確認行為是否正確</a:t>
            </a:r>
            <a:endParaRPr lang="en-US" altLang="zh-TW" sz="32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60AAC95-3326-4AC7-91BA-84A2351CC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14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65947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DADB2-EA26-4C22-8E7B-712F14591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431" y="1709741"/>
            <a:ext cx="11208569" cy="2852737"/>
          </a:xfrm>
        </p:spPr>
        <p:txBody>
          <a:bodyPr lIns="45719" tIns="45720" rIns="45719" bIns="45720" anchor="b">
            <a:normAutofit/>
          </a:bodyPr>
          <a:lstStyle/>
          <a:p>
            <a:r>
              <a:rPr lang="en-US" dirty="0"/>
              <a:t>Level trigger</a:t>
            </a:r>
            <a:br>
              <a:rPr lang="en-US" dirty="0"/>
            </a:br>
            <a:r>
              <a:rPr lang="en-US" dirty="0"/>
              <a:t>V.S.</a:t>
            </a:r>
            <a:br>
              <a:rPr lang="en-US" dirty="0"/>
            </a:br>
            <a:r>
              <a:rPr lang="en-US" dirty="0"/>
              <a:t>Edge trigger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EE94D-80F2-46CF-B762-66940662392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B5994-41FD-45FD-82EC-4A8360C660E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935460" y="5955384"/>
            <a:ext cx="256541" cy="27546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3333CC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altLang="zh-TW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2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內容版面配置區 6">
            <a:extLst>
              <a:ext uri="{FF2B5EF4-FFF2-40B4-BE49-F238E27FC236}">
                <a16:creationId xmlns:a16="http://schemas.microsoft.com/office/drawing/2014/main" id="{F602F514-8129-844D-8567-DFC0461FB119}"/>
              </a:ext>
            </a:extLst>
          </p:cNvPr>
          <p:cNvSpPr txBox="1">
            <a:spLocks/>
          </p:cNvSpPr>
          <p:nvPr/>
        </p:nvSpPr>
        <p:spPr bwMode="auto">
          <a:xfrm>
            <a:off x="1343472" y="1338261"/>
            <a:ext cx="10556428" cy="461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>
                <a:latin typeface="+mj-lt"/>
              </a:rPr>
              <a:t>Clock period: </a:t>
            </a:r>
            <a:r>
              <a:rPr lang="zh-TW" altLang="en-US" sz="2400" dirty="0">
                <a:latin typeface="+mj-lt"/>
              </a:rPr>
              <a:t>一個</a:t>
            </a:r>
            <a:r>
              <a:rPr lang="en-US" altLang="zh-TW" sz="2400" dirty="0">
                <a:latin typeface="+mj-lt"/>
              </a:rPr>
              <a:t> cycle </a:t>
            </a:r>
            <a:r>
              <a:rPr lang="zh-TW" altLang="en-US" sz="2400" dirty="0">
                <a:latin typeface="+mj-lt"/>
              </a:rPr>
              <a:t>的時間</a:t>
            </a:r>
            <a:r>
              <a:rPr lang="en-US" altLang="zh-TW" sz="2400" dirty="0">
                <a:latin typeface="+mj-lt"/>
              </a:rPr>
              <a:t>(second/cycle)</a:t>
            </a:r>
          </a:p>
          <a:p>
            <a:r>
              <a:rPr lang="en-US" altLang="zh-TW" sz="2400" dirty="0">
                <a:latin typeface="+mj-lt"/>
              </a:rPr>
              <a:t>Clock frequency: clock period </a:t>
            </a:r>
            <a:r>
              <a:rPr lang="zh-TW" altLang="en-US" sz="2400" dirty="0">
                <a:latin typeface="+mj-lt"/>
              </a:rPr>
              <a:t>的倒數</a:t>
            </a:r>
            <a:r>
              <a:rPr lang="en-US" altLang="zh-TW" sz="2400" dirty="0">
                <a:latin typeface="+mj-lt"/>
              </a:rPr>
              <a:t>. (cycle/second)</a:t>
            </a:r>
          </a:p>
          <a:p>
            <a:r>
              <a:rPr lang="en-US" altLang="zh-TW" sz="2400" dirty="0">
                <a:latin typeface="+mj-lt"/>
              </a:rPr>
              <a:t>Clock width: clock</a:t>
            </a:r>
            <a:r>
              <a:rPr lang="zh-TW" altLang="en-US" sz="2400" dirty="0">
                <a:latin typeface="+mj-lt"/>
              </a:rPr>
              <a:t>訊號為</a:t>
            </a:r>
            <a:r>
              <a:rPr lang="en-US" altLang="zh-TW" sz="2400" dirty="0">
                <a:latin typeface="+mj-lt"/>
              </a:rPr>
              <a:t>1</a:t>
            </a:r>
            <a:r>
              <a:rPr lang="zh-TW" altLang="en-US" sz="2400" dirty="0">
                <a:latin typeface="+mj-lt"/>
              </a:rPr>
              <a:t>的時間長度</a:t>
            </a:r>
            <a:r>
              <a:rPr lang="en-US" altLang="zh-TW" sz="2400" dirty="0">
                <a:latin typeface="+mj-lt"/>
              </a:rPr>
              <a:t>.</a:t>
            </a:r>
          </a:p>
          <a:p>
            <a:r>
              <a:rPr lang="en-US" altLang="zh-TW" sz="2400" dirty="0">
                <a:latin typeface="+mj-lt"/>
              </a:rPr>
              <a:t>Duty cycle: clock width/clock period</a:t>
            </a:r>
            <a:r>
              <a:rPr lang="zh-TW" altLang="en-US" sz="2400" dirty="0">
                <a:latin typeface="+mj-lt"/>
              </a:rPr>
              <a:t>，即一個 </a:t>
            </a:r>
            <a:r>
              <a:rPr lang="en-US" altLang="zh-TW" sz="2400" dirty="0">
                <a:latin typeface="+mj-lt"/>
              </a:rPr>
              <a:t>clock period</a:t>
            </a:r>
            <a:r>
              <a:rPr lang="zh-TW" altLang="en-US" sz="2400" dirty="0">
                <a:latin typeface="+mj-lt"/>
              </a:rPr>
              <a:t> 內 </a:t>
            </a:r>
            <a:r>
              <a:rPr lang="en-US" altLang="zh-TW" sz="2400" dirty="0">
                <a:latin typeface="+mj-lt"/>
              </a:rPr>
              <a:t>clock</a:t>
            </a:r>
            <a:r>
              <a:rPr lang="zh-TW" altLang="en-US" sz="2400" dirty="0">
                <a:latin typeface="+mj-lt"/>
              </a:rPr>
              <a:t> 訊號為</a:t>
            </a:r>
            <a:r>
              <a:rPr lang="en-US" altLang="zh-TW" sz="2400" dirty="0">
                <a:latin typeface="+mj-lt"/>
              </a:rPr>
              <a:t>1</a:t>
            </a:r>
            <a:r>
              <a:rPr lang="zh-TW" altLang="en-US" sz="2400" dirty="0">
                <a:latin typeface="+mj-lt"/>
              </a:rPr>
              <a:t>的比例</a:t>
            </a:r>
            <a:endParaRPr lang="en-US" altLang="zh-TW" sz="2400" dirty="0">
              <a:latin typeface="+mj-lt"/>
            </a:endParaRPr>
          </a:p>
          <a:p>
            <a:r>
              <a:rPr lang="en-US" altLang="zh-TW" sz="2400" dirty="0">
                <a:latin typeface="+mj-lt"/>
              </a:rPr>
              <a:t>Rising edge</a:t>
            </a:r>
            <a:r>
              <a:rPr lang="zh-TW" altLang="en-US" sz="2400" dirty="0">
                <a:latin typeface="+mj-lt"/>
              </a:rPr>
              <a:t>：</a:t>
            </a:r>
            <a:r>
              <a:rPr lang="en-US" altLang="zh-TW" sz="2400" dirty="0">
                <a:latin typeface="+mj-lt"/>
              </a:rPr>
              <a:t>clock</a:t>
            </a:r>
            <a:r>
              <a:rPr lang="zh-TW" altLang="en-US" sz="2400" dirty="0">
                <a:latin typeface="+mj-lt"/>
              </a:rPr>
              <a:t>由</a:t>
            </a:r>
            <a:r>
              <a:rPr lang="en-US" altLang="zh-TW" sz="2400" dirty="0">
                <a:latin typeface="+mj-lt"/>
              </a:rPr>
              <a:t>0</a:t>
            </a:r>
            <a:r>
              <a:rPr lang="zh-TW" altLang="en-US" sz="2400" dirty="0">
                <a:latin typeface="+mj-lt"/>
              </a:rPr>
              <a:t>變</a:t>
            </a:r>
            <a:r>
              <a:rPr lang="en-US" altLang="zh-TW" sz="2400" dirty="0">
                <a:latin typeface="+mj-lt"/>
              </a:rPr>
              <a:t>1</a:t>
            </a:r>
            <a:r>
              <a:rPr lang="zh-TW" altLang="en-US" sz="2400" dirty="0">
                <a:latin typeface="+mj-lt"/>
              </a:rPr>
              <a:t>的時刻</a:t>
            </a:r>
            <a:endParaRPr lang="en-US" altLang="zh-TW" sz="2400" dirty="0">
              <a:latin typeface="+mj-lt"/>
            </a:endParaRPr>
          </a:p>
          <a:p>
            <a:r>
              <a:rPr lang="en-US" altLang="zh-TW" sz="2400" dirty="0">
                <a:latin typeface="+mj-lt"/>
              </a:rPr>
              <a:t>Falling edge</a:t>
            </a:r>
            <a:r>
              <a:rPr lang="zh-TW" altLang="en-US" sz="2400" dirty="0">
                <a:latin typeface="+mj-lt"/>
              </a:rPr>
              <a:t>：</a:t>
            </a:r>
            <a:r>
              <a:rPr lang="en-US" altLang="zh-TW" sz="2400" dirty="0">
                <a:latin typeface="+mj-lt"/>
              </a:rPr>
              <a:t>clock</a:t>
            </a:r>
            <a:r>
              <a:rPr lang="zh-TW" altLang="en-US" sz="2400" dirty="0">
                <a:latin typeface="+mj-lt"/>
              </a:rPr>
              <a:t>由</a:t>
            </a:r>
            <a:r>
              <a:rPr lang="en-US" altLang="zh-TW" sz="2400" dirty="0">
                <a:latin typeface="+mj-lt"/>
              </a:rPr>
              <a:t>1</a:t>
            </a:r>
            <a:r>
              <a:rPr lang="zh-TW" altLang="en-US" sz="2400" dirty="0">
                <a:latin typeface="+mj-lt"/>
              </a:rPr>
              <a:t>變</a:t>
            </a:r>
            <a:r>
              <a:rPr lang="en-US" altLang="zh-TW" sz="2400" dirty="0">
                <a:latin typeface="+mj-lt"/>
              </a:rPr>
              <a:t>0</a:t>
            </a:r>
            <a:r>
              <a:rPr lang="zh-TW" altLang="en-US" sz="2400" dirty="0">
                <a:latin typeface="+mj-lt"/>
              </a:rPr>
              <a:t>的時刻</a:t>
            </a:r>
            <a:endParaRPr lang="en-US" altLang="zh-TW" sz="2400" dirty="0">
              <a:latin typeface="+mj-lt"/>
            </a:endParaRPr>
          </a:p>
          <a:p>
            <a:endParaRPr lang="en-US" altLang="zh-TW" sz="2400" dirty="0">
              <a:latin typeface="+mj-lt"/>
            </a:endParaRPr>
          </a:p>
          <a:p>
            <a:endParaRPr lang="en-US" altLang="zh-TW" sz="2400" dirty="0"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EB7066-78B0-43DE-8A64-6474031DA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432" y="44624"/>
            <a:ext cx="11208568" cy="1143000"/>
          </a:xfrm>
        </p:spPr>
        <p:txBody>
          <a:bodyPr lIns="45719" tIns="45720" rIns="45719" bIns="45720" anchor="b">
            <a:normAutofit/>
          </a:bodyPr>
          <a:lstStyle/>
          <a:p>
            <a:r>
              <a:rPr lang="en-US" altLang="zh-TW" dirty="0"/>
              <a:t>Clock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69EFBD-3A2F-4107-8539-1366F1ED8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/>
              <a:t>16</a:t>
            </a:fld>
            <a:endParaRPr lang="en-US"/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A544A52C-676A-714D-839B-2C7719477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853" y="4462907"/>
            <a:ext cx="6181725" cy="227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00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內容版面配置區 6">
            <a:extLst>
              <a:ext uri="{FF2B5EF4-FFF2-40B4-BE49-F238E27FC236}">
                <a16:creationId xmlns:a16="http://schemas.microsoft.com/office/drawing/2014/main" id="{F602F514-8129-844D-8567-DFC0461FB119}"/>
              </a:ext>
            </a:extLst>
          </p:cNvPr>
          <p:cNvSpPr txBox="1">
            <a:spLocks/>
          </p:cNvSpPr>
          <p:nvPr/>
        </p:nvSpPr>
        <p:spPr bwMode="auto">
          <a:xfrm>
            <a:off x="1343472" y="1338261"/>
            <a:ext cx="10556428" cy="461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940"/>
              </a:lnSpc>
            </a:pPr>
            <a:r>
              <a:rPr lang="en-US" altLang="zh-TW" dirty="0">
                <a:latin typeface="+mj-lt"/>
                <a:ea typeface="DFKai-SB" panose="03000509000000000000" pitchFamily="49" charset="-120"/>
                <a:cs typeface="DFKai-SB" panose="03000509000000000000" pitchFamily="49" charset="-120"/>
              </a:rPr>
              <a:t>Level trigger</a:t>
            </a:r>
            <a:r>
              <a:rPr lang="zh-TW" altLang="en-US" dirty="0">
                <a:latin typeface="+mj-lt"/>
                <a:ea typeface="DFKai-SB" panose="03000509000000000000" pitchFamily="49" charset="-120"/>
                <a:cs typeface="DFKai-SB" panose="03000509000000000000" pitchFamily="49" charset="-120"/>
              </a:rPr>
              <a:t>：</a:t>
            </a:r>
            <a:r>
              <a:rPr lang="en-US" altLang="zh-TW" dirty="0">
                <a:latin typeface="+mj-lt"/>
                <a:ea typeface="DFKai-SB" panose="03000509000000000000" pitchFamily="49" charset="-120"/>
                <a:cs typeface="DFKai-SB" panose="03000509000000000000" pitchFamily="49" charset="-120"/>
              </a:rPr>
              <a:t>input </a:t>
            </a:r>
            <a:r>
              <a:rPr lang="zh-TW" altLang="en-US" dirty="0">
                <a:latin typeface="+mj-lt"/>
                <a:ea typeface="DFKai-SB" panose="03000509000000000000" pitchFamily="49" charset="-120"/>
                <a:cs typeface="DFKai-SB" panose="03000509000000000000" pitchFamily="49" charset="-120"/>
              </a:rPr>
              <a:t>可在</a:t>
            </a:r>
            <a:r>
              <a:rPr lang="en-US" altLang="zh-TW" dirty="0">
                <a:latin typeface="+mj-lt"/>
                <a:ea typeface="DFKai-SB" panose="03000509000000000000" pitchFamily="49" charset="-120"/>
                <a:cs typeface="DFKai-SB" panose="03000509000000000000" pitchFamily="49" charset="-120"/>
              </a:rPr>
              <a:t> clock </a:t>
            </a:r>
            <a:r>
              <a:rPr lang="zh-TW" altLang="en-US" dirty="0">
                <a:latin typeface="+mj-lt"/>
                <a:ea typeface="DFKai-SB" panose="03000509000000000000" pitchFamily="49" charset="-120"/>
                <a:cs typeface="DFKai-SB" panose="03000509000000000000" pitchFamily="49" charset="-120"/>
              </a:rPr>
              <a:t>為</a:t>
            </a:r>
            <a:r>
              <a:rPr lang="en-US" altLang="zh-TW" dirty="0">
                <a:latin typeface="+mj-lt"/>
                <a:ea typeface="DFKai-SB" panose="03000509000000000000" pitchFamily="49" charset="-120"/>
                <a:cs typeface="DFKai-SB" panose="03000509000000000000" pitchFamily="49" charset="-120"/>
              </a:rPr>
              <a:t> 0 </a:t>
            </a:r>
            <a:r>
              <a:rPr lang="zh-TW" altLang="en-US" dirty="0">
                <a:latin typeface="+mj-lt"/>
                <a:ea typeface="DFKai-SB" panose="03000509000000000000" pitchFamily="49" charset="-120"/>
                <a:cs typeface="DFKai-SB" panose="03000509000000000000" pitchFamily="49" charset="-120"/>
              </a:rPr>
              <a:t>或者</a:t>
            </a:r>
            <a:r>
              <a:rPr lang="en-US" altLang="zh-TW" dirty="0">
                <a:latin typeface="+mj-lt"/>
                <a:ea typeface="DFKai-SB" panose="03000509000000000000" pitchFamily="49" charset="-120"/>
                <a:cs typeface="DFKai-SB" panose="03000509000000000000" pitchFamily="49" charset="-120"/>
              </a:rPr>
              <a:t> 1 </a:t>
            </a:r>
            <a:r>
              <a:rPr lang="zh-TW" altLang="en-US" dirty="0">
                <a:latin typeface="+mj-lt"/>
                <a:ea typeface="DFKai-SB" panose="03000509000000000000" pitchFamily="49" charset="-120"/>
                <a:cs typeface="DFKai-SB" panose="03000509000000000000" pitchFamily="49" charset="-120"/>
              </a:rPr>
              <a:t>時改變</a:t>
            </a:r>
            <a:r>
              <a:rPr lang="en-US" altLang="zh-TW" dirty="0">
                <a:latin typeface="+mj-lt"/>
                <a:ea typeface="DFKai-SB" panose="03000509000000000000" pitchFamily="49" charset="-120"/>
                <a:cs typeface="DFKai-SB" panose="03000509000000000000" pitchFamily="49" charset="-120"/>
              </a:rPr>
              <a:t> output</a:t>
            </a:r>
          </a:p>
          <a:p>
            <a:pPr>
              <a:lnSpc>
                <a:spcPts val="3940"/>
              </a:lnSpc>
            </a:pPr>
            <a:r>
              <a:rPr lang="en-US" altLang="zh-TW" dirty="0">
                <a:latin typeface="+mj-lt"/>
                <a:ea typeface="DFKai-SB" panose="03000509000000000000" pitchFamily="49" charset="-120"/>
                <a:cs typeface="DFKai-SB" panose="03000509000000000000" pitchFamily="49" charset="-120"/>
              </a:rPr>
              <a:t>Edge trigger</a:t>
            </a:r>
            <a:r>
              <a:rPr lang="zh-TW" altLang="en-US" dirty="0">
                <a:latin typeface="+mj-lt"/>
                <a:ea typeface="DFKai-SB" panose="03000509000000000000" pitchFamily="49" charset="-120"/>
                <a:cs typeface="DFKai-SB" panose="03000509000000000000" pitchFamily="49" charset="-120"/>
              </a:rPr>
              <a:t>：</a:t>
            </a:r>
            <a:r>
              <a:rPr lang="en-US" altLang="zh-TW" dirty="0">
                <a:latin typeface="+mj-lt"/>
                <a:ea typeface="DFKai-SB" panose="03000509000000000000" pitchFamily="49" charset="-120"/>
                <a:cs typeface="DFKai-SB" panose="03000509000000000000" pitchFamily="49" charset="-120"/>
              </a:rPr>
              <a:t>input </a:t>
            </a:r>
            <a:r>
              <a:rPr lang="zh-TW" altLang="en-US" dirty="0">
                <a:latin typeface="+mj-lt"/>
                <a:ea typeface="DFKai-SB" panose="03000509000000000000" pitchFamily="49" charset="-120"/>
                <a:cs typeface="DFKai-SB" panose="03000509000000000000" pitchFamily="49" charset="-120"/>
              </a:rPr>
              <a:t>只可在</a:t>
            </a:r>
            <a:r>
              <a:rPr lang="en-US" altLang="zh-TW" dirty="0">
                <a:latin typeface="+mj-lt"/>
                <a:ea typeface="DFKai-SB" panose="03000509000000000000" pitchFamily="49" charset="-120"/>
                <a:cs typeface="DFKai-SB" panose="03000509000000000000" pitchFamily="49" charset="-120"/>
              </a:rPr>
              <a:t> Rising Edge </a:t>
            </a:r>
            <a:r>
              <a:rPr lang="zh-TW" altLang="en-US" dirty="0">
                <a:latin typeface="+mj-lt"/>
                <a:ea typeface="DFKai-SB" panose="03000509000000000000" pitchFamily="49" charset="-120"/>
                <a:cs typeface="DFKai-SB" panose="03000509000000000000" pitchFamily="49" charset="-120"/>
              </a:rPr>
              <a:t>或者</a:t>
            </a:r>
            <a:r>
              <a:rPr lang="en-US" altLang="zh-TW" dirty="0">
                <a:latin typeface="+mj-lt"/>
                <a:ea typeface="DFKai-SB" panose="03000509000000000000" pitchFamily="49" charset="-120"/>
                <a:cs typeface="DFKai-SB" panose="03000509000000000000" pitchFamily="49" charset="-120"/>
              </a:rPr>
              <a:t> Falling Edge </a:t>
            </a:r>
            <a:r>
              <a:rPr lang="zh-TW" altLang="en-US" dirty="0">
                <a:latin typeface="+mj-lt"/>
                <a:ea typeface="DFKai-SB" panose="03000509000000000000" pitchFamily="49" charset="-120"/>
                <a:cs typeface="DFKai-SB" panose="03000509000000000000" pitchFamily="49" charset="-120"/>
              </a:rPr>
              <a:t>時改變</a:t>
            </a:r>
            <a:r>
              <a:rPr lang="en-US" altLang="zh-TW" dirty="0">
                <a:latin typeface="+mj-lt"/>
                <a:ea typeface="DFKai-SB" panose="03000509000000000000" pitchFamily="49" charset="-120"/>
                <a:cs typeface="DFKai-SB" panose="03000509000000000000" pitchFamily="49" charset="-120"/>
              </a:rPr>
              <a:t>output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EB7066-78B0-43DE-8A64-6474031DA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432" y="44624"/>
            <a:ext cx="11208568" cy="1143000"/>
          </a:xfrm>
        </p:spPr>
        <p:txBody>
          <a:bodyPr lIns="45719" tIns="45720" rIns="45719" bIns="45720" anchor="b">
            <a:normAutofit/>
          </a:bodyPr>
          <a:lstStyle/>
          <a:p>
            <a:r>
              <a:rPr lang="en-US" altLang="zh-TW" dirty="0"/>
              <a:t>Level trigger V.S. Edge trigger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69EFBD-3A2F-4107-8539-1366F1ED8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/>
              <a:t>17</a:t>
            </a:fld>
            <a:endParaRPr lang="en-US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CA9957E5-14A2-8842-85D7-9922891DD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280" y="3726784"/>
            <a:ext cx="6223620" cy="2366512"/>
          </a:xfrm>
          <a:prstGeom prst="rect">
            <a:avLst/>
          </a:prstGeom>
        </p:spPr>
      </p:pic>
      <p:sp>
        <p:nvSpPr>
          <p:cNvPr id="3" name="橢圓 2">
            <a:extLst>
              <a:ext uri="{FF2B5EF4-FFF2-40B4-BE49-F238E27FC236}">
                <a16:creationId xmlns:a16="http://schemas.microsoft.com/office/drawing/2014/main" id="{C7E758D6-4151-274F-8074-5FE7D169D05F}"/>
              </a:ext>
            </a:extLst>
          </p:cNvPr>
          <p:cNvSpPr/>
          <p:nvPr/>
        </p:nvSpPr>
        <p:spPr>
          <a:xfrm>
            <a:off x="5087888" y="3645024"/>
            <a:ext cx="72008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C7053A1A-A1E4-114F-B72E-A02E89DF70CB}"/>
              </a:ext>
            </a:extLst>
          </p:cNvPr>
          <p:cNvSpPr/>
          <p:nvPr/>
        </p:nvSpPr>
        <p:spPr>
          <a:xfrm>
            <a:off x="6189514" y="3645024"/>
            <a:ext cx="72008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4C097FF0-121C-2549-B6AA-B08F0C075ED4}"/>
              </a:ext>
            </a:extLst>
          </p:cNvPr>
          <p:cNvSpPr/>
          <p:nvPr/>
        </p:nvSpPr>
        <p:spPr>
          <a:xfrm>
            <a:off x="7291140" y="3645024"/>
            <a:ext cx="72008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3A0F3CA-35E9-0049-8317-F44B35533DC3}"/>
              </a:ext>
            </a:extLst>
          </p:cNvPr>
          <p:cNvSpPr/>
          <p:nvPr/>
        </p:nvSpPr>
        <p:spPr>
          <a:xfrm>
            <a:off x="8385561" y="3645024"/>
            <a:ext cx="72008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DE6F4E99-E1A7-3D47-89E2-CA12EC699C5F}"/>
              </a:ext>
            </a:extLst>
          </p:cNvPr>
          <p:cNvSpPr/>
          <p:nvPr/>
        </p:nvSpPr>
        <p:spPr>
          <a:xfrm>
            <a:off x="5663952" y="4517498"/>
            <a:ext cx="72008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263F88B9-81BF-AE4C-85F7-B7B11D691D83}"/>
              </a:ext>
            </a:extLst>
          </p:cNvPr>
          <p:cNvSpPr/>
          <p:nvPr/>
        </p:nvSpPr>
        <p:spPr>
          <a:xfrm>
            <a:off x="6744072" y="4517498"/>
            <a:ext cx="72008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48563E4-850E-704A-8ECD-92CD66182009}"/>
              </a:ext>
            </a:extLst>
          </p:cNvPr>
          <p:cNvSpPr/>
          <p:nvPr/>
        </p:nvSpPr>
        <p:spPr>
          <a:xfrm>
            <a:off x="7896200" y="4517498"/>
            <a:ext cx="72008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EEF2BD72-7702-034A-A7FD-B0CC4EE1D915}"/>
              </a:ext>
            </a:extLst>
          </p:cNvPr>
          <p:cNvSpPr/>
          <p:nvPr/>
        </p:nvSpPr>
        <p:spPr>
          <a:xfrm>
            <a:off x="4943872" y="5029932"/>
            <a:ext cx="432048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3235F0A2-3BEE-DE45-BA88-6B08665DD466}"/>
              </a:ext>
            </a:extLst>
          </p:cNvPr>
          <p:cNvSpPr/>
          <p:nvPr/>
        </p:nvSpPr>
        <p:spPr>
          <a:xfrm>
            <a:off x="6032066" y="5029932"/>
            <a:ext cx="432048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CECE3FBE-4F5D-244D-87C3-C2EA735C82E3}"/>
              </a:ext>
            </a:extLst>
          </p:cNvPr>
          <p:cNvSpPr/>
          <p:nvPr/>
        </p:nvSpPr>
        <p:spPr>
          <a:xfrm>
            <a:off x="7168728" y="5011900"/>
            <a:ext cx="432048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F0834BE9-9031-C640-824B-ED6E55167CC5}"/>
              </a:ext>
            </a:extLst>
          </p:cNvPr>
          <p:cNvSpPr/>
          <p:nvPr/>
        </p:nvSpPr>
        <p:spPr>
          <a:xfrm>
            <a:off x="8276157" y="5011900"/>
            <a:ext cx="432048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8DE797BE-3157-3E4B-B04B-530C7B30C433}"/>
              </a:ext>
            </a:extLst>
          </p:cNvPr>
          <p:cNvSpPr/>
          <p:nvPr/>
        </p:nvSpPr>
        <p:spPr>
          <a:xfrm>
            <a:off x="5481375" y="5622629"/>
            <a:ext cx="432048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5D48A844-CB28-C345-A324-1088C08E59CD}"/>
              </a:ext>
            </a:extLst>
          </p:cNvPr>
          <p:cNvSpPr/>
          <p:nvPr/>
        </p:nvSpPr>
        <p:spPr>
          <a:xfrm>
            <a:off x="6621686" y="5622629"/>
            <a:ext cx="432048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75A6405A-1678-B344-8C68-4F7AAA05990C}"/>
              </a:ext>
            </a:extLst>
          </p:cNvPr>
          <p:cNvSpPr/>
          <p:nvPr/>
        </p:nvSpPr>
        <p:spPr>
          <a:xfrm>
            <a:off x="7680176" y="5589240"/>
            <a:ext cx="432048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9F7EA95C-4580-E94F-99AD-086E9A69601E}"/>
              </a:ext>
            </a:extLst>
          </p:cNvPr>
          <p:cNvSpPr/>
          <p:nvPr/>
        </p:nvSpPr>
        <p:spPr>
          <a:xfrm>
            <a:off x="8832304" y="5589240"/>
            <a:ext cx="432048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27" name="Picture 10" descr="Flip Flop Triggering-HIGH,LOW,POSITIVE,and NEGATIVE Edge Triggering">
            <a:extLst>
              <a:ext uri="{FF2B5EF4-FFF2-40B4-BE49-F238E27FC236}">
                <a16:creationId xmlns:a16="http://schemas.microsoft.com/office/drawing/2014/main" id="{3033A71F-B7B2-6140-8789-E119C50807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53" t="44878" r="26107" b="41120"/>
          <a:stretch/>
        </p:blipFill>
        <p:spPr bwMode="auto">
          <a:xfrm>
            <a:off x="9574561" y="5157192"/>
            <a:ext cx="914780" cy="33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2" descr="Flip Flop Triggering-HIGH,LOW,POSITIVE,and NEGATIVE Edge Triggering">
            <a:extLst>
              <a:ext uri="{FF2B5EF4-FFF2-40B4-BE49-F238E27FC236}">
                <a16:creationId xmlns:a16="http://schemas.microsoft.com/office/drawing/2014/main" id="{A5D1A6B5-D740-FA4D-AF0A-173FDABD4D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74" t="51079" r="23645" b="34087"/>
          <a:stretch/>
        </p:blipFill>
        <p:spPr bwMode="auto">
          <a:xfrm>
            <a:off x="9579217" y="5790085"/>
            <a:ext cx="1001526" cy="32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https://1.bp.blogspot.com/-gSr4Erqz3VI/XpK3UGJYKSI/AAAAAAABIcM/fIIuyp77Abg7xVS2acKJVlCcng-EDFLKgCLcBGAsYHQ/s1600/gated-D-latch.png">
            <a:extLst>
              <a:ext uri="{FF2B5EF4-FFF2-40B4-BE49-F238E27FC236}">
                <a16:creationId xmlns:a16="http://schemas.microsoft.com/office/drawing/2014/main" id="{995D73D1-98F5-8243-ADEB-20D2A85998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22" t="79691" r="24766" b="13107"/>
          <a:stretch/>
        </p:blipFill>
        <p:spPr bwMode="auto">
          <a:xfrm>
            <a:off x="9606288" y="3841194"/>
            <a:ext cx="738184" cy="30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2" descr="Flip Flop Triggering-HIGH,LOW,POSITIVE,and NEGATIVE Edge Triggering">
            <a:extLst>
              <a:ext uri="{FF2B5EF4-FFF2-40B4-BE49-F238E27FC236}">
                <a16:creationId xmlns:a16="http://schemas.microsoft.com/office/drawing/2014/main" id="{78790545-15A9-244C-9EF4-C55D484D8D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74" t="51079" r="41692" b="37716"/>
          <a:stretch/>
        </p:blipFill>
        <p:spPr bwMode="auto">
          <a:xfrm>
            <a:off x="9560736" y="4573871"/>
            <a:ext cx="423696" cy="247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https://1.bp.blogspot.com/-gSr4Erqz3VI/XpK3UGJYKSI/AAAAAAABIcM/fIIuyp77Abg7xVS2acKJVlCcng-EDFLKgCLcBGAsYHQ/s1600/gated-D-latch.png">
            <a:extLst>
              <a:ext uri="{FF2B5EF4-FFF2-40B4-BE49-F238E27FC236}">
                <a16:creationId xmlns:a16="http://schemas.microsoft.com/office/drawing/2014/main" id="{737ED534-26B0-BE4C-B29F-E1DE45834D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87" t="81108" r="24765" b="13107"/>
          <a:stretch/>
        </p:blipFill>
        <p:spPr bwMode="auto">
          <a:xfrm>
            <a:off x="9984433" y="4581128"/>
            <a:ext cx="363582" cy="247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869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內容版面配置區 6">
            <a:extLst>
              <a:ext uri="{FF2B5EF4-FFF2-40B4-BE49-F238E27FC236}">
                <a16:creationId xmlns:a16="http://schemas.microsoft.com/office/drawing/2014/main" id="{F602F514-8129-844D-8567-DFC0461FB119}"/>
              </a:ext>
            </a:extLst>
          </p:cNvPr>
          <p:cNvSpPr txBox="1">
            <a:spLocks/>
          </p:cNvSpPr>
          <p:nvPr/>
        </p:nvSpPr>
        <p:spPr bwMode="auto">
          <a:xfrm>
            <a:off x="1343472" y="1338261"/>
            <a:ext cx="10556428" cy="461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latin typeface="+mj-lt"/>
                <a:ea typeface="DFKai-SB" panose="03000509000000000000" pitchFamily="49" charset="-120"/>
                <a:cs typeface="DFKai-SB" panose="03000509000000000000" pitchFamily="49" charset="-120"/>
              </a:rPr>
              <a:t>Level trigger</a:t>
            </a:r>
            <a:r>
              <a:rPr lang="zh-TW" altLang="en-US" dirty="0">
                <a:latin typeface="+mj-lt"/>
                <a:ea typeface="DFKai-SB" panose="03000509000000000000" pitchFamily="49" charset="-120"/>
                <a:cs typeface="DFKai-SB" panose="03000509000000000000" pitchFamily="49" charset="-120"/>
              </a:rPr>
              <a:t>：如 </a:t>
            </a:r>
            <a:r>
              <a:rPr lang="en-US" altLang="zh-TW" dirty="0">
                <a:solidFill>
                  <a:srgbClr val="FF0000"/>
                </a:solidFill>
                <a:latin typeface="+mj-lt"/>
                <a:ea typeface="DFKai-SB" panose="03000509000000000000" pitchFamily="49" charset="-120"/>
                <a:cs typeface="DFKai-SB" panose="03000509000000000000" pitchFamily="49" charset="-120"/>
              </a:rPr>
              <a:t>Latch</a:t>
            </a:r>
            <a:r>
              <a:rPr lang="zh-TW" altLang="en-US" dirty="0">
                <a:latin typeface="+mj-lt"/>
                <a:ea typeface="DFKai-SB" panose="03000509000000000000" pitchFamily="49" charset="-120"/>
                <a:cs typeface="DFKai-SB" panose="03000509000000000000" pitchFamily="49" charset="-120"/>
              </a:rPr>
              <a:t>，</a:t>
            </a:r>
            <a:r>
              <a:rPr lang="en-US" altLang="zh-TW" dirty="0">
                <a:latin typeface="+mj-lt"/>
                <a:ea typeface="DFKai-SB" panose="03000509000000000000" pitchFamily="49" charset="-120"/>
                <a:cs typeface="DFKai-SB" panose="03000509000000000000" pitchFamily="49" charset="-120"/>
              </a:rPr>
              <a:t>input </a:t>
            </a:r>
            <a:r>
              <a:rPr lang="zh-TW" altLang="en-US" dirty="0">
                <a:latin typeface="+mj-lt"/>
                <a:ea typeface="DFKai-SB" panose="03000509000000000000" pitchFamily="49" charset="-120"/>
                <a:cs typeface="DFKai-SB" panose="03000509000000000000" pitchFamily="49" charset="-120"/>
              </a:rPr>
              <a:t>可改變</a:t>
            </a:r>
            <a:r>
              <a:rPr lang="en-US" altLang="zh-TW" dirty="0">
                <a:latin typeface="+mj-lt"/>
                <a:ea typeface="DFKai-SB" panose="03000509000000000000" pitchFamily="49" charset="-120"/>
                <a:cs typeface="DFKai-SB" panose="03000509000000000000" pitchFamily="49" charset="-120"/>
              </a:rPr>
              <a:t> output </a:t>
            </a:r>
            <a:r>
              <a:rPr lang="zh-TW" altLang="en-US" dirty="0">
                <a:latin typeface="+mj-lt"/>
                <a:ea typeface="DFKai-SB" panose="03000509000000000000" pitchFamily="49" charset="-120"/>
                <a:cs typeface="DFKai-SB" panose="03000509000000000000" pitchFamily="49" charset="-120"/>
              </a:rPr>
              <a:t>的時間較長，在此期間電路雜訊可能會影響</a:t>
            </a:r>
            <a:r>
              <a:rPr lang="en-US" altLang="zh-TW" dirty="0">
                <a:latin typeface="+mj-lt"/>
                <a:ea typeface="DFKai-SB" panose="03000509000000000000" pitchFamily="49" charset="-120"/>
                <a:cs typeface="DFKai-SB" panose="03000509000000000000" pitchFamily="49" charset="-120"/>
              </a:rPr>
              <a:t> output</a:t>
            </a:r>
            <a:endParaRPr lang="en-US" altLang="zh-TW" dirty="0">
              <a:solidFill>
                <a:srgbClr val="FF0000"/>
              </a:solidFill>
              <a:latin typeface="+mj-lt"/>
              <a:ea typeface="DFKai-SB" panose="03000509000000000000" pitchFamily="49" charset="-120"/>
              <a:cs typeface="DFKai-SB" panose="03000509000000000000" pitchFamily="49" charset="-120"/>
            </a:endParaRPr>
          </a:p>
          <a:p>
            <a:r>
              <a:rPr lang="en-US" altLang="zh-TW" dirty="0">
                <a:latin typeface="+mj-lt"/>
                <a:ea typeface="DFKai-SB" panose="03000509000000000000" pitchFamily="49" charset="-120"/>
                <a:cs typeface="DFKai-SB" panose="03000509000000000000" pitchFamily="49" charset="-120"/>
              </a:rPr>
              <a:t>Edge trigger</a:t>
            </a:r>
            <a:r>
              <a:rPr lang="zh-TW" altLang="en-US" dirty="0">
                <a:latin typeface="+mj-lt"/>
                <a:ea typeface="DFKai-SB" panose="03000509000000000000" pitchFamily="49" charset="-120"/>
                <a:cs typeface="DFKai-SB" panose="03000509000000000000" pitchFamily="49" charset="-120"/>
              </a:rPr>
              <a:t>：如 </a:t>
            </a:r>
            <a:r>
              <a:rPr lang="en-US" altLang="zh-TW" dirty="0">
                <a:solidFill>
                  <a:srgbClr val="FF0000"/>
                </a:solidFill>
                <a:latin typeface="+mj-lt"/>
                <a:ea typeface="DFKai-SB" panose="03000509000000000000" pitchFamily="49" charset="-120"/>
                <a:cs typeface="DFKai-SB" panose="03000509000000000000" pitchFamily="49" charset="-120"/>
              </a:rPr>
              <a:t>Flip-Flop</a:t>
            </a:r>
            <a:r>
              <a:rPr lang="zh-TW" altLang="en-US" dirty="0">
                <a:latin typeface="+mj-lt"/>
                <a:ea typeface="DFKai-SB" panose="03000509000000000000" pitchFamily="49" charset="-120"/>
                <a:cs typeface="DFKai-SB" panose="03000509000000000000" pitchFamily="49" charset="-120"/>
              </a:rPr>
              <a:t>，</a:t>
            </a:r>
            <a:r>
              <a:rPr lang="en-US" altLang="zh-TW" dirty="0">
                <a:latin typeface="+mj-lt"/>
                <a:ea typeface="DFKai-SB" panose="03000509000000000000" pitchFamily="49" charset="-120"/>
                <a:cs typeface="DFKai-SB" panose="03000509000000000000" pitchFamily="49" charset="-120"/>
              </a:rPr>
              <a:t>input</a:t>
            </a:r>
            <a:r>
              <a:rPr lang="zh-TW" altLang="en-US" dirty="0">
                <a:latin typeface="+mj-lt"/>
                <a:ea typeface="DFKai-SB" panose="03000509000000000000" pitchFamily="49" charset="-120"/>
                <a:cs typeface="DFKai-SB" panose="03000509000000000000" pitchFamily="49" charset="-120"/>
              </a:rPr>
              <a:t> 只可在 </a:t>
            </a:r>
            <a:r>
              <a:rPr lang="en-US" altLang="zh-TW" dirty="0">
                <a:latin typeface="+mj-lt"/>
                <a:ea typeface="DFKai-SB" panose="03000509000000000000" pitchFamily="49" charset="-120"/>
                <a:cs typeface="DFKai-SB" panose="03000509000000000000" pitchFamily="49" charset="-120"/>
              </a:rPr>
              <a:t>Rising</a:t>
            </a:r>
            <a:r>
              <a:rPr lang="zh-TW" altLang="en-US" dirty="0">
                <a:latin typeface="+mj-lt"/>
                <a:ea typeface="DFKai-SB" panose="03000509000000000000" pitchFamily="49" charset="-120"/>
                <a:cs typeface="DFKai-SB" panose="03000509000000000000" pitchFamily="49" charset="-120"/>
              </a:rPr>
              <a:t> </a:t>
            </a:r>
            <a:r>
              <a:rPr lang="en-US" altLang="zh-TW" dirty="0">
                <a:latin typeface="+mj-lt"/>
                <a:ea typeface="DFKai-SB" panose="03000509000000000000" pitchFamily="49" charset="-120"/>
                <a:cs typeface="DFKai-SB" panose="03000509000000000000" pitchFamily="49" charset="-120"/>
              </a:rPr>
              <a:t>/</a:t>
            </a:r>
            <a:r>
              <a:rPr lang="zh-TW" altLang="en-US" dirty="0">
                <a:latin typeface="+mj-lt"/>
                <a:ea typeface="DFKai-SB" panose="03000509000000000000" pitchFamily="49" charset="-120"/>
                <a:cs typeface="DFKai-SB" panose="03000509000000000000" pitchFamily="49" charset="-120"/>
              </a:rPr>
              <a:t> </a:t>
            </a:r>
            <a:r>
              <a:rPr lang="en-US" altLang="zh-TW" dirty="0">
                <a:latin typeface="+mj-lt"/>
                <a:ea typeface="DFKai-SB" panose="03000509000000000000" pitchFamily="49" charset="-120"/>
                <a:cs typeface="DFKai-SB" panose="03000509000000000000" pitchFamily="49" charset="-120"/>
              </a:rPr>
              <a:t>Falling Edge</a:t>
            </a:r>
            <a:r>
              <a:rPr lang="zh-TW" altLang="en-US" dirty="0">
                <a:latin typeface="+mj-lt"/>
                <a:ea typeface="DFKai-SB" panose="03000509000000000000" pitchFamily="49" charset="-120"/>
                <a:cs typeface="DFKai-SB" panose="03000509000000000000" pitchFamily="49" charset="-120"/>
              </a:rPr>
              <a:t> 改變 </a:t>
            </a:r>
            <a:r>
              <a:rPr lang="en-US" altLang="zh-TW" dirty="0">
                <a:latin typeface="+mj-lt"/>
                <a:ea typeface="DFKai-SB" panose="03000509000000000000" pitchFamily="49" charset="-120"/>
                <a:cs typeface="DFKai-SB" panose="03000509000000000000" pitchFamily="49" charset="-120"/>
              </a:rPr>
              <a:t>output</a:t>
            </a:r>
            <a:r>
              <a:rPr lang="zh-TW" altLang="en-US" dirty="0">
                <a:latin typeface="+mj-lt"/>
                <a:ea typeface="DFKai-SB" panose="03000509000000000000" pitchFamily="49" charset="-120"/>
                <a:cs typeface="DFKai-SB" panose="03000509000000000000" pitchFamily="49" charset="-120"/>
              </a:rPr>
              <a:t>，可避免雜訊影響 </a:t>
            </a:r>
            <a:r>
              <a:rPr lang="en-US" altLang="zh-TW" dirty="0">
                <a:latin typeface="+mj-lt"/>
                <a:ea typeface="DFKai-SB" panose="03000509000000000000" pitchFamily="49" charset="-120"/>
                <a:cs typeface="DFKai-SB" panose="03000509000000000000" pitchFamily="49" charset="-120"/>
              </a:rPr>
              <a:t>output</a:t>
            </a:r>
            <a:endParaRPr lang="en-US" altLang="zh-TW" dirty="0">
              <a:solidFill>
                <a:srgbClr val="FF0000"/>
              </a:solidFill>
              <a:latin typeface="+mj-lt"/>
              <a:ea typeface="DFKai-SB" panose="03000509000000000000" pitchFamily="49" charset="-120"/>
              <a:cs typeface="DFKai-SB" panose="03000509000000000000" pitchFamily="49" charset="-12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EB7066-78B0-43DE-8A64-6474031DA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432" y="44624"/>
            <a:ext cx="11208568" cy="1143000"/>
          </a:xfrm>
        </p:spPr>
        <p:txBody>
          <a:bodyPr lIns="45719" tIns="45720" rIns="45719" bIns="45720" anchor="b">
            <a:normAutofit/>
          </a:bodyPr>
          <a:lstStyle/>
          <a:p>
            <a:r>
              <a:rPr lang="en-US" altLang="zh-TW" dirty="0"/>
              <a:t>Level trigger V.S. Edge trigger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69EFBD-3A2F-4107-8539-1366F1ED8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/>
              <a:t>18</a:t>
            </a:fld>
            <a:endParaRPr lang="en-US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CA9957E5-14A2-8842-85D7-9922891DD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280" y="3726784"/>
            <a:ext cx="6223620" cy="2366512"/>
          </a:xfrm>
          <a:prstGeom prst="rect">
            <a:avLst/>
          </a:prstGeom>
        </p:spPr>
      </p:pic>
      <p:sp>
        <p:nvSpPr>
          <p:cNvPr id="3" name="橢圓 2">
            <a:extLst>
              <a:ext uri="{FF2B5EF4-FFF2-40B4-BE49-F238E27FC236}">
                <a16:creationId xmlns:a16="http://schemas.microsoft.com/office/drawing/2014/main" id="{C7E758D6-4151-274F-8074-5FE7D169D05F}"/>
              </a:ext>
            </a:extLst>
          </p:cNvPr>
          <p:cNvSpPr/>
          <p:nvPr/>
        </p:nvSpPr>
        <p:spPr>
          <a:xfrm>
            <a:off x="5087888" y="3645024"/>
            <a:ext cx="72008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C7053A1A-A1E4-114F-B72E-A02E89DF70CB}"/>
              </a:ext>
            </a:extLst>
          </p:cNvPr>
          <p:cNvSpPr/>
          <p:nvPr/>
        </p:nvSpPr>
        <p:spPr>
          <a:xfrm>
            <a:off x="6189514" y="3645024"/>
            <a:ext cx="72008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4C097FF0-121C-2549-B6AA-B08F0C075ED4}"/>
              </a:ext>
            </a:extLst>
          </p:cNvPr>
          <p:cNvSpPr/>
          <p:nvPr/>
        </p:nvSpPr>
        <p:spPr>
          <a:xfrm>
            <a:off x="7291140" y="3645024"/>
            <a:ext cx="72008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3A0F3CA-35E9-0049-8317-F44B35533DC3}"/>
              </a:ext>
            </a:extLst>
          </p:cNvPr>
          <p:cNvSpPr/>
          <p:nvPr/>
        </p:nvSpPr>
        <p:spPr>
          <a:xfrm>
            <a:off x="8385561" y="3645024"/>
            <a:ext cx="72008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DE6F4E99-E1A7-3D47-89E2-CA12EC699C5F}"/>
              </a:ext>
            </a:extLst>
          </p:cNvPr>
          <p:cNvSpPr/>
          <p:nvPr/>
        </p:nvSpPr>
        <p:spPr>
          <a:xfrm>
            <a:off x="5663952" y="4517498"/>
            <a:ext cx="72008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263F88B9-81BF-AE4C-85F7-B7B11D691D83}"/>
              </a:ext>
            </a:extLst>
          </p:cNvPr>
          <p:cNvSpPr/>
          <p:nvPr/>
        </p:nvSpPr>
        <p:spPr>
          <a:xfrm>
            <a:off x="6744072" y="4517498"/>
            <a:ext cx="72008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48563E4-850E-704A-8ECD-92CD66182009}"/>
              </a:ext>
            </a:extLst>
          </p:cNvPr>
          <p:cNvSpPr/>
          <p:nvPr/>
        </p:nvSpPr>
        <p:spPr>
          <a:xfrm>
            <a:off x="7896200" y="4517498"/>
            <a:ext cx="72008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EEF2BD72-7702-034A-A7FD-B0CC4EE1D915}"/>
              </a:ext>
            </a:extLst>
          </p:cNvPr>
          <p:cNvSpPr/>
          <p:nvPr/>
        </p:nvSpPr>
        <p:spPr>
          <a:xfrm>
            <a:off x="4943872" y="5029932"/>
            <a:ext cx="432048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3235F0A2-3BEE-DE45-BA88-6B08665DD466}"/>
              </a:ext>
            </a:extLst>
          </p:cNvPr>
          <p:cNvSpPr/>
          <p:nvPr/>
        </p:nvSpPr>
        <p:spPr>
          <a:xfrm>
            <a:off x="6032066" y="5029932"/>
            <a:ext cx="432048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CECE3FBE-4F5D-244D-87C3-C2EA735C82E3}"/>
              </a:ext>
            </a:extLst>
          </p:cNvPr>
          <p:cNvSpPr/>
          <p:nvPr/>
        </p:nvSpPr>
        <p:spPr>
          <a:xfrm>
            <a:off x="7168728" y="5011900"/>
            <a:ext cx="432048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F0834BE9-9031-C640-824B-ED6E55167CC5}"/>
              </a:ext>
            </a:extLst>
          </p:cNvPr>
          <p:cNvSpPr/>
          <p:nvPr/>
        </p:nvSpPr>
        <p:spPr>
          <a:xfrm>
            <a:off x="8276157" y="5011900"/>
            <a:ext cx="432048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8DE797BE-3157-3E4B-B04B-530C7B30C433}"/>
              </a:ext>
            </a:extLst>
          </p:cNvPr>
          <p:cNvSpPr/>
          <p:nvPr/>
        </p:nvSpPr>
        <p:spPr>
          <a:xfrm>
            <a:off x="5481375" y="5622629"/>
            <a:ext cx="432048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5D48A844-CB28-C345-A324-1088C08E59CD}"/>
              </a:ext>
            </a:extLst>
          </p:cNvPr>
          <p:cNvSpPr/>
          <p:nvPr/>
        </p:nvSpPr>
        <p:spPr>
          <a:xfrm>
            <a:off x="6621686" y="5622629"/>
            <a:ext cx="432048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75A6405A-1678-B344-8C68-4F7AAA05990C}"/>
              </a:ext>
            </a:extLst>
          </p:cNvPr>
          <p:cNvSpPr/>
          <p:nvPr/>
        </p:nvSpPr>
        <p:spPr>
          <a:xfrm>
            <a:off x="7680176" y="5589240"/>
            <a:ext cx="432048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9F7EA95C-4580-E94F-99AD-086E9A69601E}"/>
              </a:ext>
            </a:extLst>
          </p:cNvPr>
          <p:cNvSpPr/>
          <p:nvPr/>
        </p:nvSpPr>
        <p:spPr>
          <a:xfrm>
            <a:off x="8832304" y="5589240"/>
            <a:ext cx="432048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27" name="Picture 10" descr="Flip Flop Triggering-HIGH,LOW,POSITIVE,and NEGATIVE Edge Triggering">
            <a:extLst>
              <a:ext uri="{FF2B5EF4-FFF2-40B4-BE49-F238E27FC236}">
                <a16:creationId xmlns:a16="http://schemas.microsoft.com/office/drawing/2014/main" id="{311BB54D-8200-F841-8F3C-091F6266BC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53" t="44878" r="26107" b="41120"/>
          <a:stretch/>
        </p:blipFill>
        <p:spPr bwMode="auto">
          <a:xfrm>
            <a:off x="9574561" y="5157192"/>
            <a:ext cx="914780" cy="33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2" descr="Flip Flop Triggering-HIGH,LOW,POSITIVE,and NEGATIVE Edge Triggering">
            <a:extLst>
              <a:ext uri="{FF2B5EF4-FFF2-40B4-BE49-F238E27FC236}">
                <a16:creationId xmlns:a16="http://schemas.microsoft.com/office/drawing/2014/main" id="{E047F238-5681-AE40-8DB2-8358CB199E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74" t="51079" r="23645" b="34087"/>
          <a:stretch/>
        </p:blipFill>
        <p:spPr bwMode="auto">
          <a:xfrm>
            <a:off x="9579217" y="5790085"/>
            <a:ext cx="1001526" cy="32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https://1.bp.blogspot.com/-gSr4Erqz3VI/XpK3UGJYKSI/AAAAAAABIcM/fIIuyp77Abg7xVS2acKJVlCcng-EDFLKgCLcBGAsYHQ/s1600/gated-D-latch.png">
            <a:extLst>
              <a:ext uri="{FF2B5EF4-FFF2-40B4-BE49-F238E27FC236}">
                <a16:creationId xmlns:a16="http://schemas.microsoft.com/office/drawing/2014/main" id="{FF64D58C-4D43-3945-AD78-529D6AAA31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22" t="79691" r="24766" b="13107"/>
          <a:stretch/>
        </p:blipFill>
        <p:spPr bwMode="auto">
          <a:xfrm>
            <a:off x="9606288" y="3841194"/>
            <a:ext cx="738184" cy="30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2" descr="Flip Flop Triggering-HIGH,LOW,POSITIVE,and NEGATIVE Edge Triggering">
            <a:extLst>
              <a:ext uri="{FF2B5EF4-FFF2-40B4-BE49-F238E27FC236}">
                <a16:creationId xmlns:a16="http://schemas.microsoft.com/office/drawing/2014/main" id="{5D7852E1-CD5A-9244-837E-F8A8F1F13A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74" t="51079" r="41692" b="37716"/>
          <a:stretch/>
        </p:blipFill>
        <p:spPr bwMode="auto">
          <a:xfrm>
            <a:off x="9560736" y="4573871"/>
            <a:ext cx="423696" cy="247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https://1.bp.blogspot.com/-gSr4Erqz3VI/XpK3UGJYKSI/AAAAAAABIcM/fIIuyp77Abg7xVS2acKJVlCcng-EDFLKgCLcBGAsYHQ/s1600/gated-D-latch.png">
            <a:extLst>
              <a:ext uri="{FF2B5EF4-FFF2-40B4-BE49-F238E27FC236}">
                <a16:creationId xmlns:a16="http://schemas.microsoft.com/office/drawing/2014/main" id="{F40CFDA6-039F-5D4B-8C09-92CFBBBA45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87" t="81108" r="24765" b="13107"/>
          <a:stretch/>
        </p:blipFill>
        <p:spPr bwMode="auto">
          <a:xfrm>
            <a:off x="9984433" y="4581128"/>
            <a:ext cx="363582" cy="247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0136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DADB2-EA26-4C22-8E7B-712F14591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431" y="936303"/>
            <a:ext cx="11208569" cy="2852737"/>
          </a:xfrm>
        </p:spPr>
        <p:txBody>
          <a:bodyPr lIns="45719" tIns="45720" rIns="45719" bIns="45720" anchor="b">
            <a:normAutofit/>
          </a:bodyPr>
          <a:lstStyle/>
          <a:p>
            <a:r>
              <a:rPr lang="en-US" dirty="0"/>
              <a:t>Flip-Flop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B5994-41FD-45FD-82EC-4A8360C660E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935460" y="5955384"/>
            <a:ext cx="256541" cy="27546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3333CC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altLang="zh-TW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52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Outline"/>
          <p:cNvSpPr txBox="1">
            <a:spLocks noGrp="1"/>
          </p:cNvSpPr>
          <p:nvPr>
            <p:ph type="title"/>
          </p:nvPr>
        </p:nvSpPr>
        <p:spPr>
          <a:xfrm>
            <a:off x="983432" y="188913"/>
            <a:ext cx="11208568" cy="11430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dirty="0"/>
              <a:t>Outline</a:t>
            </a:r>
          </a:p>
        </p:txBody>
      </p:sp>
      <p:sp>
        <p:nvSpPr>
          <p:cNvPr id="73" name="Introduction…"/>
          <p:cNvSpPr txBox="1">
            <a:spLocks noGrp="1"/>
          </p:cNvSpPr>
          <p:nvPr>
            <p:ph idx="1"/>
          </p:nvPr>
        </p:nvSpPr>
        <p:spPr>
          <a:xfrm>
            <a:off x="1390652" y="1484315"/>
            <a:ext cx="9886949" cy="5184771"/>
          </a:xfrm>
          <a:prstGeom prst="rect">
            <a:avLst/>
          </a:prstGeom>
        </p:spPr>
        <p:txBody>
          <a:bodyPr lIns="45719" tIns="45720" rIns="45719" bIns="45720" anchor="t">
            <a:normAutofit fontScale="92500" lnSpcReduction="20000"/>
          </a:bodyPr>
          <a:lstStyle/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zh-TW" dirty="0">
                <a:latin typeface="+mj-lt"/>
                <a:ea typeface="DFKai-SB" panose="03000509000000000000" pitchFamily="49" charset="-120"/>
                <a:cs typeface="DFKai-SB" panose="03000509000000000000" pitchFamily="49" charset="-120"/>
              </a:rPr>
              <a:t>Combinational logic V.S. Sequential logic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zh-TW" dirty="0">
                <a:latin typeface="+mj-lt"/>
              </a:rPr>
              <a:t>Latch </a:t>
            </a:r>
            <a:r>
              <a:rPr lang="zh-TW" altLang="en-US" dirty="0">
                <a:latin typeface="+mj-lt"/>
              </a:rPr>
              <a:t>介紹</a:t>
            </a:r>
            <a:endParaRPr lang="en-US" altLang="zh-TW" dirty="0">
              <a:latin typeface="+mj-lt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zh-TW" altLang="en-US" dirty="0">
                <a:latin typeface="+mj-lt"/>
              </a:rPr>
              <a:t>實作題</a:t>
            </a:r>
            <a:r>
              <a:rPr lang="en-US" altLang="zh-TW" dirty="0">
                <a:latin typeface="+mj-lt"/>
              </a:rPr>
              <a:t>(</a:t>
            </a:r>
            <a:r>
              <a:rPr lang="zh-TW" altLang="en-US" dirty="0">
                <a:latin typeface="+mj-lt"/>
              </a:rPr>
              <a:t>一</a:t>
            </a:r>
            <a:r>
              <a:rPr lang="en-US" altLang="zh-TW" dirty="0">
                <a:latin typeface="+mj-lt"/>
              </a:rPr>
              <a:t>) D Latch</a:t>
            </a:r>
          </a:p>
          <a:p>
            <a:pPr marL="514350" indent="-514350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r>
              <a:rPr lang="en-US" altLang="zh-TW" dirty="0">
                <a:latin typeface="+mj-lt"/>
                <a:ea typeface="DFKai-SB" panose="03000509000000000000" pitchFamily="49" charset="-120"/>
                <a:cs typeface="DFKai-SB" panose="03000509000000000000" pitchFamily="49" charset="-120"/>
              </a:rPr>
              <a:t>Level trigger V.S. Edge trigger </a:t>
            </a:r>
            <a:endParaRPr lang="en-US" altLang="zh-TW" dirty="0">
              <a:latin typeface="+mj-lt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zh-TW" dirty="0">
                <a:latin typeface="+mj-lt"/>
              </a:rPr>
              <a:t>Flip-Flop</a:t>
            </a:r>
            <a:r>
              <a:rPr lang="zh-TW" altLang="en-US" dirty="0">
                <a:latin typeface="+mj-lt"/>
              </a:rPr>
              <a:t> 介紹</a:t>
            </a:r>
            <a:endParaRPr lang="en-US" altLang="zh-TW" dirty="0">
              <a:latin typeface="+mj-lt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zh-TW" altLang="en-US" dirty="0">
                <a:latin typeface="+mj-lt"/>
              </a:rPr>
              <a:t>實作題</a:t>
            </a:r>
            <a:r>
              <a:rPr lang="en-US" altLang="zh-TW" dirty="0">
                <a:latin typeface="+mj-lt"/>
              </a:rPr>
              <a:t>(</a:t>
            </a:r>
            <a:r>
              <a:rPr lang="zh-TW" altLang="en-US" dirty="0">
                <a:latin typeface="+mj-lt"/>
              </a:rPr>
              <a:t>二</a:t>
            </a:r>
            <a:r>
              <a:rPr lang="en-US" altLang="zh-TW" dirty="0">
                <a:latin typeface="+mj-lt"/>
              </a:rPr>
              <a:t>) D Flip-Flop using Edge Detector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zh-TW" altLang="en-US" dirty="0">
                <a:latin typeface="+mj-lt"/>
              </a:rPr>
              <a:t>實作題</a:t>
            </a:r>
            <a:r>
              <a:rPr lang="en-US" altLang="zh-TW" dirty="0">
                <a:latin typeface="+mj-lt"/>
              </a:rPr>
              <a:t>(</a:t>
            </a:r>
            <a:r>
              <a:rPr lang="zh-TW" altLang="en-US" dirty="0">
                <a:latin typeface="+mj-lt"/>
              </a:rPr>
              <a:t>三</a:t>
            </a:r>
            <a:r>
              <a:rPr lang="en-US" altLang="zh-TW" dirty="0">
                <a:latin typeface="+mj-lt"/>
              </a:rPr>
              <a:t>)</a:t>
            </a:r>
            <a:r>
              <a:rPr lang="zh-TW" altLang="en-US" dirty="0">
                <a:latin typeface="+mj-lt"/>
              </a:rPr>
              <a:t> </a:t>
            </a:r>
            <a:r>
              <a:rPr lang="en-US" altLang="zh-TW" dirty="0">
                <a:latin typeface="+mj-lt"/>
              </a:rPr>
              <a:t>D Flip-Flop using Master Slave D Latch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zh-TW" altLang="en-US" dirty="0">
                <a:latin typeface="+mj-lt"/>
              </a:rPr>
              <a:t>課間檢查與結報內容</a:t>
            </a:r>
            <a:endParaRPr lang="en-US" altLang="zh-TW" dirty="0">
              <a:latin typeface="+mj-lt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zh-TW" altLang="en-US" dirty="0">
                <a:latin typeface="+mj-lt"/>
              </a:rPr>
              <a:t>參考資料</a:t>
            </a:r>
            <a:endParaRPr lang="en-US" altLang="zh-TW" dirty="0">
              <a:latin typeface="+mj-lt"/>
            </a:endParaRPr>
          </a:p>
        </p:txBody>
      </p:sp>
      <p:sp>
        <p:nvSpPr>
          <p:cNvPr id="74" name="幻燈片編號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B7066-78B0-43DE-8A64-6474031DA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432" y="116632"/>
            <a:ext cx="11208568" cy="1143000"/>
          </a:xfrm>
        </p:spPr>
        <p:txBody>
          <a:bodyPr lIns="45719" tIns="45720" rIns="45719" bIns="45720" anchor="b">
            <a:normAutofit/>
          </a:bodyPr>
          <a:lstStyle/>
          <a:p>
            <a:r>
              <a:rPr lang="en-US" altLang="zh-TW" dirty="0"/>
              <a:t>D Latch V.S. D Flip-Flop (Rising edge)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69EFBD-3A2F-4107-8539-1366F1ED8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/>
              <a:t>20</a:t>
            </a:fld>
            <a:endParaRPr lang="en-US"/>
          </a:p>
        </p:txBody>
      </p:sp>
      <p:sp>
        <p:nvSpPr>
          <p:cNvPr id="16" name="內容版面配置區 6">
            <a:extLst>
              <a:ext uri="{FF2B5EF4-FFF2-40B4-BE49-F238E27FC236}">
                <a16:creationId xmlns:a16="http://schemas.microsoft.com/office/drawing/2014/main" id="{CFEA416C-D89F-AD45-A109-6284750EF14D}"/>
              </a:ext>
            </a:extLst>
          </p:cNvPr>
          <p:cNvSpPr txBox="1">
            <a:spLocks/>
          </p:cNvSpPr>
          <p:nvPr/>
        </p:nvSpPr>
        <p:spPr bwMode="auto">
          <a:xfrm>
            <a:off x="2912077" y="1514204"/>
            <a:ext cx="1609005" cy="675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latin typeface="+mj-lt"/>
              </a:rPr>
              <a:t>D Latch </a:t>
            </a:r>
          </a:p>
        </p:txBody>
      </p:sp>
      <p:pic>
        <p:nvPicPr>
          <p:cNvPr id="7" name="內容版面配置區 6" descr="一張含有 桌 的圖片&#10;&#10;自動產生的描述">
            <a:extLst>
              <a:ext uri="{FF2B5EF4-FFF2-40B4-BE49-F238E27FC236}">
                <a16:creationId xmlns:a16="http://schemas.microsoft.com/office/drawing/2014/main" id="{5DDC0690-82DB-F843-8427-EFC2C0E508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853" y="4558959"/>
            <a:ext cx="3741665" cy="1659783"/>
          </a:xfr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ADF89F5-CABD-7C4F-B221-617C395AFE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098"/>
          <a:stretch/>
        </p:blipFill>
        <p:spPr>
          <a:xfrm>
            <a:off x="1487485" y="4573821"/>
            <a:ext cx="4458187" cy="1626947"/>
          </a:xfrm>
          <a:prstGeom prst="rect">
            <a:avLst/>
          </a:prstGeom>
        </p:spPr>
      </p:pic>
      <p:sp>
        <p:nvSpPr>
          <p:cNvPr id="13" name="內容版面配置區 6">
            <a:extLst>
              <a:ext uri="{FF2B5EF4-FFF2-40B4-BE49-F238E27FC236}">
                <a16:creationId xmlns:a16="http://schemas.microsoft.com/office/drawing/2014/main" id="{1B66665B-EFE0-1A4B-9CC9-97A12F40DA91}"/>
              </a:ext>
            </a:extLst>
          </p:cNvPr>
          <p:cNvSpPr txBox="1">
            <a:spLocks/>
          </p:cNvSpPr>
          <p:nvPr/>
        </p:nvSpPr>
        <p:spPr bwMode="auto">
          <a:xfrm>
            <a:off x="7596750" y="1537746"/>
            <a:ext cx="2617874" cy="675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latin typeface="+mj-lt"/>
              </a:rPr>
              <a:t>D Flip-Flop </a:t>
            </a:r>
          </a:p>
        </p:txBody>
      </p:sp>
      <p:pic>
        <p:nvPicPr>
          <p:cNvPr id="5" name="圖片 4" descr="一張含有 文字, 時鐘 的圖片&#10;&#10;自動產生的描述">
            <a:extLst>
              <a:ext uri="{FF2B5EF4-FFF2-40B4-BE49-F238E27FC236}">
                <a16:creationId xmlns:a16="http://schemas.microsoft.com/office/drawing/2014/main" id="{EC7C2536-8599-734A-9E5E-CE55C9BF8D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891" y="2406852"/>
            <a:ext cx="2149376" cy="2044295"/>
          </a:xfrm>
          <a:prstGeom prst="rect">
            <a:avLst/>
          </a:prstGeom>
        </p:spPr>
      </p:pic>
      <p:pic>
        <p:nvPicPr>
          <p:cNvPr id="8" name="圖片 7" descr="一張含有 文字, 時鐘 的圖片&#10;&#10;自動產生的描述">
            <a:extLst>
              <a:ext uri="{FF2B5EF4-FFF2-40B4-BE49-F238E27FC236}">
                <a16:creationId xmlns:a16="http://schemas.microsoft.com/office/drawing/2014/main" id="{BB8E08D0-6E0D-F24E-A600-937D93FA5C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95" r="49546"/>
          <a:stretch/>
        </p:blipFill>
        <p:spPr>
          <a:xfrm>
            <a:off x="8031983" y="2302346"/>
            <a:ext cx="1747407" cy="227147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ED7A2FC2-FBA8-B14D-90C9-C4BE8CAD7A93}"/>
              </a:ext>
            </a:extLst>
          </p:cNvPr>
          <p:cNvSpPr/>
          <p:nvPr/>
        </p:nvSpPr>
        <p:spPr>
          <a:xfrm>
            <a:off x="2063553" y="5661248"/>
            <a:ext cx="288032" cy="43204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CEACCD6-CECE-D340-A97B-EAD720941E0D}"/>
              </a:ext>
            </a:extLst>
          </p:cNvPr>
          <p:cNvSpPr/>
          <p:nvPr/>
        </p:nvSpPr>
        <p:spPr>
          <a:xfrm>
            <a:off x="7308718" y="5669615"/>
            <a:ext cx="288032" cy="43204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BC5E53D-C102-1846-B620-C98912C83975}"/>
              </a:ext>
            </a:extLst>
          </p:cNvPr>
          <p:cNvSpPr/>
          <p:nvPr/>
        </p:nvSpPr>
        <p:spPr>
          <a:xfrm>
            <a:off x="2641890" y="3717032"/>
            <a:ext cx="789813" cy="43204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CDAAA58-CD4E-8E4D-B006-77E10C95244F}"/>
              </a:ext>
            </a:extLst>
          </p:cNvPr>
          <p:cNvSpPr/>
          <p:nvPr/>
        </p:nvSpPr>
        <p:spPr>
          <a:xfrm>
            <a:off x="7824192" y="3222059"/>
            <a:ext cx="1296144" cy="43204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94309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B7066-78B0-43DE-8A64-6474031DA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432" y="188913"/>
            <a:ext cx="11208568" cy="1143000"/>
          </a:xfrm>
        </p:spPr>
        <p:txBody>
          <a:bodyPr lIns="45719" tIns="45720" rIns="45719" bIns="45720" anchor="b">
            <a:normAutofit fontScale="90000"/>
          </a:bodyPr>
          <a:lstStyle/>
          <a:p>
            <a:r>
              <a:rPr lang="en-US" altLang="zh-TW" dirty="0"/>
              <a:t>D Flip-Flop implementation – </a:t>
            </a:r>
            <a:br>
              <a:rPr lang="en-US" altLang="zh-TW" dirty="0"/>
            </a:br>
            <a:r>
              <a:rPr lang="en-US" altLang="zh-TW" dirty="0"/>
              <a:t>using Edge Detector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69EFBD-3A2F-4107-8539-1366F1ED8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/>
              <a:t>21</a:t>
            </a:fld>
            <a:endParaRPr lang="en-US"/>
          </a:p>
        </p:txBody>
      </p:sp>
      <p:sp>
        <p:nvSpPr>
          <p:cNvPr id="16" name="內容版面配置區 6">
            <a:extLst>
              <a:ext uri="{FF2B5EF4-FFF2-40B4-BE49-F238E27FC236}">
                <a16:creationId xmlns:a16="http://schemas.microsoft.com/office/drawing/2014/main" id="{CFEA416C-D89F-AD45-A109-6284750EF14D}"/>
              </a:ext>
            </a:extLst>
          </p:cNvPr>
          <p:cNvSpPr txBox="1">
            <a:spLocks/>
          </p:cNvSpPr>
          <p:nvPr/>
        </p:nvSpPr>
        <p:spPr bwMode="auto">
          <a:xfrm>
            <a:off x="2912077" y="1514204"/>
            <a:ext cx="1609005" cy="675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latin typeface="+mj-lt"/>
              </a:rPr>
              <a:t>D Latch </a:t>
            </a:r>
          </a:p>
        </p:txBody>
      </p:sp>
      <p:pic>
        <p:nvPicPr>
          <p:cNvPr id="7" name="內容版面配置區 6" descr="一張含有 桌 的圖片&#10;&#10;自動產生的描述">
            <a:extLst>
              <a:ext uri="{FF2B5EF4-FFF2-40B4-BE49-F238E27FC236}">
                <a16:creationId xmlns:a16="http://schemas.microsoft.com/office/drawing/2014/main" id="{5DDC0690-82DB-F843-8427-EFC2C0E508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855" y="4577529"/>
            <a:ext cx="3741665" cy="1659783"/>
          </a:xfr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ADF89F5-CABD-7C4F-B221-617C395AFE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7487" y="2226813"/>
            <a:ext cx="4458187" cy="397766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56A2B71-51FF-F24B-8AB7-E637D08269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71725"/>
            <a:ext cx="5302250" cy="211455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B477C8AA-11EA-1D45-B8DA-48BF22AB64D1}"/>
              </a:ext>
            </a:extLst>
          </p:cNvPr>
          <p:cNvSpPr/>
          <p:nvPr/>
        </p:nvSpPr>
        <p:spPr>
          <a:xfrm>
            <a:off x="6645275" y="3140968"/>
            <a:ext cx="1682973" cy="79208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內容版面配置區 6">
            <a:extLst>
              <a:ext uri="{FF2B5EF4-FFF2-40B4-BE49-F238E27FC236}">
                <a16:creationId xmlns:a16="http://schemas.microsoft.com/office/drawing/2014/main" id="{1B66665B-EFE0-1A4B-9CC9-97A12F40DA91}"/>
              </a:ext>
            </a:extLst>
          </p:cNvPr>
          <p:cNvSpPr txBox="1">
            <a:spLocks/>
          </p:cNvSpPr>
          <p:nvPr/>
        </p:nvSpPr>
        <p:spPr bwMode="auto">
          <a:xfrm>
            <a:off x="7596750" y="1537746"/>
            <a:ext cx="2617874" cy="675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latin typeface="+mj-lt"/>
              </a:rPr>
              <a:t>D Flip-Flop </a:t>
            </a:r>
          </a:p>
        </p:txBody>
      </p:sp>
    </p:spTree>
    <p:extLst>
      <p:ext uri="{BB962C8B-B14F-4D97-AF65-F5344CB8AC3E}">
        <p14:creationId xmlns:p14="http://schemas.microsoft.com/office/powerpoint/2010/main" val="2917037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內容版面配置區 6">
            <a:extLst>
              <a:ext uri="{FF2B5EF4-FFF2-40B4-BE49-F238E27FC236}">
                <a16:creationId xmlns:a16="http://schemas.microsoft.com/office/drawing/2014/main" id="{7E7F1475-3EE5-3D46-AE5A-C6783690115C}"/>
              </a:ext>
            </a:extLst>
          </p:cNvPr>
          <p:cNvSpPr txBox="1">
            <a:spLocks/>
          </p:cNvSpPr>
          <p:nvPr/>
        </p:nvSpPr>
        <p:spPr bwMode="auto">
          <a:xfrm>
            <a:off x="1131643" y="1268760"/>
            <a:ext cx="10534664" cy="461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860"/>
              </a:lnSpc>
            </a:pPr>
            <a:r>
              <a:rPr lang="zh-TW" altLang="en-US" sz="2400" dirty="0">
                <a:latin typeface="+mj-lt"/>
              </a:rPr>
              <a:t>以</a:t>
            </a:r>
            <a:r>
              <a:rPr lang="en-US" altLang="zh-TW" sz="2400" dirty="0">
                <a:latin typeface="+mj-lt"/>
              </a:rPr>
              <a:t> Rising Edge Detector </a:t>
            </a:r>
            <a:r>
              <a:rPr lang="zh-TW" altLang="en-US" sz="2400" dirty="0">
                <a:latin typeface="+mj-lt"/>
              </a:rPr>
              <a:t>為例，當</a:t>
            </a:r>
            <a:r>
              <a:rPr lang="en-US" altLang="zh-TW" sz="2400" dirty="0">
                <a:latin typeface="+mj-lt"/>
              </a:rPr>
              <a:t> CLK </a:t>
            </a:r>
            <a:r>
              <a:rPr lang="zh-TW" altLang="en-US" sz="2400" dirty="0">
                <a:latin typeface="+mj-lt"/>
              </a:rPr>
              <a:t>由</a:t>
            </a:r>
            <a:r>
              <a:rPr lang="en-US" altLang="zh-TW" sz="2400" dirty="0">
                <a:latin typeface="+mj-lt"/>
              </a:rPr>
              <a:t> 0 </a:t>
            </a:r>
            <a:r>
              <a:rPr lang="zh-TW" altLang="en-US" sz="2400" dirty="0">
                <a:latin typeface="+mj-lt"/>
              </a:rPr>
              <a:t>變為</a:t>
            </a:r>
            <a:r>
              <a:rPr lang="en-US" altLang="zh-TW" sz="2400" dirty="0">
                <a:latin typeface="+mj-lt"/>
              </a:rPr>
              <a:t> 1 </a:t>
            </a:r>
            <a:r>
              <a:rPr lang="zh-TW" altLang="en-US" sz="2400" dirty="0">
                <a:latin typeface="+mj-lt"/>
              </a:rPr>
              <a:t>時，</a:t>
            </a:r>
            <a:r>
              <a:rPr lang="en-US" altLang="zh-TW" sz="2400" dirty="0">
                <a:latin typeface="+mj-lt"/>
              </a:rPr>
              <a:t>CLK_bar </a:t>
            </a:r>
            <a:r>
              <a:rPr lang="zh-TW" altLang="en-US" sz="2400" dirty="0">
                <a:latin typeface="+mj-lt"/>
              </a:rPr>
              <a:t>需要經過一個</a:t>
            </a:r>
            <a:r>
              <a:rPr lang="en-US" altLang="zh-TW" sz="2400" dirty="0">
                <a:latin typeface="+mj-lt"/>
              </a:rPr>
              <a:t> NOT </a:t>
            </a:r>
            <a:r>
              <a:rPr lang="zh-TW" altLang="en-US" sz="2400" dirty="0">
                <a:latin typeface="+mj-lt"/>
              </a:rPr>
              <a:t>閘，而</a:t>
            </a:r>
            <a:r>
              <a:rPr lang="en-US" altLang="zh-TW" sz="2400" dirty="0">
                <a:latin typeface="+mj-lt"/>
              </a:rPr>
              <a:t> CLK </a:t>
            </a:r>
            <a:r>
              <a:rPr lang="zh-TW" altLang="en-US" sz="2400" dirty="0">
                <a:latin typeface="+mj-lt"/>
              </a:rPr>
              <a:t>則不需要，因此</a:t>
            </a:r>
            <a:r>
              <a:rPr lang="en-US" altLang="zh-TW" sz="2400" dirty="0">
                <a:latin typeface="+mj-lt"/>
              </a:rPr>
              <a:t> CLK_bar </a:t>
            </a:r>
            <a:r>
              <a:rPr lang="zh-TW" altLang="en-US" sz="2400" dirty="0">
                <a:latin typeface="+mj-lt"/>
              </a:rPr>
              <a:t>會較晚從</a:t>
            </a:r>
            <a:r>
              <a:rPr lang="en-US" altLang="zh-TW" sz="2400" dirty="0">
                <a:latin typeface="+mj-lt"/>
              </a:rPr>
              <a:t> 1 </a:t>
            </a:r>
            <a:r>
              <a:rPr lang="zh-TW" altLang="en-US" sz="2400" dirty="0">
                <a:latin typeface="+mj-lt"/>
              </a:rPr>
              <a:t>變為</a:t>
            </a:r>
            <a:r>
              <a:rPr lang="en-US" altLang="zh-TW" sz="2400" dirty="0">
                <a:latin typeface="+mj-lt"/>
              </a:rPr>
              <a:t> 0</a:t>
            </a:r>
            <a:r>
              <a:rPr lang="zh-TW" altLang="en-US" sz="2400" dirty="0">
                <a:latin typeface="+mj-lt"/>
              </a:rPr>
              <a:t>，這段</a:t>
            </a:r>
            <a:r>
              <a:rPr lang="en-US" altLang="zh-TW" sz="2400" dirty="0">
                <a:latin typeface="+mj-lt"/>
              </a:rPr>
              <a:t> delay </a:t>
            </a:r>
            <a:r>
              <a:rPr lang="zh-TW" altLang="en-US" sz="2400" dirty="0">
                <a:latin typeface="+mj-lt"/>
              </a:rPr>
              <a:t>的時間記為</a:t>
            </a:r>
            <a:r>
              <a:rPr lang="en-US" altLang="zh-TW" sz="2400" dirty="0">
                <a:latin typeface="+mj-lt"/>
              </a:rPr>
              <a:t> T</a:t>
            </a:r>
            <a:r>
              <a:rPr lang="en-US" altLang="zh-TW" sz="2400" baseline="-25000" dirty="0">
                <a:latin typeface="+mj-lt"/>
              </a:rPr>
              <a:t>PHL </a:t>
            </a:r>
            <a:r>
              <a:rPr lang="en-US" altLang="zh-TW" sz="2400" dirty="0">
                <a:latin typeface="+mj-lt"/>
              </a:rPr>
              <a:t>(Propagation High to Low)</a:t>
            </a:r>
            <a:r>
              <a:rPr lang="zh-TW" altLang="en-US" sz="2400" dirty="0">
                <a:latin typeface="+mj-lt"/>
              </a:rPr>
              <a:t>，在</a:t>
            </a:r>
            <a:r>
              <a:rPr lang="en-US" altLang="zh-TW" sz="2400" dirty="0">
                <a:latin typeface="+mj-lt"/>
              </a:rPr>
              <a:t> T</a:t>
            </a:r>
            <a:r>
              <a:rPr lang="en-US" altLang="zh-TW" sz="2400" baseline="-25000" dirty="0">
                <a:latin typeface="+mj-lt"/>
              </a:rPr>
              <a:t>PHL </a:t>
            </a:r>
            <a:r>
              <a:rPr lang="zh-TW" altLang="en-US" sz="2400" dirty="0">
                <a:latin typeface="+mj-lt"/>
              </a:rPr>
              <a:t>這段時間</a:t>
            </a:r>
            <a:r>
              <a:rPr lang="en-US" altLang="zh-TW" sz="2400" dirty="0">
                <a:latin typeface="+mj-lt"/>
              </a:rPr>
              <a:t> CLK_bar </a:t>
            </a:r>
            <a:r>
              <a:rPr lang="zh-TW" altLang="en-US" sz="2400" dirty="0">
                <a:latin typeface="+mj-lt"/>
              </a:rPr>
              <a:t>與</a:t>
            </a:r>
            <a:r>
              <a:rPr lang="en-US" altLang="zh-TW" sz="2400" dirty="0">
                <a:latin typeface="+mj-lt"/>
              </a:rPr>
              <a:t> CLK </a:t>
            </a:r>
            <a:r>
              <a:rPr lang="zh-TW" altLang="en-US" sz="2400" dirty="0">
                <a:latin typeface="+mj-lt"/>
              </a:rPr>
              <a:t>皆為</a:t>
            </a:r>
            <a:r>
              <a:rPr lang="en-US" altLang="zh-TW" sz="2400" dirty="0">
                <a:latin typeface="+mj-lt"/>
              </a:rPr>
              <a:t> 1</a:t>
            </a:r>
            <a:r>
              <a:rPr lang="zh-TW" altLang="en-US" sz="2400" dirty="0">
                <a:latin typeface="+mj-lt"/>
              </a:rPr>
              <a:t>，因此</a:t>
            </a:r>
            <a:r>
              <a:rPr lang="en-US" altLang="zh-TW" sz="2400" dirty="0">
                <a:latin typeface="+mj-lt"/>
              </a:rPr>
              <a:t> AND </a:t>
            </a:r>
            <a:r>
              <a:rPr lang="zh-TW" altLang="en-US" sz="2400" dirty="0">
                <a:latin typeface="+mj-lt"/>
              </a:rPr>
              <a:t>閘的</a:t>
            </a:r>
            <a:r>
              <a:rPr lang="en-US" altLang="zh-TW" sz="2400" dirty="0">
                <a:latin typeface="+mj-lt"/>
              </a:rPr>
              <a:t> output C </a:t>
            </a:r>
            <a:r>
              <a:rPr lang="zh-TW" altLang="en-US" sz="2400" dirty="0">
                <a:latin typeface="+mj-lt"/>
              </a:rPr>
              <a:t>會為短暫為</a:t>
            </a:r>
            <a:r>
              <a:rPr lang="en-US" altLang="zh-TW" sz="2400" dirty="0">
                <a:latin typeface="+mj-lt"/>
              </a:rPr>
              <a:t> 1</a:t>
            </a:r>
            <a:r>
              <a:rPr lang="zh-TW" altLang="en-US" sz="2400" dirty="0">
                <a:latin typeface="+mj-lt"/>
              </a:rPr>
              <a:t>。利用 </a:t>
            </a:r>
            <a:r>
              <a:rPr lang="en-US" altLang="zh-TW" sz="2400" dirty="0">
                <a:latin typeface="+mj-lt"/>
              </a:rPr>
              <a:t>C</a:t>
            </a:r>
            <a:r>
              <a:rPr lang="zh-TW" altLang="en-US" sz="2400" dirty="0">
                <a:latin typeface="+mj-lt"/>
              </a:rPr>
              <a:t> 作為 </a:t>
            </a:r>
            <a:r>
              <a:rPr lang="en-US" altLang="zh-TW" sz="2400" dirty="0">
                <a:latin typeface="+mj-lt"/>
              </a:rPr>
              <a:t>D Latch</a:t>
            </a:r>
            <a:r>
              <a:rPr lang="zh-TW" altLang="en-US" sz="2400" dirty="0">
                <a:latin typeface="+mj-lt"/>
              </a:rPr>
              <a:t> 的</a:t>
            </a:r>
            <a:r>
              <a:rPr lang="en-US" altLang="zh-TW" sz="2400" dirty="0">
                <a:latin typeface="+mj-lt"/>
              </a:rPr>
              <a:t> control</a:t>
            </a:r>
            <a:r>
              <a:rPr lang="zh-TW" altLang="en-US" sz="2400" dirty="0">
                <a:latin typeface="+mj-lt"/>
              </a:rPr>
              <a:t> 即可在</a:t>
            </a:r>
            <a:r>
              <a:rPr lang="en-US" altLang="zh-TW" sz="2400" dirty="0">
                <a:latin typeface="+mj-lt"/>
              </a:rPr>
              <a:t> Rising Edge</a:t>
            </a:r>
            <a:r>
              <a:rPr lang="zh-TW" altLang="en-US" sz="2400" dirty="0">
                <a:latin typeface="+mj-lt"/>
              </a:rPr>
              <a:t> 時將</a:t>
            </a:r>
            <a:r>
              <a:rPr lang="en-US" altLang="zh-TW" sz="2400" dirty="0">
                <a:latin typeface="+mj-lt"/>
              </a:rPr>
              <a:t>input D </a:t>
            </a:r>
            <a:r>
              <a:rPr lang="zh-TW" altLang="en-US" sz="2400" dirty="0">
                <a:latin typeface="+mj-lt"/>
              </a:rPr>
              <a:t>送入</a:t>
            </a:r>
            <a:r>
              <a:rPr lang="en-US" altLang="zh-TW" sz="2400" dirty="0">
                <a:latin typeface="+mj-lt"/>
              </a:rPr>
              <a:t> Latch</a:t>
            </a:r>
            <a:r>
              <a:rPr lang="zh-TW" altLang="en-US" sz="2400" dirty="0">
                <a:latin typeface="+mj-lt"/>
              </a:rPr>
              <a:t> 中，達到</a:t>
            </a:r>
            <a:r>
              <a:rPr lang="en-US" altLang="zh-TW" sz="2400" dirty="0">
                <a:latin typeface="+mj-lt"/>
              </a:rPr>
              <a:t> Falling Edge trigger </a:t>
            </a:r>
            <a:r>
              <a:rPr lang="zh-TW" altLang="en-US" sz="2400" dirty="0">
                <a:latin typeface="+mj-lt"/>
              </a:rPr>
              <a:t>的效果。</a:t>
            </a:r>
            <a:endParaRPr lang="en-US" altLang="zh-TW" sz="2400" dirty="0"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EB7066-78B0-43DE-8A64-6474031DA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432" y="44624"/>
            <a:ext cx="11208568" cy="1143000"/>
          </a:xfrm>
        </p:spPr>
        <p:txBody>
          <a:bodyPr lIns="45719" tIns="45720" rIns="45719" bIns="45720" anchor="b">
            <a:normAutofit/>
          </a:bodyPr>
          <a:lstStyle/>
          <a:p>
            <a:r>
              <a:rPr lang="en-US" altLang="zh-TW" dirty="0"/>
              <a:t>Edge Detector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69EFBD-3A2F-4107-8539-1366F1ED8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/>
              <a:t>22</a:t>
            </a:fld>
            <a:endParaRPr 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DBFA64F8-89AD-6447-A40B-AAFF83642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888" y="4299067"/>
            <a:ext cx="2785012" cy="2153491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632FE61E-48C4-8042-8BB0-F0803D93C7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51437" y="4280929"/>
            <a:ext cx="2696491" cy="2153491"/>
          </a:xfrm>
          <a:prstGeom prst="rect">
            <a:avLst/>
          </a:prstGeom>
        </p:spPr>
      </p:pic>
      <p:sp>
        <p:nvSpPr>
          <p:cNvPr id="20" name="內容版面配置區 6">
            <a:extLst>
              <a:ext uri="{FF2B5EF4-FFF2-40B4-BE49-F238E27FC236}">
                <a16:creationId xmlns:a16="http://schemas.microsoft.com/office/drawing/2014/main" id="{64E5CFB9-F289-6840-812B-3A156EFF20E6}"/>
              </a:ext>
            </a:extLst>
          </p:cNvPr>
          <p:cNvSpPr txBox="1">
            <a:spLocks/>
          </p:cNvSpPr>
          <p:nvPr/>
        </p:nvSpPr>
        <p:spPr bwMode="auto">
          <a:xfrm>
            <a:off x="2662916" y="6412934"/>
            <a:ext cx="2785012" cy="585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>
                <a:latin typeface="+mj-lt"/>
              </a:rPr>
              <a:t>Rising edge detector</a:t>
            </a:r>
          </a:p>
        </p:txBody>
      </p:sp>
      <p:sp>
        <p:nvSpPr>
          <p:cNvPr id="9" name="內容版面配置區 6">
            <a:extLst>
              <a:ext uri="{FF2B5EF4-FFF2-40B4-BE49-F238E27FC236}">
                <a16:creationId xmlns:a16="http://schemas.microsoft.com/office/drawing/2014/main" id="{3BEF1C62-D3B1-A04B-A1E1-ED9B6416AB71}"/>
              </a:ext>
            </a:extLst>
          </p:cNvPr>
          <p:cNvSpPr txBox="1">
            <a:spLocks/>
          </p:cNvSpPr>
          <p:nvPr/>
        </p:nvSpPr>
        <p:spPr bwMode="auto">
          <a:xfrm>
            <a:off x="7844888" y="6452558"/>
            <a:ext cx="2785012" cy="585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>
                <a:latin typeface="+mj-lt"/>
              </a:rPr>
              <a:t>Falling edge detector</a:t>
            </a:r>
          </a:p>
        </p:txBody>
      </p:sp>
    </p:spTree>
    <p:extLst>
      <p:ext uri="{BB962C8B-B14F-4D97-AF65-F5344CB8AC3E}">
        <p14:creationId xmlns:p14="http://schemas.microsoft.com/office/powerpoint/2010/main" val="3802477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B7066-78B0-43DE-8A64-6474031DA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432" y="191502"/>
            <a:ext cx="11208568" cy="1143000"/>
          </a:xfrm>
        </p:spPr>
        <p:txBody>
          <a:bodyPr lIns="45719" tIns="45720" rIns="45719" bIns="45720" anchor="b">
            <a:normAutofit fontScale="90000"/>
          </a:bodyPr>
          <a:lstStyle/>
          <a:p>
            <a:r>
              <a:rPr lang="en-US" altLang="zh-TW" dirty="0"/>
              <a:t>D Flip-Flop implementation – </a:t>
            </a:r>
            <a:br>
              <a:rPr lang="en-US" altLang="zh-TW" dirty="0"/>
            </a:br>
            <a:r>
              <a:rPr lang="en-US" altLang="zh-TW" dirty="0"/>
              <a:t>using Edge Detector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69EFBD-3A2F-4107-8539-1366F1ED8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/>
              <a:t>23</a:t>
            </a:fld>
            <a:endParaRPr lang="en-US"/>
          </a:p>
        </p:txBody>
      </p:sp>
      <p:pic>
        <p:nvPicPr>
          <p:cNvPr id="7" name="內容版面配置區 6" descr="一張含有 桌 的圖片&#10;&#10;自動產生的描述">
            <a:extLst>
              <a:ext uri="{FF2B5EF4-FFF2-40B4-BE49-F238E27FC236}">
                <a16:creationId xmlns:a16="http://schemas.microsoft.com/office/drawing/2014/main" id="{5DDC0690-82DB-F843-8427-EFC2C0E508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423" y="4803779"/>
            <a:ext cx="3741665" cy="1659783"/>
          </a:xfr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56A2B71-51FF-F24B-8AB7-E637D08269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591" y="2626323"/>
            <a:ext cx="5302250" cy="2114550"/>
          </a:xfrm>
          <a:prstGeom prst="rect">
            <a:avLst/>
          </a:prstGeom>
        </p:spPr>
      </p:pic>
      <p:sp>
        <p:nvSpPr>
          <p:cNvPr id="12" name="內容版面配置區 6">
            <a:extLst>
              <a:ext uri="{FF2B5EF4-FFF2-40B4-BE49-F238E27FC236}">
                <a16:creationId xmlns:a16="http://schemas.microsoft.com/office/drawing/2014/main" id="{85A67AD4-D53A-4B4F-8208-A09968ED8564}"/>
              </a:ext>
            </a:extLst>
          </p:cNvPr>
          <p:cNvSpPr txBox="1">
            <a:spLocks/>
          </p:cNvSpPr>
          <p:nvPr/>
        </p:nvSpPr>
        <p:spPr bwMode="auto">
          <a:xfrm>
            <a:off x="1131643" y="1432482"/>
            <a:ext cx="10534664" cy="1015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+mj-lt"/>
              </a:rPr>
              <a:t>將</a:t>
            </a:r>
            <a:r>
              <a:rPr lang="en-US" altLang="zh-TW" dirty="0">
                <a:latin typeface="+mj-lt"/>
              </a:rPr>
              <a:t> CLK </a:t>
            </a:r>
            <a:r>
              <a:rPr lang="zh-TW" altLang="en-US" dirty="0">
                <a:latin typeface="+mj-lt"/>
              </a:rPr>
              <a:t>訊號經過</a:t>
            </a:r>
            <a:r>
              <a:rPr lang="en-US" altLang="zh-TW" dirty="0">
                <a:latin typeface="+mj-lt"/>
              </a:rPr>
              <a:t> Edge detector </a:t>
            </a:r>
            <a:r>
              <a:rPr lang="zh-TW" altLang="en-US" dirty="0">
                <a:latin typeface="+mj-lt"/>
              </a:rPr>
              <a:t>後和</a:t>
            </a:r>
            <a:r>
              <a:rPr lang="en-US" altLang="zh-TW" dirty="0">
                <a:latin typeface="+mj-lt"/>
              </a:rPr>
              <a:t> D Latch </a:t>
            </a:r>
            <a:r>
              <a:rPr lang="zh-TW" altLang="en-US" dirty="0">
                <a:latin typeface="+mj-lt"/>
              </a:rPr>
              <a:t>的</a:t>
            </a:r>
            <a:r>
              <a:rPr lang="en-US" altLang="zh-TW" dirty="0">
                <a:latin typeface="+mj-lt"/>
              </a:rPr>
              <a:t> control </a:t>
            </a:r>
            <a:r>
              <a:rPr lang="zh-TW" altLang="en-US" dirty="0">
                <a:latin typeface="+mj-lt"/>
              </a:rPr>
              <a:t>連接即為</a:t>
            </a:r>
            <a:r>
              <a:rPr lang="en-US" altLang="zh-TW" dirty="0">
                <a:latin typeface="+mj-lt"/>
              </a:rPr>
              <a:t> D Flip-Flop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E826281-F1B8-3A48-BFD8-DCFE95C991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919" y="4740873"/>
            <a:ext cx="4601344" cy="178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601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B7066-78B0-43DE-8A64-6474031DA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432" y="188913"/>
            <a:ext cx="11208568" cy="1143000"/>
          </a:xfrm>
        </p:spPr>
        <p:txBody>
          <a:bodyPr lIns="45719" tIns="45720" rIns="45719" bIns="45720" anchor="b">
            <a:normAutofit/>
          </a:bodyPr>
          <a:lstStyle/>
          <a:p>
            <a:r>
              <a:rPr lang="en-US" altLang="zh-TW" dirty="0"/>
              <a:t>Verilog </a:t>
            </a:r>
            <a:r>
              <a:rPr lang="zh-TW" altLang="en-US"/>
              <a:t>補充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69EFBD-3A2F-4107-8539-1366F1ED8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/>
              <a:t>24</a:t>
            </a:fld>
            <a:endParaRPr lang="en-US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5DDC0690-82DB-F843-8427-EFC2C0E508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514" b="23837"/>
          <a:stretch/>
        </p:blipFill>
        <p:spPr>
          <a:xfrm>
            <a:off x="2604994" y="3501008"/>
            <a:ext cx="6982011" cy="648072"/>
          </a:xfr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56A2B71-51FF-F24B-8AB7-E637D08269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943"/>
          <a:stretch/>
        </p:blipFill>
        <p:spPr>
          <a:xfrm>
            <a:off x="4763852" y="4581128"/>
            <a:ext cx="2664296" cy="1872208"/>
          </a:xfrm>
          <a:prstGeom prst="rect">
            <a:avLst/>
          </a:prstGeom>
        </p:spPr>
      </p:pic>
      <p:sp>
        <p:nvSpPr>
          <p:cNvPr id="12" name="內容版面配置區 6">
            <a:extLst>
              <a:ext uri="{FF2B5EF4-FFF2-40B4-BE49-F238E27FC236}">
                <a16:creationId xmlns:a16="http://schemas.microsoft.com/office/drawing/2014/main" id="{85A67AD4-D53A-4B4F-8208-A09968ED8564}"/>
              </a:ext>
            </a:extLst>
          </p:cNvPr>
          <p:cNvSpPr txBox="1">
            <a:spLocks/>
          </p:cNvSpPr>
          <p:nvPr/>
        </p:nvSpPr>
        <p:spPr bwMode="auto">
          <a:xfrm>
            <a:off x="1131643" y="1432482"/>
            <a:ext cx="10534664" cy="197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latin typeface="+mj-lt"/>
              </a:rPr>
              <a:t>Rise delay</a:t>
            </a:r>
            <a:r>
              <a:rPr lang="zh-TW" altLang="en-US" dirty="0">
                <a:latin typeface="+mj-lt"/>
              </a:rPr>
              <a:t>：邏輯閘</a:t>
            </a:r>
            <a:r>
              <a:rPr lang="en-US" altLang="zh-TW" dirty="0">
                <a:latin typeface="+mj-lt"/>
              </a:rPr>
              <a:t> output </a:t>
            </a:r>
            <a:r>
              <a:rPr lang="zh-TW" altLang="en-US" dirty="0">
                <a:latin typeface="+mj-lt"/>
              </a:rPr>
              <a:t>由</a:t>
            </a:r>
            <a:r>
              <a:rPr lang="en-US" altLang="zh-TW" dirty="0">
                <a:latin typeface="+mj-lt"/>
              </a:rPr>
              <a:t> low / x / z </a:t>
            </a:r>
            <a:r>
              <a:rPr lang="zh-TW" altLang="en-US" dirty="0">
                <a:latin typeface="+mj-lt"/>
              </a:rPr>
              <a:t>轉</a:t>
            </a:r>
            <a:r>
              <a:rPr lang="en-US" altLang="zh-TW" dirty="0">
                <a:latin typeface="+mj-lt"/>
              </a:rPr>
              <a:t> high </a:t>
            </a:r>
            <a:r>
              <a:rPr lang="zh-TW" altLang="en-US" dirty="0">
                <a:latin typeface="+mj-lt"/>
              </a:rPr>
              <a:t>的延遲時間</a:t>
            </a:r>
            <a:endParaRPr lang="en-US" altLang="zh-TW" dirty="0">
              <a:latin typeface="+mj-lt"/>
            </a:endParaRPr>
          </a:p>
          <a:p>
            <a:r>
              <a:rPr lang="en-US" altLang="zh-TW" dirty="0">
                <a:latin typeface="+mj-lt"/>
              </a:rPr>
              <a:t>Fall delay</a:t>
            </a:r>
            <a:r>
              <a:rPr lang="zh-TW" altLang="en-US" dirty="0">
                <a:latin typeface="+mj-lt"/>
              </a:rPr>
              <a:t>：邏輯閘</a:t>
            </a:r>
            <a:r>
              <a:rPr lang="en-US" altLang="zh-TW" dirty="0">
                <a:latin typeface="+mj-lt"/>
              </a:rPr>
              <a:t> output </a:t>
            </a:r>
            <a:r>
              <a:rPr lang="zh-TW" altLang="en-US" dirty="0">
                <a:latin typeface="+mj-lt"/>
              </a:rPr>
              <a:t>由</a:t>
            </a:r>
            <a:r>
              <a:rPr lang="en-US" altLang="zh-TW" dirty="0">
                <a:latin typeface="+mj-lt"/>
              </a:rPr>
              <a:t> high / x / z </a:t>
            </a:r>
            <a:r>
              <a:rPr lang="zh-TW" altLang="en-US" dirty="0">
                <a:latin typeface="+mj-lt"/>
              </a:rPr>
              <a:t>轉</a:t>
            </a:r>
            <a:r>
              <a:rPr lang="en-US" altLang="zh-TW" dirty="0">
                <a:latin typeface="+mj-lt"/>
              </a:rPr>
              <a:t> low </a:t>
            </a:r>
            <a:r>
              <a:rPr lang="zh-TW" altLang="en-US" dirty="0">
                <a:latin typeface="+mj-lt"/>
              </a:rPr>
              <a:t>的延遲時間</a:t>
            </a:r>
            <a:endParaRPr lang="en-US" altLang="zh-TW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97068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B7066-78B0-43DE-8A64-6474031DA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432" y="188913"/>
            <a:ext cx="11208568" cy="1143000"/>
          </a:xfrm>
        </p:spPr>
        <p:txBody>
          <a:bodyPr lIns="45719" tIns="45720" rIns="45719" bIns="45720" anchor="b">
            <a:normAutofit fontScale="90000"/>
          </a:bodyPr>
          <a:lstStyle/>
          <a:p>
            <a:r>
              <a:rPr lang="en-US" altLang="zh-TW" dirty="0"/>
              <a:t>D Flip-Flop implementation – </a:t>
            </a:r>
            <a:br>
              <a:rPr lang="en-US" altLang="zh-TW" dirty="0"/>
            </a:br>
            <a:r>
              <a:rPr lang="en-US" altLang="zh-TW" dirty="0"/>
              <a:t>using Master Slave D Latch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69EFBD-3A2F-4107-8539-1366F1ED8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/>
              <a:t>25</a:t>
            </a:fld>
            <a:endParaRPr lang="en-US"/>
          </a:p>
        </p:txBody>
      </p:sp>
      <p:pic>
        <p:nvPicPr>
          <p:cNvPr id="7" name="內容版面配置區 6" descr="一張含有 桌 的圖片&#10;&#10;自動產生的描述">
            <a:extLst>
              <a:ext uri="{FF2B5EF4-FFF2-40B4-BE49-F238E27FC236}">
                <a16:creationId xmlns:a16="http://schemas.microsoft.com/office/drawing/2014/main" id="{5DDC0690-82DB-F843-8427-EFC2C0E508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067" y="5161844"/>
            <a:ext cx="3741665" cy="1659783"/>
          </a:xfrm>
        </p:spPr>
      </p:pic>
      <p:pic>
        <p:nvPicPr>
          <p:cNvPr id="12" name="Picture 4" descr="roth+f11-15">
            <a:extLst>
              <a:ext uri="{FF2B5EF4-FFF2-40B4-BE49-F238E27FC236}">
                <a16:creationId xmlns:a16="http://schemas.microsoft.com/office/drawing/2014/main" id="{1C1B8B5F-12D7-BC4E-B7E3-93D6569BB2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57" b="4363"/>
          <a:stretch/>
        </p:blipFill>
        <p:spPr>
          <a:xfrm>
            <a:off x="6587716" y="2996952"/>
            <a:ext cx="4843577" cy="2294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" name="內容版面配置區 6">
            <a:extLst>
              <a:ext uri="{FF2B5EF4-FFF2-40B4-BE49-F238E27FC236}">
                <a16:creationId xmlns:a16="http://schemas.microsoft.com/office/drawing/2014/main" id="{F26B2636-B40C-B546-A03E-D36D9EEC7FCB}"/>
              </a:ext>
            </a:extLst>
          </p:cNvPr>
          <p:cNvSpPr txBox="1">
            <a:spLocks/>
          </p:cNvSpPr>
          <p:nvPr/>
        </p:nvSpPr>
        <p:spPr bwMode="auto">
          <a:xfrm>
            <a:off x="1131643" y="1412776"/>
            <a:ext cx="5183134" cy="4896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800" dirty="0">
                <a:latin typeface="+mj-lt"/>
              </a:rPr>
              <a:t>利用兩個</a:t>
            </a:r>
            <a:r>
              <a:rPr lang="en-US" altLang="zh-TW" sz="2800" dirty="0">
                <a:latin typeface="+mj-lt"/>
              </a:rPr>
              <a:t> D Latch </a:t>
            </a:r>
            <a:r>
              <a:rPr lang="zh-TW" altLang="en-US" sz="2800" dirty="0">
                <a:latin typeface="+mj-lt"/>
              </a:rPr>
              <a:t>分別接上</a:t>
            </a:r>
            <a:r>
              <a:rPr lang="en-US" altLang="zh-TW" sz="2800" dirty="0">
                <a:latin typeface="+mj-lt"/>
              </a:rPr>
              <a:t> CLK </a:t>
            </a:r>
            <a:r>
              <a:rPr lang="zh-TW" altLang="en-US" sz="2800" dirty="0">
                <a:latin typeface="+mj-lt"/>
              </a:rPr>
              <a:t>及</a:t>
            </a:r>
            <a:r>
              <a:rPr lang="en-US" altLang="zh-TW" sz="2800" dirty="0">
                <a:latin typeface="+mj-lt"/>
              </a:rPr>
              <a:t> CLK_bar </a:t>
            </a:r>
            <a:r>
              <a:rPr lang="zh-TW" altLang="en-US" sz="2800" dirty="0">
                <a:latin typeface="+mj-lt"/>
              </a:rPr>
              <a:t>，第一個</a:t>
            </a:r>
            <a:r>
              <a:rPr lang="en-US" altLang="zh-TW" sz="2800" dirty="0">
                <a:latin typeface="+mj-lt"/>
              </a:rPr>
              <a:t> Latch </a:t>
            </a:r>
            <a:r>
              <a:rPr lang="zh-TW" altLang="en-US" sz="2800" dirty="0">
                <a:latin typeface="+mj-lt"/>
              </a:rPr>
              <a:t>在</a:t>
            </a:r>
            <a:r>
              <a:rPr lang="en-US" altLang="zh-TW" sz="2800" dirty="0">
                <a:latin typeface="+mj-lt"/>
              </a:rPr>
              <a:t> CLK </a:t>
            </a:r>
            <a:r>
              <a:rPr lang="zh-TW" altLang="en-US" sz="2800" dirty="0">
                <a:latin typeface="+mj-lt"/>
              </a:rPr>
              <a:t>輸入為</a:t>
            </a:r>
            <a:r>
              <a:rPr lang="en-US" altLang="zh-TW" sz="2800" dirty="0">
                <a:latin typeface="+mj-lt"/>
              </a:rPr>
              <a:t>0 </a:t>
            </a:r>
            <a:r>
              <a:rPr lang="zh-TW" altLang="en-US" sz="2800" dirty="0">
                <a:latin typeface="+mj-lt"/>
              </a:rPr>
              <a:t>時，將資料存入</a:t>
            </a:r>
            <a:r>
              <a:rPr lang="en-US" altLang="zh-TW" sz="2800" dirty="0">
                <a:latin typeface="+mj-lt"/>
              </a:rPr>
              <a:t> Q</a:t>
            </a:r>
            <a:r>
              <a:rPr lang="en-US" altLang="zh-TW" sz="2800" baseline="-25000" dirty="0">
                <a:latin typeface="+mj-lt"/>
              </a:rPr>
              <a:t>1</a:t>
            </a:r>
            <a:r>
              <a:rPr lang="zh-TW" altLang="en-US" sz="2800" dirty="0">
                <a:latin typeface="+mj-lt"/>
              </a:rPr>
              <a:t>，當</a:t>
            </a:r>
            <a:r>
              <a:rPr lang="en-US" altLang="zh-TW" sz="2800" dirty="0">
                <a:latin typeface="+mj-lt"/>
              </a:rPr>
              <a:t> CLK </a:t>
            </a:r>
            <a:r>
              <a:rPr lang="zh-TW" altLang="en-US" sz="2800" dirty="0">
                <a:latin typeface="+mj-lt"/>
              </a:rPr>
              <a:t>輸入轉為 </a:t>
            </a:r>
            <a:r>
              <a:rPr lang="en-US" altLang="zh-TW" sz="2800" dirty="0">
                <a:latin typeface="+mj-lt"/>
              </a:rPr>
              <a:t>1 </a:t>
            </a:r>
            <a:r>
              <a:rPr lang="zh-TW" altLang="en-US" sz="2800" dirty="0">
                <a:latin typeface="+mj-lt"/>
              </a:rPr>
              <a:t>時</a:t>
            </a:r>
            <a:r>
              <a:rPr lang="en-US" altLang="zh-TW" sz="2800" dirty="0">
                <a:latin typeface="+mj-lt"/>
              </a:rPr>
              <a:t> (Rising Edge)</a:t>
            </a:r>
            <a:r>
              <a:rPr lang="zh-TW" altLang="en-US" sz="2800" dirty="0">
                <a:latin typeface="+mj-lt"/>
              </a:rPr>
              <a:t>，</a:t>
            </a:r>
            <a:r>
              <a:rPr lang="en-US" altLang="zh-TW" sz="2800" dirty="0">
                <a:latin typeface="+mj-lt"/>
              </a:rPr>
              <a:t>Q</a:t>
            </a:r>
            <a:r>
              <a:rPr lang="en-US" altLang="zh-TW" sz="2800" baseline="-25000" dirty="0">
                <a:latin typeface="+mj-lt"/>
              </a:rPr>
              <a:t>1 </a:t>
            </a:r>
            <a:r>
              <a:rPr lang="zh-TW" altLang="en-US" sz="2800" dirty="0">
                <a:latin typeface="+mj-lt"/>
              </a:rPr>
              <a:t>會進入第二個</a:t>
            </a:r>
            <a:r>
              <a:rPr lang="en-US" altLang="zh-TW" sz="2800" dirty="0">
                <a:latin typeface="+mj-lt"/>
              </a:rPr>
              <a:t> Latch </a:t>
            </a:r>
            <a:r>
              <a:rPr lang="zh-TW" altLang="en-US" sz="2800" dirty="0">
                <a:latin typeface="+mj-lt"/>
              </a:rPr>
              <a:t>並改變</a:t>
            </a:r>
            <a:r>
              <a:rPr lang="en-US" altLang="zh-TW" sz="2800" dirty="0">
                <a:latin typeface="+mj-lt"/>
              </a:rPr>
              <a:t> output Q</a:t>
            </a:r>
            <a:r>
              <a:rPr lang="zh-TW" altLang="en-US" sz="2800" dirty="0">
                <a:latin typeface="+mj-lt"/>
              </a:rPr>
              <a:t>。</a:t>
            </a:r>
            <a:endParaRPr lang="en-US" altLang="zh-TW" sz="2800" dirty="0">
              <a:latin typeface="+mj-lt"/>
            </a:endParaRPr>
          </a:p>
          <a:p>
            <a:r>
              <a:rPr lang="zh-TW" altLang="en-US" sz="2800" dirty="0">
                <a:latin typeface="+mj-lt"/>
              </a:rPr>
              <a:t>左側的</a:t>
            </a:r>
            <a:r>
              <a:rPr lang="en-US" altLang="zh-TW" sz="2800" dirty="0">
                <a:latin typeface="+mj-lt"/>
              </a:rPr>
              <a:t> D Latch</a:t>
            </a:r>
            <a:r>
              <a:rPr lang="zh-TW" altLang="en-US" sz="2800" dirty="0">
                <a:latin typeface="+mj-lt"/>
              </a:rPr>
              <a:t> 負責在</a:t>
            </a:r>
            <a:r>
              <a:rPr lang="en-US" altLang="zh-TW" sz="2800" dirty="0">
                <a:latin typeface="+mj-lt"/>
              </a:rPr>
              <a:t> Rising Edge </a:t>
            </a:r>
            <a:r>
              <a:rPr lang="zh-TW" altLang="en-US" sz="2800" dirty="0">
                <a:latin typeface="+mj-lt"/>
              </a:rPr>
              <a:t>將資料傳入右側的</a:t>
            </a:r>
            <a:r>
              <a:rPr lang="en-US" altLang="zh-TW" sz="2800" dirty="0">
                <a:latin typeface="+mj-lt"/>
              </a:rPr>
              <a:t> D Latch</a:t>
            </a:r>
            <a:r>
              <a:rPr lang="zh-TW" altLang="en-US" sz="2800" dirty="0">
                <a:latin typeface="+mj-lt"/>
              </a:rPr>
              <a:t>，因此稱為</a:t>
            </a:r>
            <a:r>
              <a:rPr lang="en-US" altLang="zh-TW" sz="2800" dirty="0">
                <a:latin typeface="+mj-lt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+mj-lt"/>
              </a:rPr>
              <a:t>Master</a:t>
            </a:r>
            <a:r>
              <a:rPr lang="zh-TW" altLang="en-US" sz="2800" dirty="0">
                <a:latin typeface="+mj-lt"/>
              </a:rPr>
              <a:t>，而右側的</a:t>
            </a:r>
            <a:r>
              <a:rPr lang="en-US" altLang="zh-TW" sz="2800" dirty="0">
                <a:latin typeface="+mj-lt"/>
              </a:rPr>
              <a:t> D Latch</a:t>
            </a:r>
            <a:r>
              <a:rPr lang="zh-TW" altLang="en-US" sz="2800" dirty="0">
                <a:latin typeface="+mj-lt"/>
              </a:rPr>
              <a:t>負責接收資料並輸出，稱為</a:t>
            </a:r>
            <a:r>
              <a:rPr lang="en-US" altLang="zh-TW" sz="2800" dirty="0">
                <a:latin typeface="+mj-lt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+mj-lt"/>
              </a:rPr>
              <a:t>Slave</a:t>
            </a:r>
            <a:r>
              <a:rPr lang="en-US" altLang="zh-TW" sz="2800" dirty="0">
                <a:latin typeface="+mj-lt"/>
              </a:rPr>
              <a:t> </a:t>
            </a:r>
          </a:p>
        </p:txBody>
      </p:sp>
      <p:pic>
        <p:nvPicPr>
          <p:cNvPr id="15" name="Picture 4" descr="roth+f11-15">
            <a:extLst>
              <a:ext uri="{FF2B5EF4-FFF2-40B4-BE49-F238E27FC236}">
                <a16:creationId xmlns:a16="http://schemas.microsoft.com/office/drawing/2014/main" id="{BA6765A9-6EFC-C947-9BE7-2CF097882C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820"/>
          <a:stretch/>
        </p:blipFill>
        <p:spPr>
          <a:xfrm>
            <a:off x="6587715" y="1637928"/>
            <a:ext cx="4843577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8" name="直線箭頭接點 7">
            <a:extLst>
              <a:ext uri="{FF2B5EF4-FFF2-40B4-BE49-F238E27FC236}">
                <a16:creationId xmlns:a16="http://schemas.microsoft.com/office/drawing/2014/main" id="{5C538FC9-6493-5443-BF84-5ADC2FFD27A4}"/>
              </a:ext>
            </a:extLst>
          </p:cNvPr>
          <p:cNvCxnSpPr>
            <a:cxnSpLocks/>
          </p:cNvCxnSpPr>
          <p:nvPr/>
        </p:nvCxnSpPr>
        <p:spPr>
          <a:xfrm>
            <a:off x="10341868" y="2276872"/>
            <a:ext cx="362644" cy="0"/>
          </a:xfrm>
          <a:prstGeom prst="straightConnector1">
            <a:avLst/>
          </a:prstGeom>
          <a:ln>
            <a:headEnd w="lg" len="lg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D358B184-49F4-1043-B9EE-9B83318803F2}"/>
                  </a:ext>
                </a:extLst>
              </p:cNvPr>
              <p:cNvSpPr txBox="1"/>
              <p:nvPr/>
            </p:nvSpPr>
            <p:spPr>
              <a:xfrm>
                <a:off x="10272464" y="2132856"/>
                <a:ext cx="1089424" cy="333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kumimoji="1" lang="en-US" altLang="zh-TW" sz="140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kumimoji="1" lang="en-US" altLang="zh-TW" sz="1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bar>
                    </m:oMath>
                  </m:oMathPara>
                </a14:m>
                <a:endParaRPr kumimoji="1" lang="zh-TW" altLang="en-US" sz="140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D358B184-49F4-1043-B9EE-9B8331880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2464" y="2132856"/>
                <a:ext cx="1089424" cy="333168"/>
              </a:xfrm>
              <a:prstGeom prst="rect">
                <a:avLst/>
              </a:prstGeom>
              <a:blipFill>
                <a:blip r:embed="rId4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9309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85E790-2AE5-484C-81CB-C3C7E3F13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432" y="188913"/>
            <a:ext cx="11208568" cy="1143000"/>
          </a:xfrm>
        </p:spPr>
        <p:txBody>
          <a:bodyPr/>
          <a:lstStyle/>
          <a:p>
            <a:r>
              <a:rPr lang="zh-TW" altLang="en-US" dirty="0"/>
              <a:t>實作題</a:t>
            </a:r>
            <a:r>
              <a:rPr lang="en-US" altLang="zh-TW" dirty="0"/>
              <a:t>(</a:t>
            </a:r>
            <a:r>
              <a:rPr lang="zh-TW" altLang="en-US" dirty="0"/>
              <a:t>二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D Flip-Flop – </a:t>
            </a:r>
            <a:br>
              <a:rPr lang="en-US" altLang="zh-TW" dirty="0"/>
            </a:br>
            <a:r>
              <a:rPr lang="en-US" altLang="zh-TW" dirty="0"/>
              <a:t>using Edge Detector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759AD71-1DC1-4928-AE70-877820696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651" y="1639938"/>
            <a:ext cx="9886949" cy="4611687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+mj-lt"/>
              </a:rPr>
              <a:t>在實作題</a:t>
            </a:r>
            <a:r>
              <a:rPr lang="en-US" altLang="zh-TW" sz="2800" dirty="0">
                <a:latin typeface="+mj-lt"/>
              </a:rPr>
              <a:t>(</a:t>
            </a:r>
            <a:r>
              <a:rPr lang="zh-TW" altLang="en-US" sz="2800" dirty="0">
                <a:latin typeface="+mj-lt"/>
              </a:rPr>
              <a:t>二</a:t>
            </a:r>
            <a:r>
              <a:rPr lang="en-US" altLang="zh-TW" sz="2800" dirty="0">
                <a:latin typeface="+mj-lt"/>
              </a:rPr>
              <a:t>)</a:t>
            </a:r>
            <a:r>
              <a:rPr lang="zh-TW" altLang="en-US" sz="2800" dirty="0">
                <a:latin typeface="+mj-lt"/>
              </a:rPr>
              <a:t>裡，你們需要完成</a:t>
            </a:r>
            <a:endParaRPr lang="en-US" altLang="zh-TW" sz="2800" dirty="0">
              <a:latin typeface="+mj-lt"/>
            </a:endParaRP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+mj-lt"/>
              </a:rPr>
              <a:t>使用</a:t>
            </a:r>
            <a:r>
              <a:rPr lang="en-US" altLang="zh-TW" dirty="0">
                <a:latin typeface="+mj-lt"/>
              </a:rPr>
              <a:t> Edge Detector </a:t>
            </a:r>
            <a:r>
              <a:rPr lang="zh-TW" altLang="en-US" dirty="0">
                <a:latin typeface="+mj-lt"/>
              </a:rPr>
              <a:t>的方式實作</a:t>
            </a:r>
            <a:r>
              <a:rPr lang="en-US" altLang="zh-TW" dirty="0">
                <a:latin typeface="+mj-lt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+mj-lt"/>
              </a:rPr>
              <a:t>Rising Edge trigger </a:t>
            </a:r>
            <a:r>
              <a:rPr lang="zh-TW" altLang="en-US" dirty="0">
                <a:latin typeface="+mj-lt"/>
              </a:rPr>
              <a:t>的</a:t>
            </a:r>
            <a:r>
              <a:rPr lang="en-US" altLang="zh-TW" dirty="0">
                <a:latin typeface="+mj-lt"/>
              </a:rPr>
              <a:t> D Flip-Flop</a:t>
            </a:r>
            <a:r>
              <a:rPr lang="zh-TW" altLang="en-US" dirty="0">
                <a:latin typeface="+mj-lt"/>
              </a:rPr>
              <a:t>，需要使用</a:t>
            </a:r>
            <a:r>
              <a:rPr lang="en-US" altLang="zh-TW" dirty="0">
                <a:latin typeface="+mj-lt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+mj-lt"/>
              </a:rPr>
              <a:t>Gate Level </a:t>
            </a:r>
            <a:r>
              <a:rPr lang="zh-TW" altLang="en-US" dirty="0">
                <a:latin typeface="+mj-lt"/>
              </a:rPr>
              <a:t>的方式去撰寫。</a:t>
            </a:r>
            <a:endParaRPr lang="en-US" altLang="zh-TW" dirty="0">
              <a:latin typeface="+mj-lt"/>
            </a:endParaRP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+mj-lt"/>
              </a:rPr>
              <a:t>Not gate </a:t>
            </a:r>
            <a:r>
              <a:rPr lang="zh-TW" altLang="en-US" dirty="0">
                <a:latin typeface="+mj-lt"/>
              </a:rPr>
              <a:t>的其中一個</a:t>
            </a:r>
            <a:r>
              <a:rPr lang="en-US" altLang="zh-TW" dirty="0">
                <a:latin typeface="+mj-lt"/>
              </a:rPr>
              <a:t> delay </a:t>
            </a:r>
            <a:r>
              <a:rPr lang="zh-TW" altLang="en-US" dirty="0">
                <a:latin typeface="+mj-lt"/>
              </a:rPr>
              <a:t>設定為</a:t>
            </a:r>
            <a:r>
              <a:rPr lang="en-US" altLang="zh-TW" dirty="0">
                <a:latin typeface="+mj-lt"/>
              </a:rPr>
              <a:t> 1</a:t>
            </a:r>
            <a:r>
              <a:rPr lang="zh-TW" altLang="en-US" dirty="0">
                <a:latin typeface="+mj-lt"/>
              </a:rPr>
              <a:t>，另一個設定為</a:t>
            </a:r>
            <a:r>
              <a:rPr lang="en-US" altLang="zh-TW" dirty="0">
                <a:latin typeface="+mj-lt"/>
              </a:rPr>
              <a:t> 0</a:t>
            </a:r>
            <a:r>
              <a:rPr lang="zh-TW" altLang="en-US" dirty="0">
                <a:latin typeface="+mj-lt"/>
              </a:rPr>
              <a:t>，請思考是</a:t>
            </a:r>
            <a:r>
              <a:rPr lang="en-US" altLang="zh-TW" dirty="0">
                <a:latin typeface="+mj-lt"/>
              </a:rPr>
              <a:t> rise </a:t>
            </a:r>
            <a:r>
              <a:rPr lang="zh-TW" altLang="en-US" dirty="0">
                <a:latin typeface="+mj-lt"/>
              </a:rPr>
              <a:t>還是</a:t>
            </a:r>
            <a:r>
              <a:rPr lang="en-US" altLang="zh-TW" dirty="0">
                <a:latin typeface="+mj-lt"/>
              </a:rPr>
              <a:t> fall </a:t>
            </a:r>
            <a:r>
              <a:rPr lang="zh-TW" altLang="en-US" dirty="0">
                <a:latin typeface="+mj-lt"/>
              </a:rPr>
              <a:t>需要</a:t>
            </a:r>
            <a:r>
              <a:rPr lang="en-US" altLang="zh-TW" dirty="0">
                <a:latin typeface="+mj-lt"/>
              </a:rPr>
              <a:t> delay</a:t>
            </a:r>
            <a:r>
              <a:rPr lang="zh-TW" altLang="en-US" dirty="0">
                <a:latin typeface="+mj-lt"/>
              </a:rPr>
              <a:t>。</a:t>
            </a:r>
            <a:endParaRPr lang="en-US" altLang="zh-TW" dirty="0">
              <a:latin typeface="+mj-lt"/>
            </a:endParaRP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+mj-lt"/>
              </a:rPr>
              <a:t>在</a:t>
            </a:r>
            <a:r>
              <a:rPr lang="en-US" altLang="zh-TW" dirty="0">
                <a:latin typeface="+mj-lt"/>
              </a:rPr>
              <a:t> prob2 </a:t>
            </a:r>
            <a:r>
              <a:rPr lang="zh-TW" altLang="en-US" dirty="0">
                <a:latin typeface="+mj-lt"/>
              </a:rPr>
              <a:t>資料夾中的</a:t>
            </a:r>
            <a:r>
              <a:rPr lang="en-US" altLang="zh-TW" dirty="0">
                <a:latin typeface="+mj-lt"/>
              </a:rPr>
              <a:t> prob2.v </a:t>
            </a:r>
            <a:r>
              <a:rPr lang="zh-TW" altLang="en-US" dirty="0">
                <a:latin typeface="+mj-lt"/>
              </a:rPr>
              <a:t>裡面，使用</a:t>
            </a:r>
            <a:r>
              <a:rPr lang="en-US" altLang="zh-TW" dirty="0">
                <a:latin typeface="+mj-lt"/>
              </a:rPr>
              <a:t> Gate Level </a:t>
            </a:r>
            <a:r>
              <a:rPr lang="zh-TW" altLang="en-US" dirty="0">
                <a:latin typeface="+mj-lt"/>
              </a:rPr>
              <a:t>的方式去寫自己的</a:t>
            </a:r>
            <a:r>
              <a:rPr lang="en-US" altLang="zh-TW" dirty="0">
                <a:latin typeface="+mj-lt"/>
              </a:rPr>
              <a:t> D Flip-Flop </a:t>
            </a:r>
            <a:r>
              <a:rPr lang="zh-TW" altLang="en-US" dirty="0">
                <a:latin typeface="+mj-lt"/>
              </a:rPr>
              <a:t>模組，並使用</a:t>
            </a:r>
            <a:r>
              <a:rPr lang="en-US" altLang="zh-TW" dirty="0">
                <a:latin typeface="+mj-lt"/>
              </a:rPr>
              <a:t> tb_prob2.v </a:t>
            </a:r>
            <a:r>
              <a:rPr lang="zh-TW" altLang="en-US" dirty="0">
                <a:latin typeface="+mj-lt"/>
              </a:rPr>
              <a:t>模擬。</a:t>
            </a:r>
            <a:endParaRPr lang="en-US" altLang="zh-TW" dirty="0">
              <a:latin typeface="+mj-lt"/>
            </a:endParaRP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+mj-lt"/>
              </a:rPr>
              <a:t>查看波形圖確認行為是否正確，</a:t>
            </a:r>
            <a:r>
              <a:rPr lang="zh-TW" altLang="en-US" dirty="0">
                <a:solidFill>
                  <a:srgbClr val="FF0000"/>
                </a:solidFill>
                <a:latin typeface="+mj-lt"/>
              </a:rPr>
              <a:t>請注意查看</a:t>
            </a:r>
            <a:r>
              <a:rPr lang="en-US" altLang="zh-TW" dirty="0">
                <a:solidFill>
                  <a:srgbClr val="FF0000"/>
                </a:solidFill>
                <a:latin typeface="+mj-lt"/>
              </a:rPr>
              <a:t> edge detector</a:t>
            </a:r>
            <a:r>
              <a:rPr lang="zh-TW" altLang="en-US" dirty="0">
                <a:solidFill>
                  <a:srgbClr val="FF0000"/>
                </a:solidFill>
                <a:latin typeface="+mj-lt"/>
              </a:rPr>
              <a:t>的</a:t>
            </a:r>
            <a:r>
              <a:rPr lang="en-US" altLang="zh-TW" dirty="0">
                <a:solidFill>
                  <a:srgbClr val="FF0000"/>
                </a:solidFill>
                <a:latin typeface="+mj-lt"/>
              </a:rPr>
              <a:t> input </a:t>
            </a:r>
            <a:r>
              <a:rPr lang="zh-TW" altLang="en-US" dirty="0">
                <a:solidFill>
                  <a:srgbClr val="FF0000"/>
                </a:solidFill>
                <a:latin typeface="+mj-lt"/>
              </a:rPr>
              <a:t>及</a:t>
            </a:r>
            <a:r>
              <a:rPr lang="en-US" altLang="zh-TW" dirty="0">
                <a:solidFill>
                  <a:srgbClr val="FF0000"/>
                </a:solidFill>
                <a:latin typeface="+mj-lt"/>
              </a:rPr>
              <a:t> output </a:t>
            </a:r>
            <a:r>
              <a:rPr lang="zh-TW" altLang="en-US" dirty="0">
                <a:solidFill>
                  <a:srgbClr val="FF0000"/>
                </a:solidFill>
                <a:latin typeface="+mj-lt"/>
              </a:rPr>
              <a:t>波形變化</a:t>
            </a:r>
            <a:endParaRPr lang="en-US" altLang="zh-TW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60AAC95-3326-4AC7-91BA-84A2351CC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26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54456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555A7B55-4DD4-324D-9BA4-1B4F9B7E4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1331913"/>
            <a:ext cx="9312905" cy="523851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B85E790-2AE5-484C-81CB-C3C7E3F13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432" y="188913"/>
            <a:ext cx="11208568" cy="1143000"/>
          </a:xfrm>
        </p:spPr>
        <p:txBody>
          <a:bodyPr/>
          <a:lstStyle/>
          <a:p>
            <a:r>
              <a:rPr lang="en-US" altLang="zh-TW" dirty="0"/>
              <a:t>Vivado Simulation</a:t>
            </a:r>
            <a:r>
              <a:rPr lang="zh-TW" altLang="en-US" dirty="0"/>
              <a:t>補充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60AAC95-3326-4AC7-91BA-84A2351CC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27</a:t>
            </a:fld>
            <a:endParaRPr lang="en-US" altLang="zh-TW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4E744BA-D37F-724D-8794-1FE32DE2F90A}"/>
              </a:ext>
            </a:extLst>
          </p:cNvPr>
          <p:cNvSpPr/>
          <p:nvPr/>
        </p:nvSpPr>
        <p:spPr>
          <a:xfrm>
            <a:off x="6334125" y="1639938"/>
            <a:ext cx="193923" cy="20488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D95D7E6-9FDE-0349-956F-C8BE620F6BA4}"/>
              </a:ext>
            </a:extLst>
          </p:cNvPr>
          <p:cNvSpPr/>
          <p:nvPr/>
        </p:nvSpPr>
        <p:spPr>
          <a:xfrm>
            <a:off x="3287688" y="2060848"/>
            <a:ext cx="504056" cy="21602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137ED11-D5F9-BF4A-AA59-BEC4E3583F1A}"/>
              </a:ext>
            </a:extLst>
          </p:cNvPr>
          <p:cNvSpPr/>
          <p:nvPr/>
        </p:nvSpPr>
        <p:spPr>
          <a:xfrm>
            <a:off x="3287688" y="2636912"/>
            <a:ext cx="1584176" cy="28803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DA4F223-BC12-3D4D-B5B4-9FBC0A62242A}"/>
              </a:ext>
            </a:extLst>
          </p:cNvPr>
          <p:cNvSpPr/>
          <p:nvPr/>
        </p:nvSpPr>
        <p:spPr>
          <a:xfrm>
            <a:off x="5159896" y="3677612"/>
            <a:ext cx="1512168" cy="28803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121A37D-629D-884E-82D5-CF4AD379ECD8}"/>
              </a:ext>
            </a:extLst>
          </p:cNvPr>
          <p:cNvSpPr/>
          <p:nvPr/>
        </p:nvSpPr>
        <p:spPr>
          <a:xfrm>
            <a:off x="6864020" y="2060848"/>
            <a:ext cx="600132" cy="21602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AB986D9-A4D9-0846-AE4D-EAA31A5AB96D}"/>
              </a:ext>
            </a:extLst>
          </p:cNvPr>
          <p:cNvSpPr txBox="1"/>
          <p:nvPr/>
        </p:nvSpPr>
        <p:spPr>
          <a:xfrm>
            <a:off x="7013167" y="1700808"/>
            <a:ext cx="306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800" dirty="0"/>
              <a:t>1</a:t>
            </a:r>
            <a:endParaRPr kumimoji="1" lang="zh-TW" altLang="en-US" sz="18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147238B-1666-DB4E-9D91-3E2CEB12DCF7}"/>
              </a:ext>
            </a:extLst>
          </p:cNvPr>
          <p:cNvSpPr txBox="1"/>
          <p:nvPr/>
        </p:nvSpPr>
        <p:spPr>
          <a:xfrm>
            <a:off x="3773376" y="1984194"/>
            <a:ext cx="306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/>
              <a:t>2</a:t>
            </a:r>
            <a:endParaRPr kumimoji="1" lang="zh-TW" altLang="en-US" sz="18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026CDF3-AAB9-4345-B18F-BE5F399D16AD}"/>
              </a:ext>
            </a:extLst>
          </p:cNvPr>
          <p:cNvSpPr txBox="1"/>
          <p:nvPr/>
        </p:nvSpPr>
        <p:spPr>
          <a:xfrm>
            <a:off x="3926291" y="2912080"/>
            <a:ext cx="306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/>
              <a:t>3</a:t>
            </a:r>
            <a:endParaRPr kumimoji="1" lang="zh-TW" altLang="en-US" sz="18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3E44620-10C7-F744-BE54-DB4573B63C86}"/>
              </a:ext>
            </a:extLst>
          </p:cNvPr>
          <p:cNvSpPr txBox="1"/>
          <p:nvPr/>
        </p:nvSpPr>
        <p:spPr>
          <a:xfrm>
            <a:off x="5789031" y="3951168"/>
            <a:ext cx="306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800" dirty="0"/>
              <a:t>4</a:t>
            </a:r>
            <a:endParaRPr kumimoji="1" lang="zh-TW" altLang="en-US" sz="18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113E8AB-E7D4-C840-8F13-99BF651A5E7A}"/>
              </a:ext>
            </a:extLst>
          </p:cNvPr>
          <p:cNvSpPr txBox="1"/>
          <p:nvPr/>
        </p:nvSpPr>
        <p:spPr>
          <a:xfrm>
            <a:off x="6277601" y="1317660"/>
            <a:ext cx="306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/>
              <a:t>5</a:t>
            </a:r>
            <a:endParaRPr kumimoji="1"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835988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85E790-2AE5-484C-81CB-C3C7E3F13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432" y="188913"/>
            <a:ext cx="11208568" cy="1143000"/>
          </a:xfrm>
        </p:spPr>
        <p:txBody>
          <a:bodyPr/>
          <a:lstStyle/>
          <a:p>
            <a:r>
              <a:rPr lang="en-US" altLang="zh-TW" dirty="0"/>
              <a:t>Vivado simulation</a:t>
            </a:r>
            <a:r>
              <a:rPr lang="zh-TW" altLang="en-US" dirty="0"/>
              <a:t>補充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60AAC95-3326-4AC7-91BA-84A2351CC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28</a:t>
            </a:fld>
            <a:endParaRPr lang="en-US" altLang="zh-TW" dirty="0"/>
          </a:p>
        </p:txBody>
      </p:sp>
      <p:sp>
        <p:nvSpPr>
          <p:cNvPr id="18" name="內容版面配置區 6">
            <a:extLst>
              <a:ext uri="{FF2B5EF4-FFF2-40B4-BE49-F238E27FC236}">
                <a16:creationId xmlns:a16="http://schemas.microsoft.com/office/drawing/2014/main" id="{0652E67F-BF21-4F4E-9938-E28F57D2270B}"/>
              </a:ext>
            </a:extLst>
          </p:cNvPr>
          <p:cNvSpPr txBox="1">
            <a:spLocks/>
          </p:cNvSpPr>
          <p:nvPr/>
        </p:nvSpPr>
        <p:spPr bwMode="auto">
          <a:xfrm>
            <a:off x="1131642" y="1124744"/>
            <a:ext cx="10869014" cy="5400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latin typeface="+mj-lt"/>
              </a:rPr>
              <a:t>要查看 </a:t>
            </a:r>
            <a:r>
              <a:rPr lang="en-US" altLang="zh-TW" dirty="0">
                <a:latin typeface="+mj-lt"/>
              </a:rPr>
              <a:t>module</a:t>
            </a:r>
            <a:r>
              <a:rPr lang="zh-TW" altLang="en-US" dirty="0">
                <a:latin typeface="+mj-lt"/>
              </a:rPr>
              <a:t> 底下特定 </a:t>
            </a:r>
            <a:r>
              <a:rPr lang="en-US" altLang="zh-TW" dirty="0">
                <a:latin typeface="+mj-lt"/>
              </a:rPr>
              <a:t>wire</a:t>
            </a:r>
            <a:r>
              <a:rPr lang="zh-TW" altLang="en-US" dirty="0">
                <a:latin typeface="+mj-lt"/>
              </a:rPr>
              <a:t> 的波形圖時，在開啟 </a:t>
            </a:r>
            <a:r>
              <a:rPr lang="en-US" altLang="zh-TW" dirty="0">
                <a:latin typeface="+mj-lt"/>
              </a:rPr>
              <a:t>simulation</a:t>
            </a:r>
            <a:r>
              <a:rPr lang="zh-TW" altLang="en-US" dirty="0">
                <a:latin typeface="+mj-lt"/>
              </a:rPr>
              <a:t>後可以依照上一頁的步驟</a:t>
            </a:r>
            <a:endParaRPr lang="en-US" altLang="zh-TW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+mj-lt"/>
              </a:rPr>
              <a:t>開啟波形圖</a:t>
            </a:r>
            <a:endParaRPr lang="en-US" altLang="zh-TW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+mj-lt"/>
              </a:rPr>
              <a:t>點擊 </a:t>
            </a:r>
            <a:r>
              <a:rPr lang="en-US" altLang="zh-TW" dirty="0">
                <a:latin typeface="+mj-lt"/>
              </a:rPr>
              <a:t>scope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+mj-lt"/>
              </a:rPr>
              <a:t>將 </a:t>
            </a:r>
            <a:r>
              <a:rPr lang="en-US" altLang="zh-TW" dirty="0">
                <a:latin typeface="+mj-lt"/>
              </a:rPr>
              <a:t>tb</a:t>
            </a:r>
            <a:r>
              <a:rPr lang="zh-TW" altLang="en-US" dirty="0">
                <a:latin typeface="+mj-lt"/>
              </a:rPr>
              <a:t> 展開，找到要查看的 </a:t>
            </a:r>
            <a:r>
              <a:rPr lang="en-US" altLang="zh-TW" dirty="0">
                <a:latin typeface="+mj-lt"/>
              </a:rPr>
              <a:t>module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+mj-lt"/>
              </a:rPr>
              <a:t>將需要的 </a:t>
            </a:r>
            <a:r>
              <a:rPr lang="en-US" altLang="zh-TW" dirty="0">
                <a:latin typeface="+mj-lt"/>
              </a:rPr>
              <a:t>wire</a:t>
            </a:r>
            <a:r>
              <a:rPr lang="zh-TW" altLang="en-US" dirty="0">
                <a:latin typeface="+mj-lt"/>
              </a:rPr>
              <a:t> 拖移至波形圖左側</a:t>
            </a:r>
            <a:endParaRPr lang="en-US" altLang="zh-TW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+mj-lt"/>
              </a:rPr>
              <a:t>點擊上方 </a:t>
            </a:r>
            <a:r>
              <a:rPr lang="en-US" altLang="zh-TW" dirty="0">
                <a:latin typeface="+mj-lt"/>
              </a:rPr>
              <a:t>relaunch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60678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85E790-2AE5-484C-81CB-C3C7E3F13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432" y="188913"/>
            <a:ext cx="11208568" cy="1143000"/>
          </a:xfrm>
        </p:spPr>
        <p:txBody>
          <a:bodyPr/>
          <a:lstStyle/>
          <a:p>
            <a:r>
              <a:rPr lang="zh-TW" altLang="en-US" dirty="0"/>
              <a:t>實作題</a:t>
            </a:r>
            <a:r>
              <a:rPr lang="en-US" altLang="zh-TW" dirty="0"/>
              <a:t>(</a:t>
            </a:r>
            <a:r>
              <a:rPr lang="zh-TW" altLang="en-US" dirty="0"/>
              <a:t>三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D Flip-Flop – </a:t>
            </a:r>
            <a:br>
              <a:rPr lang="en-US" altLang="zh-TW" dirty="0"/>
            </a:br>
            <a:r>
              <a:rPr lang="en-US" altLang="zh-TW" dirty="0"/>
              <a:t>using Master Slave D Latch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759AD71-1DC1-4928-AE70-877820696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651" y="1639938"/>
            <a:ext cx="9886949" cy="461168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+mj-lt"/>
              </a:rPr>
              <a:t>在實作題</a:t>
            </a:r>
            <a:r>
              <a:rPr lang="en-US" altLang="zh-TW" sz="2800" dirty="0">
                <a:latin typeface="+mj-lt"/>
              </a:rPr>
              <a:t>(</a:t>
            </a:r>
            <a:r>
              <a:rPr lang="zh-TW" altLang="en-US" sz="2800" dirty="0">
                <a:latin typeface="+mj-lt"/>
              </a:rPr>
              <a:t>三</a:t>
            </a:r>
            <a:r>
              <a:rPr lang="en-US" altLang="zh-TW" sz="2800" dirty="0">
                <a:latin typeface="+mj-lt"/>
              </a:rPr>
              <a:t>)</a:t>
            </a:r>
            <a:r>
              <a:rPr lang="zh-TW" altLang="en-US" sz="2800" dirty="0">
                <a:latin typeface="+mj-lt"/>
              </a:rPr>
              <a:t>裡，你們需要完成</a:t>
            </a:r>
            <a:endParaRPr lang="en-US" altLang="zh-TW" sz="2800" dirty="0">
              <a:latin typeface="+mj-lt"/>
            </a:endParaRP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+mj-lt"/>
              </a:rPr>
              <a:t>使用</a:t>
            </a:r>
            <a:r>
              <a:rPr lang="en" altLang="zh-TW" dirty="0">
                <a:latin typeface="+mj-lt"/>
              </a:rPr>
              <a:t>Master Slave</a:t>
            </a:r>
            <a:r>
              <a:rPr lang="zh-TW" altLang="en-US" dirty="0">
                <a:latin typeface="+mj-lt"/>
              </a:rPr>
              <a:t> </a:t>
            </a:r>
            <a:r>
              <a:rPr lang="en-US" altLang="zh-TW" dirty="0">
                <a:latin typeface="+mj-lt"/>
              </a:rPr>
              <a:t>D Latch</a:t>
            </a:r>
            <a:r>
              <a:rPr lang="zh-TW" altLang="en-US" dirty="0">
                <a:latin typeface="+mj-lt"/>
              </a:rPr>
              <a:t> 實作 </a:t>
            </a:r>
            <a:r>
              <a:rPr lang="en-US" altLang="zh-TW" dirty="0">
                <a:solidFill>
                  <a:srgbClr val="FF0000"/>
                </a:solidFill>
                <a:latin typeface="+mj-lt"/>
              </a:rPr>
              <a:t>Rising Edge trigger </a:t>
            </a:r>
            <a:r>
              <a:rPr lang="zh-TW" altLang="en-US" dirty="0">
                <a:latin typeface="+mj-lt"/>
              </a:rPr>
              <a:t>的</a:t>
            </a:r>
            <a:r>
              <a:rPr lang="en-US" altLang="zh-TW" dirty="0">
                <a:latin typeface="+mj-lt"/>
              </a:rPr>
              <a:t> D Flip-Flop</a:t>
            </a:r>
            <a:r>
              <a:rPr lang="zh-TW" altLang="en-US" dirty="0">
                <a:latin typeface="+mj-lt"/>
              </a:rPr>
              <a:t>，需要使用</a:t>
            </a:r>
            <a:r>
              <a:rPr lang="en-US" altLang="zh-TW" dirty="0">
                <a:latin typeface="+mj-lt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+mj-lt"/>
              </a:rPr>
              <a:t>Gate Level </a:t>
            </a:r>
            <a:r>
              <a:rPr lang="zh-TW" altLang="en-US" dirty="0">
                <a:latin typeface="+mj-lt"/>
              </a:rPr>
              <a:t>的方式去撰寫。</a:t>
            </a:r>
            <a:endParaRPr lang="en-US" altLang="zh-TW" dirty="0">
              <a:latin typeface="+mj-lt"/>
            </a:endParaRP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+mj-lt"/>
              </a:rPr>
              <a:t>在</a:t>
            </a:r>
            <a:r>
              <a:rPr lang="en-US" altLang="zh-TW" dirty="0">
                <a:latin typeface="+mj-lt"/>
              </a:rPr>
              <a:t> prob3 </a:t>
            </a:r>
            <a:r>
              <a:rPr lang="zh-TW" altLang="en-US" dirty="0">
                <a:latin typeface="+mj-lt"/>
              </a:rPr>
              <a:t>資料夾中的</a:t>
            </a:r>
            <a:r>
              <a:rPr lang="en-US" altLang="zh-TW" dirty="0">
                <a:latin typeface="+mj-lt"/>
              </a:rPr>
              <a:t> prob3.v </a:t>
            </a:r>
            <a:r>
              <a:rPr lang="zh-TW" altLang="en-US" dirty="0">
                <a:latin typeface="+mj-lt"/>
              </a:rPr>
              <a:t>裡面，使用</a:t>
            </a:r>
            <a:r>
              <a:rPr lang="en-US" altLang="zh-TW" dirty="0">
                <a:latin typeface="+mj-lt"/>
              </a:rPr>
              <a:t> Gate Level </a:t>
            </a:r>
            <a:r>
              <a:rPr lang="zh-TW" altLang="en-US" dirty="0">
                <a:latin typeface="+mj-lt"/>
              </a:rPr>
              <a:t>的方式去寫自己的</a:t>
            </a:r>
            <a:r>
              <a:rPr lang="en-US" altLang="zh-TW" dirty="0">
                <a:latin typeface="+mj-lt"/>
              </a:rPr>
              <a:t> D Flip-Flop </a:t>
            </a:r>
            <a:r>
              <a:rPr lang="zh-TW" altLang="en-US" dirty="0">
                <a:latin typeface="+mj-lt"/>
              </a:rPr>
              <a:t>模組，並使用</a:t>
            </a:r>
            <a:r>
              <a:rPr lang="en-US" altLang="zh-TW" dirty="0">
                <a:latin typeface="+mj-lt"/>
              </a:rPr>
              <a:t> tb_prob3.v </a:t>
            </a:r>
            <a:r>
              <a:rPr lang="zh-TW" altLang="en-US" dirty="0">
                <a:latin typeface="+mj-lt"/>
              </a:rPr>
              <a:t>模擬。</a:t>
            </a:r>
            <a:endParaRPr lang="en-US" altLang="zh-TW" dirty="0">
              <a:latin typeface="+mj-lt"/>
            </a:endParaRP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FF0000"/>
                </a:solidFill>
                <a:latin typeface="+mj-lt"/>
              </a:rPr>
              <a:t>請使用實作題一做出來的</a:t>
            </a:r>
            <a:r>
              <a:rPr lang="en-US" altLang="zh-TW" dirty="0">
                <a:solidFill>
                  <a:srgbClr val="FF0000"/>
                </a:solidFill>
                <a:latin typeface="+mj-lt"/>
              </a:rPr>
              <a:t> Latch </a:t>
            </a:r>
            <a:r>
              <a:rPr lang="zh-TW" altLang="en-US" dirty="0">
                <a:solidFill>
                  <a:srgbClr val="FF0000"/>
                </a:solidFill>
                <a:latin typeface="+mj-lt"/>
              </a:rPr>
              <a:t>程式碼，並用</a:t>
            </a:r>
            <a:r>
              <a:rPr lang="en-US" altLang="zh-TW" dirty="0">
                <a:solidFill>
                  <a:srgbClr val="FF0000"/>
                </a:solidFill>
                <a:latin typeface="+mj-lt"/>
              </a:rPr>
              <a:t> module instantiate </a:t>
            </a:r>
            <a:r>
              <a:rPr lang="zh-TW" altLang="en-US" dirty="0">
                <a:solidFill>
                  <a:srgbClr val="FF0000"/>
                </a:solidFill>
                <a:latin typeface="+mj-lt"/>
              </a:rPr>
              <a:t>的方式實作</a:t>
            </a:r>
            <a:endParaRPr lang="en-US" altLang="zh-TW" dirty="0">
              <a:solidFill>
                <a:srgbClr val="FF0000"/>
              </a:solidFill>
              <a:latin typeface="+mj-lt"/>
            </a:endParaRP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+mj-lt"/>
              </a:rPr>
              <a:t>查看波形圖確認行為是否正確</a:t>
            </a:r>
            <a:endParaRPr lang="en-US" altLang="zh-TW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60AAC95-3326-4AC7-91BA-84A2351CC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29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85246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DADB2-EA26-4C22-8E7B-712F14591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432" y="1709741"/>
            <a:ext cx="11208567" cy="2852737"/>
          </a:xfrm>
        </p:spPr>
        <p:txBody>
          <a:bodyPr lIns="45719" tIns="45720" rIns="45719" bIns="45720" anchor="b">
            <a:normAutofit/>
          </a:bodyPr>
          <a:lstStyle/>
          <a:p>
            <a:r>
              <a:rPr lang="en-US" altLang="zh-TW" dirty="0"/>
              <a:t>Combinational circuit </a:t>
            </a:r>
            <a:br>
              <a:rPr lang="en-US" altLang="zh-TW" dirty="0"/>
            </a:br>
            <a:r>
              <a:rPr lang="en-US" altLang="zh-TW" dirty="0"/>
              <a:t>V.S.</a:t>
            </a:r>
            <a:br>
              <a:rPr lang="en-US" altLang="zh-TW" dirty="0"/>
            </a:br>
            <a:r>
              <a:rPr lang="en-US" altLang="zh-TW" dirty="0"/>
              <a:t> Sequential circuit</a:t>
            </a:r>
            <a:endParaRPr 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C1ECCD7-0853-4207-B42F-6A702CF920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B5994-41FD-45FD-82EC-4A8360C660E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34825" y="5954713"/>
            <a:ext cx="257175" cy="27622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3333CC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altLang="zh-TW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001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AD274C7F-5A7C-4AE5-A250-FCF97FB0F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431" y="1124744"/>
            <a:ext cx="11208569" cy="2852737"/>
          </a:xfrm>
        </p:spPr>
        <p:txBody>
          <a:bodyPr/>
          <a:lstStyle/>
          <a:p>
            <a:r>
              <a:rPr lang="zh-TW" altLang="en-US" dirty="0"/>
              <a:t>課間檢查與結報內容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87E1FD44-0055-410A-AA5B-A455868CD1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93AEDDA-1A96-4B7A-9E5B-B5AC64A6D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30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59664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4E4216C6-D6C8-476D-9C3F-B6D02B769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432" y="188913"/>
            <a:ext cx="11208568" cy="1143000"/>
          </a:xfrm>
        </p:spPr>
        <p:txBody>
          <a:bodyPr/>
          <a:lstStyle/>
          <a:p>
            <a:r>
              <a:rPr lang="zh-TW" altLang="en-US" dirty="0"/>
              <a:t>課間檢查與結報內容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8A8C0FF-335E-4306-AFE1-4FD6C2E4E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241" y="1323833"/>
            <a:ext cx="9886949" cy="518477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+mj-lt"/>
              </a:rPr>
              <a:t>課間檢查（此次 </a:t>
            </a:r>
            <a:r>
              <a:rPr lang="en-US" altLang="zh-TW" sz="2400" dirty="0">
                <a:latin typeface="+mj-lt"/>
              </a:rPr>
              <a:t>Testbench</a:t>
            </a:r>
            <a:r>
              <a:rPr lang="zh-TW" altLang="en-US" sz="2400" dirty="0">
                <a:latin typeface="+mj-lt"/>
              </a:rPr>
              <a:t> 皆無自動驗證功能，請同學自行確認波形無誤）</a:t>
            </a:r>
            <a:endParaRPr lang="en-US" altLang="zh-TW" sz="24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+mj-lt"/>
              </a:rPr>
              <a:t>實作（一）：波形圖與程式碼</a:t>
            </a:r>
            <a:endParaRPr lang="en-US" altLang="zh-TW" sz="24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+mj-lt"/>
              </a:rPr>
              <a:t>實作（二）：波形圖（包含</a:t>
            </a:r>
            <a:r>
              <a:rPr lang="en-US" altLang="zh-TW" sz="2400" dirty="0">
                <a:latin typeface="+mj-lt"/>
              </a:rPr>
              <a:t> Edge Detector </a:t>
            </a:r>
            <a:r>
              <a:rPr lang="zh-TW" altLang="en-US" sz="2400" dirty="0">
                <a:latin typeface="+mj-lt"/>
              </a:rPr>
              <a:t>的</a:t>
            </a:r>
            <a:r>
              <a:rPr lang="en-US" altLang="zh-TW" sz="2400" dirty="0">
                <a:latin typeface="+mj-lt"/>
              </a:rPr>
              <a:t> input/output</a:t>
            </a:r>
            <a:r>
              <a:rPr lang="zh-TW" altLang="en-US" sz="2400" dirty="0">
                <a:latin typeface="+mj-lt"/>
              </a:rPr>
              <a:t>）與程式碼</a:t>
            </a:r>
            <a:endParaRPr lang="en-US" altLang="zh-TW" sz="24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+mj-lt"/>
              </a:rPr>
              <a:t>實作（三）：波形圖與程式碼（需使用</a:t>
            </a:r>
            <a:r>
              <a:rPr lang="en-US" altLang="zh-TW" sz="2400" dirty="0">
                <a:latin typeface="+mj-lt"/>
              </a:rPr>
              <a:t> module instantiate </a:t>
            </a:r>
            <a:r>
              <a:rPr lang="zh-TW" altLang="en-US" sz="2400" dirty="0">
                <a:latin typeface="+mj-lt"/>
              </a:rPr>
              <a:t>方式重複使用實作一的程式碼）</a:t>
            </a:r>
            <a:endParaRPr lang="en-US" altLang="zh-TW" sz="2400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+mj-lt"/>
              </a:rPr>
              <a:t>結報內容</a:t>
            </a:r>
            <a:endParaRPr lang="en-US" altLang="zh-TW" sz="24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+mj-lt"/>
              </a:rPr>
              <a:t>三個實作分別對波形進行說明</a:t>
            </a:r>
            <a:endParaRPr lang="en-US" altLang="zh-TW" sz="24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+mj-lt"/>
              </a:rPr>
              <a:t>思考如何使用兩個 </a:t>
            </a:r>
            <a:r>
              <a:rPr lang="en-US" altLang="zh-TW" sz="2400" dirty="0">
                <a:latin typeface="+mj-lt"/>
              </a:rPr>
              <a:t>D Latch</a:t>
            </a:r>
            <a:r>
              <a:rPr lang="zh-TW" altLang="en-US" sz="2400" dirty="0">
                <a:latin typeface="+mj-lt"/>
              </a:rPr>
              <a:t> 實作 </a:t>
            </a:r>
            <a:r>
              <a:rPr lang="en-US" altLang="zh-TW" sz="2400" dirty="0">
                <a:latin typeface="+mj-lt"/>
              </a:rPr>
              <a:t>Falling Edge trigger </a:t>
            </a:r>
            <a:r>
              <a:rPr lang="zh-TW" altLang="en-US" sz="2400" dirty="0">
                <a:latin typeface="+mj-lt"/>
              </a:rPr>
              <a:t>的</a:t>
            </a:r>
            <a:r>
              <a:rPr lang="en-US" altLang="zh-TW" sz="2400" dirty="0">
                <a:latin typeface="+mj-lt"/>
              </a:rPr>
              <a:t> D Flip-Flop</a:t>
            </a:r>
            <a:r>
              <a:rPr lang="zh-TW" altLang="en-US" sz="2400" dirty="0">
                <a:latin typeface="+mj-lt"/>
              </a:rPr>
              <a:t>並畫出電路圖（如投影片</a:t>
            </a:r>
            <a:r>
              <a:rPr lang="en-US" altLang="zh-TW" sz="2400" dirty="0">
                <a:latin typeface="+mj-lt"/>
              </a:rPr>
              <a:t>24</a:t>
            </a:r>
            <a:r>
              <a:rPr lang="zh-TW" altLang="en-US" sz="2400" dirty="0">
                <a:latin typeface="+mj-lt"/>
              </a:rPr>
              <a:t>頁的圖）及解釋其原理</a:t>
            </a:r>
            <a:endParaRPr lang="en-US" altLang="zh-TW" sz="24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+mj-lt"/>
              </a:rPr>
              <a:t>實驗心得</a:t>
            </a:r>
            <a:endParaRPr lang="zh-TW" altLang="en-US" dirty="0">
              <a:latin typeface="+mj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5CF218C-E7DA-4FA3-83A3-76B723789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47F6-42A2-452C-9FC3-C549EA952023}" type="slidenum">
              <a:rPr lang="zh-TW" altLang="en-US" smtClean="0"/>
              <a:pPr/>
              <a:t>31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913256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DADB2-EA26-4C22-8E7B-712F14591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432" y="2708920"/>
            <a:ext cx="11208567" cy="1133478"/>
          </a:xfrm>
        </p:spPr>
        <p:txBody>
          <a:bodyPr lIns="45719" tIns="45720" rIns="45719" bIns="45720" anchor="b">
            <a:normAutofit/>
          </a:bodyPr>
          <a:lstStyle/>
          <a:p>
            <a:r>
              <a:rPr lang="zh-TW" altLang="en-US" dirty="0"/>
              <a:t>參考資料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B5994-41FD-45FD-82EC-4A8360C660E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34825" y="5954713"/>
            <a:ext cx="257175" cy="27622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3333CC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altLang="zh-TW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930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DA1D6D75-F2F7-4164-99DE-470F2622C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74D1F-3169-44DA-8DB2-EB2D78E5D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45719" tIns="45720" rIns="45719" bIns="4572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http://yhhuang1966.blogspot.com/2019/06/latch-flip-</a:t>
            </a:r>
            <a:r>
              <a:rPr lang="en-US" dirty="0" err="1">
                <a:latin typeface="+mj-lt"/>
              </a:rPr>
              <a:t>flop.html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C81D0-C683-46D6-8EB8-D84181EE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46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FD2DEC0C-A84E-4297-B929-1E5463128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432" y="188913"/>
            <a:ext cx="11208568" cy="114300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Combinational Circuit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9DB9E96C-482C-4A4B-8183-F8D1EDE56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+mj-lt"/>
              </a:rPr>
              <a:t>電路中任一時刻的</a:t>
            </a:r>
            <a:r>
              <a:rPr lang="en-US" altLang="zh-TW" dirty="0">
                <a:latin typeface="+mj-lt"/>
              </a:rPr>
              <a:t> output</a:t>
            </a:r>
            <a:r>
              <a:rPr lang="zh-TW" altLang="en-US" dirty="0">
                <a:latin typeface="+mj-lt"/>
              </a:rPr>
              <a:t>，只取決於當時的</a:t>
            </a:r>
            <a:r>
              <a:rPr lang="en-US" altLang="zh-TW" dirty="0">
                <a:latin typeface="+mj-lt"/>
              </a:rPr>
              <a:t> input</a:t>
            </a:r>
            <a:r>
              <a:rPr lang="zh-TW" altLang="en-US" dirty="0">
                <a:latin typeface="+mj-lt"/>
              </a:rPr>
              <a:t>，與該時刻以前的</a:t>
            </a:r>
            <a:r>
              <a:rPr lang="en-US" altLang="zh-TW" dirty="0">
                <a:latin typeface="+mj-lt"/>
              </a:rPr>
              <a:t> input </a:t>
            </a:r>
            <a:r>
              <a:rPr lang="zh-TW" altLang="en-US" dirty="0">
                <a:latin typeface="+mj-lt"/>
              </a:rPr>
              <a:t>無關。</a:t>
            </a:r>
            <a:endParaRPr lang="en-US" altLang="zh-TW" dirty="0">
              <a:latin typeface="+mj-lt"/>
            </a:endParaRPr>
          </a:p>
          <a:p>
            <a:r>
              <a:rPr lang="zh-TW" altLang="en-US" dirty="0">
                <a:latin typeface="+mj-lt"/>
              </a:rPr>
              <a:t>電路中</a:t>
            </a:r>
            <a:r>
              <a:rPr lang="zh-TW" altLang="en-US" dirty="0">
                <a:solidFill>
                  <a:srgbClr val="FF0000"/>
                </a:solidFill>
                <a:latin typeface="+mj-lt"/>
              </a:rPr>
              <a:t>無</a:t>
            </a:r>
            <a:r>
              <a:rPr lang="en-US" altLang="zh-TW" dirty="0">
                <a:solidFill>
                  <a:srgbClr val="FF0000"/>
                </a:solidFill>
                <a:latin typeface="+mj-lt"/>
              </a:rPr>
              <a:t> memory element</a:t>
            </a:r>
          </a:p>
          <a:p>
            <a:r>
              <a:rPr lang="en-US" altLang="zh-TW" dirty="0">
                <a:latin typeface="+mj-lt"/>
              </a:rPr>
              <a:t>E.g. Lab3</a:t>
            </a:r>
            <a:r>
              <a:rPr lang="zh-TW" altLang="en-US" dirty="0">
                <a:latin typeface="+mj-lt"/>
              </a:rPr>
              <a:t>的 </a:t>
            </a:r>
            <a:r>
              <a:rPr lang="en-US" altLang="zh-TW" dirty="0">
                <a:latin typeface="+mj-lt"/>
              </a:rPr>
              <a:t>MUX</a:t>
            </a:r>
            <a:r>
              <a:rPr lang="zh-TW" altLang="en-US" dirty="0">
                <a:latin typeface="+mj-lt"/>
              </a:rPr>
              <a:t> </a:t>
            </a:r>
            <a:r>
              <a:rPr lang="en-US" altLang="zh-TW" dirty="0">
                <a:latin typeface="+mj-lt"/>
              </a:rPr>
              <a:t>/</a:t>
            </a:r>
            <a:r>
              <a:rPr lang="zh-TW" altLang="en-US" dirty="0">
                <a:latin typeface="+mj-lt"/>
              </a:rPr>
              <a:t> </a:t>
            </a:r>
            <a:r>
              <a:rPr lang="en-US" altLang="zh-TW" dirty="0">
                <a:latin typeface="+mj-lt"/>
              </a:rPr>
              <a:t>DEMUX</a:t>
            </a:r>
            <a:r>
              <a:rPr lang="zh-TW" altLang="en-US" dirty="0">
                <a:latin typeface="+mj-lt"/>
              </a:rPr>
              <a:t> 及 </a:t>
            </a:r>
            <a:r>
              <a:rPr lang="en-US" altLang="zh-TW" dirty="0">
                <a:latin typeface="+mj-lt"/>
              </a:rPr>
              <a:t>Encoder</a:t>
            </a:r>
            <a:r>
              <a:rPr lang="zh-TW" altLang="en-US" dirty="0">
                <a:latin typeface="+mj-lt"/>
              </a:rPr>
              <a:t> </a:t>
            </a:r>
            <a:r>
              <a:rPr lang="en-US" altLang="zh-TW" dirty="0">
                <a:latin typeface="+mj-lt"/>
              </a:rPr>
              <a:t>/</a:t>
            </a:r>
            <a:r>
              <a:rPr lang="zh-TW" altLang="en-US" dirty="0">
                <a:latin typeface="+mj-lt"/>
              </a:rPr>
              <a:t> </a:t>
            </a:r>
            <a:r>
              <a:rPr lang="en-US" altLang="zh-TW" dirty="0">
                <a:latin typeface="+mj-lt"/>
              </a:rPr>
              <a:t>Decoder 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6E88FD6-95BE-4B53-9B1E-E493909F8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47F6-42A2-452C-9FC3-C549EA952023}" type="slidenum">
              <a:rPr lang="zh-TW" altLang="en-US" smtClean="0"/>
              <a:pPr/>
              <a:t>4</a:t>
            </a:fld>
            <a:endParaRPr lang="en-US" altLang="zh-TW"/>
          </a:p>
        </p:txBody>
      </p:sp>
      <p:pic>
        <p:nvPicPr>
          <p:cNvPr id="12" name="Picture 2" descr="Combinational Block diagram">
            <a:extLst>
              <a:ext uri="{FF2B5EF4-FFF2-40B4-BE49-F238E27FC236}">
                <a16:creationId xmlns:a16="http://schemas.microsoft.com/office/drawing/2014/main" id="{215AA62D-642B-D947-B78A-4FAFACD88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314" y="3772449"/>
            <a:ext cx="6735371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953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FD2DEC0C-A84E-4297-B929-1E5463128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432" y="188913"/>
            <a:ext cx="11208568" cy="114300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Circuit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9DB9E96C-482C-4A4B-8183-F8D1EDE56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+mj-lt"/>
              </a:rPr>
              <a:t>電路中任一時刻的</a:t>
            </a:r>
            <a:r>
              <a:rPr lang="en-US" altLang="zh-TW" dirty="0">
                <a:latin typeface="+mj-lt"/>
              </a:rPr>
              <a:t> output </a:t>
            </a:r>
            <a:r>
              <a:rPr lang="zh-TW" altLang="en-US" dirty="0">
                <a:latin typeface="+mj-lt"/>
              </a:rPr>
              <a:t>和當時的</a:t>
            </a:r>
            <a:r>
              <a:rPr lang="en-US" altLang="zh-TW" dirty="0">
                <a:latin typeface="+mj-lt"/>
              </a:rPr>
              <a:t> input </a:t>
            </a:r>
            <a:r>
              <a:rPr lang="zh-TW" altLang="en-US" dirty="0">
                <a:latin typeface="+mj-lt"/>
              </a:rPr>
              <a:t>及前一個時刻</a:t>
            </a:r>
            <a:r>
              <a:rPr lang="en-US" altLang="zh-TW" dirty="0">
                <a:latin typeface="+mj-lt"/>
              </a:rPr>
              <a:t> input </a:t>
            </a:r>
            <a:r>
              <a:rPr lang="zh-TW" altLang="en-US" dirty="0">
                <a:latin typeface="+mj-lt"/>
              </a:rPr>
              <a:t>產生的</a:t>
            </a:r>
            <a:r>
              <a:rPr lang="en-US" altLang="zh-TW" dirty="0">
                <a:latin typeface="+mj-lt"/>
              </a:rPr>
              <a:t> output </a:t>
            </a:r>
            <a:r>
              <a:rPr lang="zh-TW" altLang="en-US" dirty="0">
                <a:latin typeface="+mj-lt"/>
              </a:rPr>
              <a:t>有關</a:t>
            </a:r>
            <a:r>
              <a:rPr lang="en-US" altLang="zh-TW" dirty="0">
                <a:latin typeface="+mj-lt"/>
              </a:rPr>
              <a:t>. </a:t>
            </a:r>
          </a:p>
          <a:p>
            <a:r>
              <a:rPr lang="zh-TW" altLang="en-US" dirty="0">
                <a:latin typeface="+mj-lt"/>
              </a:rPr>
              <a:t>電路中有</a:t>
            </a:r>
            <a:r>
              <a:rPr lang="en-US" altLang="zh-TW" dirty="0">
                <a:latin typeface="+mj-lt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+mj-lt"/>
              </a:rPr>
              <a:t>memory element</a:t>
            </a:r>
          </a:p>
          <a:p>
            <a:r>
              <a:rPr lang="en-US" altLang="zh-TW" dirty="0">
                <a:latin typeface="+mj-lt"/>
              </a:rPr>
              <a:t>E.g. </a:t>
            </a:r>
            <a:r>
              <a:rPr lang="zh-TW" altLang="en-US" dirty="0">
                <a:latin typeface="+mj-lt"/>
              </a:rPr>
              <a:t>本次實驗中的</a:t>
            </a:r>
            <a:r>
              <a:rPr lang="en-US" altLang="zh-TW" dirty="0">
                <a:latin typeface="+mj-lt"/>
              </a:rPr>
              <a:t>Latch</a:t>
            </a:r>
            <a:r>
              <a:rPr lang="zh-TW" altLang="en-US" dirty="0">
                <a:latin typeface="+mj-lt"/>
              </a:rPr>
              <a:t>及</a:t>
            </a:r>
            <a:r>
              <a:rPr lang="en-US" altLang="zh-TW" dirty="0">
                <a:latin typeface="+mj-lt"/>
              </a:rPr>
              <a:t>Flip-Flop</a:t>
            </a:r>
          </a:p>
          <a:p>
            <a:endParaRPr lang="zh-TW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6E88FD6-95BE-4B53-9B1E-E493909F8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47F6-42A2-452C-9FC3-C549EA952023}" type="slidenum">
              <a:rPr lang="zh-TW" altLang="en-US" smtClean="0"/>
              <a:pPr/>
              <a:t>5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D785079-8AFB-4D4E-AAF4-41FDF5D35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3855423"/>
            <a:ext cx="7467600" cy="274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920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DADB2-EA26-4C22-8E7B-712F14591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431" y="980728"/>
            <a:ext cx="11208569" cy="2852737"/>
          </a:xfrm>
        </p:spPr>
        <p:txBody>
          <a:bodyPr lIns="45719" tIns="45720" rIns="45719" bIns="45720" anchor="b">
            <a:normAutofit/>
          </a:bodyPr>
          <a:lstStyle/>
          <a:p>
            <a:r>
              <a:rPr lang="en-US" altLang="zh-TW" dirty="0"/>
              <a:t>Latch</a:t>
            </a:r>
            <a:endParaRPr 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C1ECCD7-0853-4207-B42F-6A702CF920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B5994-41FD-45FD-82EC-4A8360C660E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34825" y="5954713"/>
            <a:ext cx="257175" cy="27622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3333CC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altLang="zh-TW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85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B7066-78B0-43DE-8A64-6474031DA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432" y="188913"/>
            <a:ext cx="11208568" cy="1143000"/>
          </a:xfrm>
        </p:spPr>
        <p:txBody>
          <a:bodyPr lIns="45719" tIns="45720" rIns="45719" bIns="45720" anchor="b">
            <a:normAutofit/>
          </a:bodyPr>
          <a:lstStyle/>
          <a:p>
            <a:r>
              <a:rPr lang="en-US" altLang="zh-TW" dirty="0"/>
              <a:t>SR Latch(NAND)</a:t>
            </a:r>
            <a:endParaRPr 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B685B672-E71B-D041-93D2-1219A1E4E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58" y="1462350"/>
            <a:ext cx="3357884" cy="461168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69EFBD-3A2F-4107-8539-1366F1ED8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/>
              <a:t>7</a:t>
            </a:fld>
            <a:endParaRPr lang="en-US"/>
          </a:p>
        </p:txBody>
      </p:sp>
      <p:sp>
        <p:nvSpPr>
          <p:cNvPr id="16" name="內容版面配置區 6">
            <a:extLst>
              <a:ext uri="{FF2B5EF4-FFF2-40B4-BE49-F238E27FC236}">
                <a16:creationId xmlns:a16="http://schemas.microsoft.com/office/drawing/2014/main" id="{CFEA416C-D89F-AD45-A109-6284750EF14D}"/>
              </a:ext>
            </a:extLst>
          </p:cNvPr>
          <p:cNvSpPr txBox="1">
            <a:spLocks/>
          </p:cNvSpPr>
          <p:nvPr/>
        </p:nvSpPr>
        <p:spPr bwMode="auto">
          <a:xfrm>
            <a:off x="1343472" y="1504795"/>
            <a:ext cx="5569445" cy="461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+mj-lt"/>
              </a:rPr>
              <a:t>使用兩個</a:t>
            </a:r>
            <a:r>
              <a:rPr lang="en-US" altLang="zh-TW" dirty="0">
                <a:latin typeface="+mj-lt"/>
              </a:rPr>
              <a:t> </a:t>
            </a:r>
            <a:r>
              <a:rPr lang="en" altLang="zh-TW" dirty="0">
                <a:latin typeface="+mj-lt"/>
              </a:rPr>
              <a:t>NAND </a:t>
            </a:r>
            <a:r>
              <a:rPr lang="zh-TW" altLang="en-US" dirty="0">
                <a:latin typeface="+mj-lt"/>
              </a:rPr>
              <a:t>閘來建構</a:t>
            </a:r>
            <a:r>
              <a:rPr lang="en-US" altLang="zh-TW" dirty="0">
                <a:latin typeface="+mj-lt"/>
              </a:rPr>
              <a:t>, </a:t>
            </a:r>
            <a:r>
              <a:rPr lang="zh-TW" altLang="en-US" dirty="0">
                <a:latin typeface="+mj-lt"/>
              </a:rPr>
              <a:t>稱為</a:t>
            </a:r>
            <a:r>
              <a:rPr lang="en-US" altLang="zh-TW" dirty="0">
                <a:latin typeface="+mj-lt"/>
              </a:rPr>
              <a:t> </a:t>
            </a:r>
            <a:r>
              <a:rPr lang="en" altLang="zh-TW" dirty="0">
                <a:latin typeface="+mj-lt"/>
              </a:rPr>
              <a:t>NAND Latch </a:t>
            </a:r>
            <a:endParaRPr lang="en-US" altLang="zh-TW" dirty="0">
              <a:latin typeface="+mj-lt"/>
            </a:endParaRPr>
          </a:p>
          <a:p>
            <a:r>
              <a:rPr lang="zh-TW" altLang="en-US" dirty="0">
                <a:latin typeface="+mj-lt"/>
              </a:rPr>
              <a:t>此電路為</a:t>
            </a:r>
            <a:r>
              <a:rPr lang="en-US" altLang="zh-TW" dirty="0">
                <a:latin typeface="+mj-lt"/>
              </a:rPr>
              <a:t> </a:t>
            </a:r>
            <a:r>
              <a:rPr lang="en" altLang="zh-TW" dirty="0">
                <a:solidFill>
                  <a:srgbClr val="FF0000"/>
                </a:solidFill>
                <a:latin typeface="+mj-lt"/>
              </a:rPr>
              <a:t>active</a:t>
            </a:r>
            <a:r>
              <a:rPr lang="zh-TW" altLang="en-US" dirty="0">
                <a:solidFill>
                  <a:srgbClr val="FF0000"/>
                </a:solidFill>
                <a:latin typeface="+mj-lt"/>
              </a:rPr>
              <a:t> </a:t>
            </a:r>
            <a:r>
              <a:rPr lang="en" altLang="zh-TW" dirty="0">
                <a:solidFill>
                  <a:srgbClr val="FF0000"/>
                </a:solidFill>
                <a:latin typeface="+mj-lt"/>
              </a:rPr>
              <a:t>low </a:t>
            </a:r>
            <a:r>
              <a:rPr lang="en-US" altLang="zh-TW" dirty="0">
                <a:latin typeface="+mj-lt"/>
              </a:rPr>
              <a:t>(</a:t>
            </a:r>
            <a:r>
              <a:rPr lang="zh-TW" altLang="en-US" dirty="0">
                <a:latin typeface="+mj-lt"/>
              </a:rPr>
              <a:t>訊號為</a:t>
            </a:r>
            <a:r>
              <a:rPr lang="en" altLang="zh-TW" dirty="0">
                <a:latin typeface="+mj-lt"/>
              </a:rPr>
              <a:t>low </a:t>
            </a:r>
            <a:r>
              <a:rPr lang="zh-TW" altLang="en-US" dirty="0">
                <a:latin typeface="+mj-lt"/>
              </a:rPr>
              <a:t>時啟動</a:t>
            </a:r>
            <a:r>
              <a:rPr lang="en-US" altLang="zh-TW" dirty="0">
                <a:latin typeface="+mj-lt"/>
              </a:rPr>
              <a:t>), </a:t>
            </a:r>
            <a:r>
              <a:rPr lang="zh-TW" altLang="en-US" dirty="0">
                <a:latin typeface="+mj-lt"/>
              </a:rPr>
              <a:t>因此兩個輸入</a:t>
            </a:r>
            <a:r>
              <a:rPr lang="en-US" altLang="zh-TW" dirty="0">
                <a:latin typeface="+mj-lt"/>
              </a:rPr>
              <a:t> </a:t>
            </a:r>
            <a:r>
              <a:rPr lang="en" altLang="zh-TW" dirty="0">
                <a:latin typeface="+mj-lt"/>
              </a:rPr>
              <a:t>S</a:t>
            </a:r>
            <a:r>
              <a:rPr lang="zh-TW" altLang="en-US" dirty="0">
                <a:latin typeface="+mj-lt"/>
              </a:rPr>
              <a:t>與</a:t>
            </a:r>
            <a:r>
              <a:rPr lang="en-US" altLang="zh-TW" dirty="0">
                <a:latin typeface="+mj-lt"/>
              </a:rPr>
              <a:t> </a:t>
            </a:r>
            <a:r>
              <a:rPr lang="en" altLang="zh-TW" dirty="0">
                <a:latin typeface="+mj-lt"/>
              </a:rPr>
              <a:t>R </a:t>
            </a:r>
            <a:r>
              <a:rPr lang="zh-TW" altLang="en-US" dirty="0">
                <a:latin typeface="+mj-lt"/>
              </a:rPr>
              <a:t>上面</a:t>
            </a:r>
            <a:r>
              <a:rPr lang="zh-TW" altLang="en-US" dirty="0">
                <a:solidFill>
                  <a:srgbClr val="FF0000"/>
                </a:solidFill>
                <a:latin typeface="+mj-lt"/>
              </a:rPr>
              <a:t>有個</a:t>
            </a:r>
            <a:r>
              <a:rPr lang="en-US" altLang="zh-TW" dirty="0">
                <a:solidFill>
                  <a:srgbClr val="FF0000"/>
                </a:solidFill>
                <a:latin typeface="+mj-lt"/>
              </a:rPr>
              <a:t> ”bar” </a:t>
            </a:r>
            <a:r>
              <a:rPr lang="zh-TW" altLang="en-US" dirty="0">
                <a:solidFill>
                  <a:srgbClr val="FF0000"/>
                </a:solidFill>
                <a:latin typeface="+mj-lt"/>
              </a:rPr>
              <a:t>的符號</a:t>
            </a:r>
            <a:endParaRPr lang="en-US" altLang="zh-TW" dirty="0">
              <a:solidFill>
                <a:srgbClr val="FF0000"/>
              </a:solidFill>
              <a:latin typeface="+mj-lt"/>
            </a:endParaRPr>
          </a:p>
          <a:p>
            <a:r>
              <a:rPr lang="zh-TW" altLang="en-US" dirty="0">
                <a:latin typeface="+mj-lt"/>
              </a:rPr>
              <a:t>需注意</a:t>
            </a:r>
            <a:r>
              <a:rPr lang="zh-TW" altLang="en-US" dirty="0">
                <a:solidFill>
                  <a:srgbClr val="FF0000"/>
                </a:solidFill>
                <a:latin typeface="+mj-lt"/>
              </a:rPr>
              <a:t>兩個輸入不可同時為</a:t>
            </a:r>
            <a:r>
              <a:rPr lang="en-US" altLang="zh-TW" dirty="0">
                <a:solidFill>
                  <a:srgbClr val="FF0000"/>
                </a:solidFill>
                <a:latin typeface="+mj-lt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134844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B7066-78B0-43DE-8A64-6474031DA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440" y="188913"/>
            <a:ext cx="11136560" cy="1143000"/>
          </a:xfrm>
        </p:spPr>
        <p:txBody>
          <a:bodyPr lIns="45719" tIns="45720" rIns="45719" bIns="45720" anchor="b">
            <a:normAutofit/>
          </a:bodyPr>
          <a:lstStyle/>
          <a:p>
            <a:r>
              <a:rPr lang="en-US" altLang="zh-TW" dirty="0"/>
              <a:t>SR Latch(NOR)</a:t>
            </a:r>
            <a:endParaRPr 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B685B672-E71B-D041-93D2-1219A1E4E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80958" y="1588798"/>
            <a:ext cx="3357884" cy="435879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69EFBD-3A2F-4107-8539-1366F1ED8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/>
              <a:t>8</a:t>
            </a:fld>
            <a:endParaRPr lang="en-US"/>
          </a:p>
        </p:txBody>
      </p:sp>
      <p:sp>
        <p:nvSpPr>
          <p:cNvPr id="16" name="內容版面配置區 6">
            <a:extLst>
              <a:ext uri="{FF2B5EF4-FFF2-40B4-BE49-F238E27FC236}">
                <a16:creationId xmlns:a16="http://schemas.microsoft.com/office/drawing/2014/main" id="{CFEA416C-D89F-AD45-A109-6284750EF14D}"/>
              </a:ext>
            </a:extLst>
          </p:cNvPr>
          <p:cNvSpPr txBox="1">
            <a:spLocks/>
          </p:cNvSpPr>
          <p:nvPr/>
        </p:nvSpPr>
        <p:spPr bwMode="auto">
          <a:xfrm>
            <a:off x="1390651" y="1462351"/>
            <a:ext cx="5569445" cy="461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+mj-lt"/>
              </a:rPr>
              <a:t>使用兩個</a:t>
            </a:r>
            <a:r>
              <a:rPr lang="en-US" altLang="zh-TW" dirty="0">
                <a:latin typeface="+mj-lt"/>
              </a:rPr>
              <a:t> </a:t>
            </a:r>
            <a:r>
              <a:rPr lang="en" altLang="zh-TW" dirty="0">
                <a:latin typeface="+mj-lt"/>
              </a:rPr>
              <a:t>NOR </a:t>
            </a:r>
            <a:r>
              <a:rPr lang="zh-TW" altLang="en-US" dirty="0">
                <a:latin typeface="+mj-lt"/>
              </a:rPr>
              <a:t>閘來建構</a:t>
            </a:r>
            <a:r>
              <a:rPr lang="en-US" altLang="zh-TW" dirty="0">
                <a:latin typeface="+mj-lt"/>
              </a:rPr>
              <a:t>, </a:t>
            </a:r>
            <a:r>
              <a:rPr lang="zh-TW" altLang="en-US" dirty="0">
                <a:latin typeface="+mj-lt"/>
              </a:rPr>
              <a:t>稱為</a:t>
            </a:r>
            <a:r>
              <a:rPr lang="en-US" altLang="zh-TW" dirty="0">
                <a:latin typeface="+mj-lt"/>
              </a:rPr>
              <a:t> </a:t>
            </a:r>
            <a:r>
              <a:rPr lang="en" altLang="zh-TW" dirty="0">
                <a:latin typeface="+mj-lt"/>
              </a:rPr>
              <a:t>NOR Latch </a:t>
            </a:r>
            <a:endParaRPr lang="en-US" altLang="zh-TW" dirty="0">
              <a:latin typeface="+mj-lt"/>
            </a:endParaRPr>
          </a:p>
          <a:p>
            <a:r>
              <a:rPr lang="zh-TW" altLang="en-US" dirty="0">
                <a:latin typeface="+mj-lt"/>
              </a:rPr>
              <a:t>此電路為</a:t>
            </a:r>
            <a:r>
              <a:rPr lang="en-US" altLang="zh-TW" dirty="0">
                <a:latin typeface="+mj-lt"/>
              </a:rPr>
              <a:t> </a:t>
            </a:r>
            <a:r>
              <a:rPr lang="en" altLang="zh-TW" dirty="0">
                <a:solidFill>
                  <a:srgbClr val="FF0000"/>
                </a:solidFill>
                <a:latin typeface="+mj-lt"/>
              </a:rPr>
              <a:t>active</a:t>
            </a:r>
            <a:r>
              <a:rPr lang="zh-TW" altLang="en-US" dirty="0">
                <a:solidFill>
                  <a:srgbClr val="FF0000"/>
                </a:solidFill>
                <a:latin typeface="+mj-lt"/>
              </a:rPr>
              <a:t> </a:t>
            </a:r>
            <a:r>
              <a:rPr lang="en" altLang="zh-TW" dirty="0">
                <a:solidFill>
                  <a:srgbClr val="FF0000"/>
                </a:solidFill>
                <a:latin typeface="+mj-lt"/>
              </a:rPr>
              <a:t>high </a:t>
            </a:r>
            <a:r>
              <a:rPr lang="zh-TW" altLang="en-US" dirty="0">
                <a:latin typeface="+mj-lt"/>
              </a:rPr>
              <a:t>（訊號為</a:t>
            </a:r>
            <a:r>
              <a:rPr lang="en" altLang="zh-TW" dirty="0">
                <a:latin typeface="+mj-lt"/>
              </a:rPr>
              <a:t>high</a:t>
            </a:r>
            <a:r>
              <a:rPr lang="zh-TW" altLang="en-US" dirty="0">
                <a:latin typeface="+mj-lt"/>
              </a:rPr>
              <a:t>時啟動），因此兩個輸入</a:t>
            </a:r>
            <a:r>
              <a:rPr lang="en-US" altLang="zh-TW" dirty="0">
                <a:latin typeface="+mj-lt"/>
              </a:rPr>
              <a:t> </a:t>
            </a:r>
            <a:r>
              <a:rPr lang="en" altLang="zh-TW" dirty="0">
                <a:latin typeface="+mj-lt"/>
              </a:rPr>
              <a:t>S </a:t>
            </a:r>
            <a:r>
              <a:rPr lang="zh-TW" altLang="en-US" dirty="0">
                <a:latin typeface="+mj-lt"/>
              </a:rPr>
              <a:t>與</a:t>
            </a:r>
            <a:r>
              <a:rPr lang="en-US" altLang="zh-TW" dirty="0">
                <a:latin typeface="+mj-lt"/>
              </a:rPr>
              <a:t> </a:t>
            </a:r>
            <a:r>
              <a:rPr lang="en" altLang="zh-TW" dirty="0">
                <a:latin typeface="+mj-lt"/>
              </a:rPr>
              <a:t>R </a:t>
            </a:r>
            <a:r>
              <a:rPr lang="zh-TW" altLang="en-US" dirty="0">
                <a:latin typeface="+mj-lt"/>
              </a:rPr>
              <a:t>上面</a:t>
            </a:r>
            <a:r>
              <a:rPr lang="zh-TW" altLang="en-US" dirty="0">
                <a:solidFill>
                  <a:srgbClr val="FF0000"/>
                </a:solidFill>
                <a:latin typeface="+mj-lt"/>
              </a:rPr>
              <a:t>沒有</a:t>
            </a:r>
            <a:r>
              <a:rPr lang="en-US" altLang="zh-TW" dirty="0">
                <a:solidFill>
                  <a:srgbClr val="FF0000"/>
                </a:solidFill>
                <a:latin typeface="+mj-lt"/>
              </a:rPr>
              <a:t> ”bar” </a:t>
            </a:r>
            <a:r>
              <a:rPr lang="zh-TW" altLang="en-US" dirty="0">
                <a:solidFill>
                  <a:srgbClr val="FF0000"/>
                </a:solidFill>
                <a:latin typeface="+mj-lt"/>
              </a:rPr>
              <a:t>的符號</a:t>
            </a:r>
            <a:endParaRPr lang="en-US" altLang="zh-TW" dirty="0">
              <a:solidFill>
                <a:srgbClr val="FF0000"/>
              </a:solidFill>
              <a:latin typeface="+mj-lt"/>
            </a:endParaRPr>
          </a:p>
          <a:p>
            <a:r>
              <a:rPr lang="zh-TW" altLang="en-US" dirty="0">
                <a:latin typeface="+mj-lt"/>
              </a:rPr>
              <a:t>需注意</a:t>
            </a:r>
            <a:r>
              <a:rPr lang="zh-TW" altLang="en-US" dirty="0">
                <a:solidFill>
                  <a:srgbClr val="FF0000"/>
                </a:solidFill>
                <a:latin typeface="+mj-lt"/>
              </a:rPr>
              <a:t>兩個輸入不可同時為</a:t>
            </a:r>
            <a:r>
              <a:rPr lang="en-US" altLang="zh-TW" dirty="0">
                <a:solidFill>
                  <a:srgbClr val="FF0000"/>
                </a:solidFill>
                <a:latin typeface="+mj-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68542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B7066-78B0-43DE-8A64-6474031DA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432" y="188913"/>
            <a:ext cx="11208568" cy="1143000"/>
          </a:xfrm>
        </p:spPr>
        <p:txBody>
          <a:bodyPr lIns="45719" tIns="45720" rIns="45719" bIns="45720" anchor="b">
            <a:normAutofit/>
          </a:bodyPr>
          <a:lstStyle/>
          <a:p>
            <a:r>
              <a:rPr lang="en-US" altLang="zh-TW" dirty="0"/>
              <a:t>SR Latch – Not allowed input</a:t>
            </a:r>
            <a:endParaRPr 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B685B672-E71B-D041-93D2-1219A1E4E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80958" y="1588798"/>
            <a:ext cx="3357884" cy="435879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69EFBD-3A2F-4107-8539-1366F1ED8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/>
              <a:t>9</a:t>
            </a:fld>
            <a:endParaRPr lang="en-US"/>
          </a:p>
        </p:txBody>
      </p:sp>
      <p:sp>
        <p:nvSpPr>
          <p:cNvPr id="16" name="內容版面配置區 6">
            <a:extLst>
              <a:ext uri="{FF2B5EF4-FFF2-40B4-BE49-F238E27FC236}">
                <a16:creationId xmlns:a16="http://schemas.microsoft.com/office/drawing/2014/main" id="{CFEA416C-D89F-AD45-A109-6284750EF14D}"/>
              </a:ext>
            </a:extLst>
          </p:cNvPr>
          <p:cNvSpPr txBox="1">
            <a:spLocks/>
          </p:cNvSpPr>
          <p:nvPr/>
        </p:nvSpPr>
        <p:spPr bwMode="auto">
          <a:xfrm>
            <a:off x="1390651" y="1462351"/>
            <a:ext cx="5569445" cy="461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latin typeface="+mj-lt"/>
              </a:rPr>
              <a:t>以</a:t>
            </a:r>
            <a:r>
              <a:rPr lang="en-US" altLang="zh-TW" dirty="0">
                <a:latin typeface="+mj-lt"/>
              </a:rPr>
              <a:t> NOR Latch </a:t>
            </a:r>
            <a:r>
              <a:rPr lang="zh-TW" altLang="en-US" dirty="0">
                <a:latin typeface="+mj-lt"/>
              </a:rPr>
              <a:t>為例，假設兩個</a:t>
            </a:r>
            <a:r>
              <a:rPr lang="en-US" altLang="zh-TW" dirty="0">
                <a:latin typeface="+mj-lt"/>
              </a:rPr>
              <a:t>input </a:t>
            </a:r>
            <a:r>
              <a:rPr lang="zh-TW" altLang="en-US" dirty="0">
                <a:latin typeface="+mj-lt"/>
              </a:rPr>
              <a:t>皆為</a:t>
            </a:r>
            <a:r>
              <a:rPr lang="en-US" altLang="zh-TW" dirty="0">
                <a:latin typeface="+mj-lt"/>
              </a:rPr>
              <a:t> 1 </a:t>
            </a:r>
            <a:r>
              <a:rPr lang="zh-TW" altLang="en-US" dirty="0">
                <a:latin typeface="+mj-lt"/>
              </a:rPr>
              <a:t>時</a:t>
            </a:r>
            <a:endParaRPr lang="en-US" altLang="zh-TW" dirty="0">
              <a:latin typeface="+mj-lt"/>
            </a:endParaRPr>
          </a:p>
          <a:p>
            <a:r>
              <a:rPr lang="en-US" altLang="zh-TW" dirty="0">
                <a:latin typeface="+mj-lt"/>
              </a:rPr>
              <a:t>output Q </a:t>
            </a:r>
            <a:r>
              <a:rPr lang="zh-TW" altLang="en-US" dirty="0">
                <a:latin typeface="+mj-lt"/>
              </a:rPr>
              <a:t>及</a:t>
            </a:r>
            <a:r>
              <a:rPr lang="en-US" altLang="zh-TW" dirty="0">
                <a:latin typeface="+mj-lt"/>
              </a:rPr>
              <a:t> Q_bar </a:t>
            </a:r>
            <a:r>
              <a:rPr lang="zh-TW" altLang="en-US" dirty="0">
                <a:latin typeface="+mj-lt"/>
              </a:rPr>
              <a:t>皆為</a:t>
            </a:r>
            <a:r>
              <a:rPr lang="en-US" altLang="zh-TW" dirty="0">
                <a:latin typeface="+mj-lt"/>
              </a:rPr>
              <a:t> 0</a:t>
            </a:r>
            <a:r>
              <a:rPr lang="zh-TW" altLang="en-US" dirty="0">
                <a:latin typeface="+mj-lt"/>
              </a:rPr>
              <a:t>，</a:t>
            </a:r>
            <a:r>
              <a:rPr lang="en" altLang="zh-TW" dirty="0">
                <a:latin typeface="+mj-lt"/>
              </a:rPr>
              <a:t>Q</a:t>
            </a:r>
            <a:r>
              <a:rPr lang="zh-TW" altLang="en-US" dirty="0">
                <a:latin typeface="+mj-lt"/>
              </a:rPr>
              <a:t>與</a:t>
            </a:r>
            <a:r>
              <a:rPr lang="en-US" altLang="zh-TW" dirty="0">
                <a:latin typeface="+mj-lt"/>
              </a:rPr>
              <a:t> </a:t>
            </a:r>
            <a:r>
              <a:rPr lang="en" altLang="zh-TW" dirty="0" err="1">
                <a:latin typeface="+mj-lt"/>
              </a:rPr>
              <a:t>Q_bar</a:t>
            </a:r>
            <a:r>
              <a:rPr lang="en" altLang="zh-TW" dirty="0">
                <a:latin typeface="+mj-lt"/>
              </a:rPr>
              <a:t> </a:t>
            </a:r>
            <a:r>
              <a:rPr lang="zh-TW" altLang="en-US" dirty="0">
                <a:latin typeface="+mj-lt"/>
              </a:rPr>
              <a:t>將失去反相對比的功能</a:t>
            </a:r>
            <a:endParaRPr lang="en-US" altLang="zh-TW" dirty="0">
              <a:latin typeface="+mj-lt"/>
            </a:endParaRPr>
          </a:p>
          <a:p>
            <a:r>
              <a:rPr lang="zh-TW" altLang="en-US" dirty="0">
                <a:latin typeface="+mj-lt"/>
              </a:rPr>
              <a:t>在離開此狀態時，將造成</a:t>
            </a:r>
            <a:r>
              <a:rPr lang="en-US" altLang="zh-TW" dirty="0">
                <a:solidFill>
                  <a:srgbClr val="FF0000"/>
                </a:solidFill>
                <a:latin typeface="+mj-lt"/>
              </a:rPr>
              <a:t>Racing condition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83212922"/>
      </p:ext>
    </p:extLst>
  </p:cSld>
  <p:clrMapOvr>
    <a:masterClrMapping/>
  </p:clrMapOvr>
</p:sld>
</file>

<file path=ppt/theme/theme1.xml><?xml version="1.0" encoding="utf-8"?>
<a:theme xmlns:a="http://schemas.openxmlformats.org/drawingml/2006/main" name="1_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預設簡報設計">
      <a:majorFont>
        <a:latin typeface="Times New Roman"/>
        <a:ea typeface="標楷體"/>
        <a:cs typeface=""/>
      </a:majorFont>
      <a:minorFont>
        <a:latin typeface="標楷體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13653</TotalTime>
  <Words>1558</Words>
  <Application>Microsoft Macintosh PowerPoint</Application>
  <PresentationFormat>寬螢幕</PresentationFormat>
  <Paragraphs>153</Paragraphs>
  <Slides>33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0" baseType="lpstr">
      <vt:lpstr>新細明體</vt:lpstr>
      <vt:lpstr>標楷體</vt:lpstr>
      <vt:lpstr>Arial</vt:lpstr>
      <vt:lpstr>Cambria Math</vt:lpstr>
      <vt:lpstr>Times New Roman</vt:lpstr>
      <vt:lpstr>Wingdings</vt:lpstr>
      <vt:lpstr>1_預設簡報設計</vt:lpstr>
      <vt:lpstr>Lab 6 Verilog – Sequential Design(1)</vt:lpstr>
      <vt:lpstr>Outline</vt:lpstr>
      <vt:lpstr>Combinational circuit  V.S.  Sequential circuit</vt:lpstr>
      <vt:lpstr>Combinational Circuit</vt:lpstr>
      <vt:lpstr>Sequential Circuit</vt:lpstr>
      <vt:lpstr>Latch</vt:lpstr>
      <vt:lpstr>SR Latch(NAND)</vt:lpstr>
      <vt:lpstr>SR Latch(NOR)</vt:lpstr>
      <vt:lpstr>SR Latch – Not allowed input</vt:lpstr>
      <vt:lpstr>SR Latch – Racing condition</vt:lpstr>
      <vt:lpstr>Avoid Racing condition – Gated SR Latch </vt:lpstr>
      <vt:lpstr>Avoid Racing condition – Gated SR Latch (Cont’d) </vt:lpstr>
      <vt:lpstr>Avoid Racing condition – Gated D Latch </vt:lpstr>
      <vt:lpstr>實作題(一) Gated D Latch</vt:lpstr>
      <vt:lpstr>Level trigger V.S. Edge trigger</vt:lpstr>
      <vt:lpstr>Clock</vt:lpstr>
      <vt:lpstr>Level trigger V.S. Edge trigger</vt:lpstr>
      <vt:lpstr>Level trigger V.S. Edge trigger</vt:lpstr>
      <vt:lpstr>Flip-Flop</vt:lpstr>
      <vt:lpstr>D Latch V.S. D Flip-Flop (Rising edge)</vt:lpstr>
      <vt:lpstr>D Flip-Flop implementation –  using Edge Detector</vt:lpstr>
      <vt:lpstr>Edge Detector</vt:lpstr>
      <vt:lpstr>D Flip-Flop implementation –  using Edge Detector</vt:lpstr>
      <vt:lpstr>Verilog 補充</vt:lpstr>
      <vt:lpstr>D Flip-Flop implementation –  using Master Slave D Latch</vt:lpstr>
      <vt:lpstr>實作題(二) D Flip-Flop –  using Edge Detector</vt:lpstr>
      <vt:lpstr>Vivado Simulation補充</vt:lpstr>
      <vt:lpstr>Vivado simulation補充</vt:lpstr>
      <vt:lpstr>實作題(三) D Flip-Flop –  using Master Slave D Latch</vt:lpstr>
      <vt:lpstr>課間檢查與結報內容</vt:lpstr>
      <vt:lpstr>課間檢查與結報內容</vt:lpstr>
      <vt:lpstr>參考資料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林珮玉</cp:lastModifiedBy>
  <cp:revision>360</cp:revision>
  <dcterms:created xsi:type="dcterms:W3CDTF">1601-01-01T00:00:00Z</dcterms:created>
  <dcterms:modified xsi:type="dcterms:W3CDTF">2024-03-12T14:22:20Z</dcterms:modified>
</cp:coreProperties>
</file>