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0" r:id="rId9"/>
    <p:sldId id="271" r:id="rId10"/>
    <p:sldId id="26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296" r:id="rId36"/>
    <p:sldId id="297" r:id="rId37"/>
    <p:sldId id="298" r:id="rId38"/>
  </p:sldIdLst>
  <p:sldSz cx="9144000" cy="5143500" type="screen16x9"/>
  <p:notesSz cx="6858000" cy="9144000"/>
  <p:embeddedFontLst>
    <p:embeddedFont>
      <p:font typeface="Nunito" pitchFamily="2" charset="0"/>
      <p:regular r:id="rId40"/>
      <p:bold r:id="rId41"/>
      <p:italic r:id="rId42"/>
      <p:boldItalic r:id="rId43"/>
    </p:embeddedFont>
    <p:embeddedFont>
      <p:font typeface="Nunito ExtraBold" pitchFamily="2" charset="0"/>
      <p:bold r:id="rId44"/>
      <p:boldItalic r:id="rId45"/>
    </p:embeddedFont>
    <p:embeddedFont>
      <p:font typeface="Nunito SemiBold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BA267F-57BB-4B82-9B38-EB87E1CD43B7}">
  <a:tblStyle styleId="{60BA267F-57BB-4B82-9B38-EB87E1CD43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313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55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45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445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0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672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499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758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84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16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6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073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86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088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404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566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6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6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622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619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44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989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63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962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769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3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500ded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25500ded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500ded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25500ded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3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500ded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25500ded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81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500ded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25500ded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38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500ded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25500ded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7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5" b="19150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{60BA267F-57BB-4B82-9B38-EB87E1CD43B7}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 dirty="0"/>
              <a:t>FoodHub Project</a:t>
            </a:r>
            <a:endParaRPr sz="3600" dirty="0"/>
          </a:p>
        </p:txBody>
      </p:sp>
      <p:sp>
        <p:nvSpPr>
          <p:cNvPr id="106" name="Google Shape;106;p23"/>
          <p:cNvSpPr txBox="1">
            <a:spLocks noGrp="1"/>
          </p:cNvSpPr>
          <p:nvPr>
            <p:ph type="ctrTitle"/>
          </p:nvPr>
        </p:nvSpPr>
        <p:spPr>
          <a:xfrm>
            <a:off x="1152999" y="2038575"/>
            <a:ext cx="7177453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0" dirty="0"/>
              <a:t>Python Foundations – Business Analysis</a:t>
            </a:r>
            <a:endParaRPr sz="3000" b="0" dirty="0"/>
          </a:p>
        </p:txBody>
      </p:sp>
      <p:sp>
        <p:nvSpPr>
          <p:cNvPr id="107" name="Google Shape;107;p23"/>
          <p:cNvSpPr txBox="1">
            <a:spLocks noGrp="1"/>
          </p:cNvSpPr>
          <p:nvPr>
            <p:ph type="ctrTitle"/>
          </p:nvPr>
        </p:nvSpPr>
        <p:spPr>
          <a:xfrm>
            <a:off x="1153000" y="2429300"/>
            <a:ext cx="6827700" cy="6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b="0" dirty="0"/>
              <a:t>Bowen Wilder</a:t>
            </a:r>
            <a:br>
              <a:rPr lang="en" sz="1600" b="0" dirty="0"/>
            </a:br>
            <a:r>
              <a:rPr lang="en" sz="1600" b="0" dirty="0"/>
              <a:t>2024-05-31</a:t>
            </a:r>
            <a:endParaRPr sz="1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Order ID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FoodHub completed 1,898 unique orders. One for every row in the dataset.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CC9D0-1AD9-8449-5E27-10DF3B95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419" y="1800849"/>
            <a:ext cx="2953162" cy="1829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Customer ID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r>
              <a:rPr lang="en-US" sz="1400" dirty="0" err="1">
                <a:solidFill>
                  <a:srgbClr val="000000"/>
                </a:solidFill>
              </a:rPr>
              <a:t>FoodHub</a:t>
            </a:r>
            <a:r>
              <a:rPr lang="en-US" sz="1400" dirty="0">
                <a:solidFill>
                  <a:srgbClr val="000000"/>
                </a:solidFill>
              </a:rPr>
              <a:t> captured 1,200 unique customer ids. </a:t>
            </a: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416 Customers ordered more than once from the service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8A400-9B85-7461-BE67-7A5C11BE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2" y="2214708"/>
            <a:ext cx="301984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FE021E-CFE9-9EED-D185-0AD5D0AF6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53" y="1805944"/>
            <a:ext cx="3377397" cy="30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8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Restaurant Name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There are 178 unique restaurant names in the dataset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54A01-F0D4-6751-9AFF-12E9AB3E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58" y="2072350"/>
            <a:ext cx="328658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6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Cuisine Type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" sz="1400" dirty="0">
                <a:solidFill>
                  <a:srgbClr val="000000"/>
                </a:solidFill>
              </a:rPr>
              <a:t>here are 14 unique cuisine types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5A472-16DB-767B-8030-6912C294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35" y="697745"/>
            <a:ext cx="3038899" cy="1124107"/>
          </a:xfrm>
          <a:prstGeom prst="rect">
            <a:avLst/>
          </a:prstGeom>
        </p:spPr>
      </p:pic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8326C91A-3643-A091-B17A-8A938B1EF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32" y="1986082"/>
            <a:ext cx="7730836" cy="27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1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Cost of the Order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C5B2B8B2-E6A8-8D8F-E27A-AD7675FD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0" y="1452370"/>
            <a:ext cx="3730827" cy="2829156"/>
          </a:xfrm>
          <a:prstGeom prst="rect">
            <a:avLst/>
          </a:prstGeom>
        </p:spPr>
      </p:pic>
      <p:pic>
        <p:nvPicPr>
          <p:cNvPr id="9" name="Picture 8" descr="A graph with a blue rectangle&#10;&#10;Description automatically generated">
            <a:extLst>
              <a:ext uri="{FF2B5EF4-FFF2-40B4-BE49-F238E27FC236}">
                <a16:creationId xmlns:a16="http://schemas.microsoft.com/office/drawing/2014/main" id="{7AAD98D2-93F4-DF6A-0F1F-2ADED6ACE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282" y="1452369"/>
            <a:ext cx="3397601" cy="28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5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Day of the Week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There are only 2 unique values in the day_of_the_week column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7D015-D98E-24D8-A64B-7FFF3792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4" y="2472567"/>
            <a:ext cx="3317588" cy="1235378"/>
          </a:xfrm>
          <a:prstGeom prst="rect">
            <a:avLst/>
          </a:prstGeom>
        </p:spPr>
      </p:pic>
      <p:pic>
        <p:nvPicPr>
          <p:cNvPr id="5" name="Picture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937EF7B3-74B5-ECC4-1C42-373359D98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900" y="1581746"/>
            <a:ext cx="3941121" cy="294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8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Rating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Many customers chose not to leave a rating at all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E480FE25-A2D6-6E86-D722-DFC28D4E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34" y="1498593"/>
            <a:ext cx="4058041" cy="30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Food Preparation 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blue rectangular object with white lines&#10;&#10;Description automatically generated">
            <a:extLst>
              <a:ext uri="{FF2B5EF4-FFF2-40B4-BE49-F238E27FC236}">
                <a16:creationId xmlns:a16="http://schemas.microsoft.com/office/drawing/2014/main" id="{4B613AF7-A7BB-4D13-AAD8-E8DB2A69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2" y="1622341"/>
            <a:ext cx="3538442" cy="2946434"/>
          </a:xfrm>
          <a:prstGeom prst="rect">
            <a:avLst/>
          </a:prstGeom>
        </p:spPr>
      </p:pic>
      <p:pic>
        <p:nvPicPr>
          <p:cNvPr id="7" name="Picture 6" descr="A graph of food preparation&#10;&#10;Description automatically generated">
            <a:extLst>
              <a:ext uri="{FF2B5EF4-FFF2-40B4-BE49-F238E27FC236}">
                <a16:creationId xmlns:a16="http://schemas.microsoft.com/office/drawing/2014/main" id="{161D1A28-9F2C-D5A3-4116-455856F33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579" y="1622341"/>
            <a:ext cx="3885482" cy="29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1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Delivery 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5AC98475-E4F3-F6B3-B217-2D2F29F0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01" y="1615946"/>
            <a:ext cx="3893915" cy="2952829"/>
          </a:xfrm>
          <a:prstGeom prst="rect">
            <a:avLst/>
          </a:prstGeom>
        </p:spPr>
      </p:pic>
      <p:pic>
        <p:nvPicPr>
          <p:cNvPr id="5" name="Picture 4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EB235329-5DE0-9B5D-6325-FB1B4499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31" y="1615946"/>
            <a:ext cx="3546122" cy="29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0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Top 5 Restaurants 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by Number of Orders Received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36290-B07D-D8D0-B00D-2BFC8A1D3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470" y="1707466"/>
            <a:ext cx="436305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 / 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Executive Summary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Business Problem Overview and Solution Approach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Data Overview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EDA - Univariate Analysis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EDA - Multivariate Analysis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Appendix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Most Popular Weekend Cuisines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American cuisine is most popular on the weekends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A12BC-91B6-8BD0-CB42-19B1F2C3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39" y="1354634"/>
            <a:ext cx="3630970" cy="33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Percentage of Orders Greater than $20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 number of total orders that cost above 20 dollars is: 555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Percentage of orders above 20 dollars: 29.24 %</a:t>
            </a:r>
          </a:p>
        </p:txBody>
      </p:sp>
    </p:spTree>
    <p:extLst>
      <p:ext uri="{BB962C8B-B14F-4D97-AF65-F5344CB8AC3E}">
        <p14:creationId xmlns:p14="http://schemas.microsoft.com/office/powerpoint/2010/main" val="239903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Delivery Order M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" dirty="0">
                <a:solidFill>
                  <a:srgbClr val="000000"/>
                </a:solidFill>
              </a:rPr>
              <a:t>an 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 mean delivery time for this dataset is 24.16 minutes</a:t>
            </a:r>
            <a:endParaRPr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9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Univariate Analysis: </a:t>
            </a:r>
            <a:r>
              <a:rPr lang="en-US" dirty="0">
                <a:solidFill>
                  <a:srgbClr val="000000"/>
                </a:solidFill>
              </a:rPr>
              <a:t>Most Frequent Customers Discount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2674D-6C51-C908-1FA3-A85213F7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81" y="1500038"/>
            <a:ext cx="402963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Cuisine v. Cost of Order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438876FD-DA27-540F-DB74-886A3FAF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34" y="1521868"/>
            <a:ext cx="5895431" cy="32811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Cuisine v. Food Preparation 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graph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98AFA80E-A515-3F09-44DD-2C4495A8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89" y="1750942"/>
            <a:ext cx="5575922" cy="31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5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Day of Week v. Delivery 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blue rectangles and a blue rectangles&#10;&#10;Description automatically generated">
            <a:extLst>
              <a:ext uri="{FF2B5EF4-FFF2-40B4-BE49-F238E27FC236}">
                <a16:creationId xmlns:a16="http://schemas.microsoft.com/office/drawing/2014/main" id="{A0046642-259D-5A0A-A848-18681339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65" y="1809617"/>
            <a:ext cx="5999255" cy="29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4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Revenue by Restaurant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42D08-A891-7517-34D2-A193C6FA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52" y="1347879"/>
            <a:ext cx="354379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8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Rating v. Delivery 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7D2FB6D6-53F2-2C7C-8B85-FAA98DB5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58" y="1892743"/>
            <a:ext cx="5916584" cy="28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21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Rating v. Food Preparation 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D2C3C1BA-8718-AB58-A2FD-06995C77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80" y="1940586"/>
            <a:ext cx="6011187" cy="29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conclusions, actionable insights &amp; recommendations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the answer for question 17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Rating v. Cost of Order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ACB16A2-EF45-D721-9132-09F5F7AB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42" y="2092672"/>
            <a:ext cx="5697415" cy="27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5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Numeric Variable Correlations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yellow and purple squares&#10;&#10;Description automatically generated">
            <a:extLst>
              <a:ext uri="{FF2B5EF4-FFF2-40B4-BE49-F238E27FC236}">
                <a16:creationId xmlns:a16="http://schemas.microsoft.com/office/drawing/2014/main" id="{B5E3D41E-876D-9DFA-1A30-99A0BA3E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05" y="1988660"/>
            <a:ext cx="5226690" cy="27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6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Promotional Offer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FoodHub</a:t>
            </a:r>
            <a:r>
              <a:rPr lang="en-US" sz="1400" dirty="0">
                <a:solidFill>
                  <a:srgbClr val="000000"/>
                </a:solidFill>
              </a:rPr>
              <a:t> wants to provide a promotional offer in the advertisement of the restaurants. The condition to get the offer is that the restaurants must have a rating count of more than 50 and the average rating should be greater than 4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95C52-5026-5684-6B32-8306875F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55" y="2306320"/>
            <a:ext cx="2848373" cy="184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E1FB4-44A6-81BF-C015-E610BA85B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579" y="2501610"/>
            <a:ext cx="301032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11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Net Revenue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 net revenue is around 31,314.82 dollars</a:t>
            </a:r>
            <a:endParaRPr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57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Total Delivery 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 number of orders where the total time is greater than 60 min is: 1898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Percentage of orders that have more than 60 minutes of total delivery time is: 100.0 %</a:t>
            </a:r>
            <a:endParaRPr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17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Multivariate Analysis: Delivery Time (Weekend v. Weekday)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 mean delivery time on weekdays is around 28 minutes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 mean delivery time on weekends is around 22 minutes</a:t>
            </a:r>
            <a:endParaRPr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7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Conclusions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52215-D349-E1D3-DBE7-B1EF93DF1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0396" y="991870"/>
            <a:ext cx="8382753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</a:rPr>
              <a:t>Customer Preferences and Patterns: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The most popular cuisine type is American, followed by Japanese and Italian. These three cuisines account for the majority of the orders.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Less popular cuisines include Vietnamese, Spanish, and Korean.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</a:rPr>
              <a:t>Order Cost Analysis: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The</a:t>
            </a:r>
            <a:r>
              <a:rPr lang="en-US" altLang="en-US" sz="1000" dirty="0">
                <a:solidFill>
                  <a:srgbClr val="000000"/>
                </a:solidFill>
              </a:rPr>
              <a:t> </a:t>
            </a:r>
            <a:r>
              <a:rPr lang="en-US" altLang="en-US" sz="1200" dirty="0">
                <a:solidFill>
                  <a:srgbClr val="000000"/>
                </a:solidFill>
              </a:rPr>
              <a:t>average cost of an order is approximately $16.50, with a standard deviation of $7.48.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Most orders (75%) cost between $4.47 and $22.30, with the highest cost recorded at $35.41.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</a:rPr>
              <a:t>Time Analysis: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The average food preparation time is approximately 27.37 minutes, with a standard deviation of 4.63 minutes.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The average delivery time is approximately 24.16 minutes, with a standard deviation of 4.97 minutes.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There is a notable difference in delivery times between weekdays (average 28.34 minutes) and weekends (average 22.47 minutes).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</a:rPr>
              <a:t>Rating Insights: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A significant number of orders (736) have no rating provided.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Of the orders that have ratings, the majority are rated 5 or 4.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The highest average ratings are observed in cuisines like Chinese and Japanese.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03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Reccomendations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b="1" dirty="0">
                <a:solidFill>
                  <a:srgbClr val="000000"/>
                </a:solidFill>
              </a:rPr>
              <a:t>Data-Driven Decisions:</a:t>
            </a:r>
          </a:p>
          <a:p>
            <a:pPr marL="568325" lvl="1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Continuously monitor and analyze customer preferences and operational metrics to adapt to changing trends and demands.</a:t>
            </a:r>
          </a:p>
          <a:p>
            <a:pPr marL="568325" lvl="1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Use the data to inform strategic decisions, such as menu adjustments, pricing strategies, and marketing initiatives.</a:t>
            </a:r>
          </a:p>
          <a:p>
            <a:pPr marL="5397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</a:rPr>
              <a:t>Optimize Resources:</a:t>
            </a:r>
          </a:p>
          <a:p>
            <a:pPr marL="568325" lvl="1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Allocate resources effectively based on the data, ensuring adequate staffing during peak times and efficient use of delivery personnel.</a:t>
            </a:r>
          </a:p>
          <a:p>
            <a:pPr marL="568325" lvl="1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Implement technology solutions, such as route optimization software, to enhance delivery efficiency.</a:t>
            </a:r>
          </a:p>
          <a:p>
            <a:pPr marL="11588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</a:rPr>
              <a:t>Customer Engagement:</a:t>
            </a:r>
          </a:p>
          <a:p>
            <a:pPr marL="568325" lvl="1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Engage with customers through personalized offers based on their order history and preferences.</a:t>
            </a:r>
          </a:p>
          <a:p>
            <a:pPr marL="568325" lvl="1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Implement loyalty programs to retain customers and encourage repeat orders.</a:t>
            </a:r>
          </a:p>
          <a:p>
            <a:pPr marL="5397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</a:rPr>
              <a:t>Continuous Monitoring:</a:t>
            </a:r>
          </a:p>
          <a:p>
            <a:pPr marL="568325" lvl="1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Set benchmarks and goals for improvement in these areas, and review progress regularly to ensure continuous operational excellence. </a:t>
            </a:r>
          </a:p>
          <a:p>
            <a:pPr marL="568325" lvl="1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 Regularly track key performance indicators (KPIs) such as preparation time, delivery time, and customer ratings.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4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Shape of the Dataset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There are 1,898 ROWS in the dataset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There are 9 COLUMNS in the dataset</a:t>
            </a:r>
          </a:p>
          <a:p>
            <a:pPr lvl="1" indent="-317500">
              <a:spcBef>
                <a:spcPts val="1000"/>
              </a:spcBef>
              <a:buClr>
                <a:srgbClr val="000000"/>
              </a:buClr>
              <a:buSzPts val="1400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Sample</a:t>
            </a: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35B2E-EBA7-76CC-7A9E-B8D0CEA3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34" y="2106841"/>
            <a:ext cx="8172731" cy="12170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Dataset Column Datatypes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Integers: </a:t>
            </a:r>
          </a:p>
          <a:p>
            <a:pPr lvl="1" indent="-317500">
              <a:spcBef>
                <a:spcPts val="1000"/>
              </a:spcBef>
              <a:buClr>
                <a:srgbClr val="000000"/>
              </a:buClr>
              <a:buSzPts val="14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order_id, </a:t>
            </a:r>
          </a:p>
          <a:p>
            <a:pPr lvl="1" indent="-317500">
              <a:spcBef>
                <a:spcPts val="1000"/>
              </a:spcBef>
              <a:buClr>
                <a:srgbClr val="000000"/>
              </a:buClr>
              <a:buSzPts val="14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customer_id, </a:t>
            </a:r>
          </a:p>
          <a:p>
            <a:pPr lvl="1" indent="-317500">
              <a:spcBef>
                <a:spcPts val="1000"/>
              </a:spcBef>
              <a:buClr>
                <a:srgbClr val="000000"/>
              </a:buClr>
              <a:buSzPts val="14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food_preparation_time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Strings: </a:t>
            </a:r>
          </a:p>
          <a:p>
            <a:pPr lvl="1" indent="-317500">
              <a:spcBef>
                <a:spcPts val="1000"/>
              </a:spcBef>
              <a:buClr>
                <a:srgbClr val="000000"/>
              </a:buClr>
              <a:buSzPts val="14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restaurant_name, </a:t>
            </a:r>
          </a:p>
          <a:p>
            <a:pPr lvl="1" indent="-317500">
              <a:spcBef>
                <a:spcPts val="1000"/>
              </a:spcBef>
              <a:buClr>
                <a:srgbClr val="000000"/>
              </a:buClr>
              <a:buSzPts val="14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cuisine_type, </a:t>
            </a:r>
          </a:p>
          <a:p>
            <a:pPr lvl="1" indent="-317500">
              <a:spcBef>
                <a:spcPts val="1000"/>
              </a:spcBef>
              <a:buClr>
                <a:srgbClr val="000000"/>
              </a:buClr>
              <a:buSzPts val="14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day_of_the_week, </a:t>
            </a:r>
          </a:p>
          <a:p>
            <a:pPr lvl="1" indent="-317500">
              <a:spcBef>
                <a:spcPts val="1000"/>
              </a:spcBef>
              <a:buClr>
                <a:srgbClr val="000000"/>
              </a:buClr>
              <a:buSzPts val="14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rating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Floats: </a:t>
            </a:r>
          </a:p>
          <a:p>
            <a:pPr lvl="1" indent="-317500">
              <a:spcBef>
                <a:spcPts val="1000"/>
              </a:spcBef>
              <a:buClr>
                <a:srgbClr val="000000"/>
              </a:buClr>
              <a:buSzPts val="14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cost_of_the_order</a:t>
            </a: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FE72D-F48C-295F-4255-EFA6707D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07" y="1157090"/>
            <a:ext cx="442974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6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Dataset Missing Values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There are no missing values in the dataset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CC7E6-AD66-ED1E-141F-49B0E952C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445" y="1629471"/>
            <a:ext cx="239110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Dataset Statistical Summary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Food Preparation Minimum time: 20 minutes</a:t>
            </a: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Food Preparation Mean time: 27.37 minutes</a:t>
            </a: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Food Preparation Maximum time: 35 minutes</a:t>
            </a: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endParaRPr lang="en-US" sz="1400" dirty="0">
              <a:solidFill>
                <a:srgbClr val="000000"/>
              </a:solidFill>
            </a:endParaRP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endParaRPr lang="en-US" sz="1400" dirty="0">
              <a:solidFill>
                <a:srgbClr val="000000"/>
              </a:solidFill>
            </a:endParaRP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endParaRPr lang="en-US" sz="1400" dirty="0">
              <a:solidFill>
                <a:srgbClr val="000000"/>
              </a:solidFill>
            </a:endParaRP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endParaRPr lang="en-US" sz="1400" dirty="0">
              <a:solidFill>
                <a:srgbClr val="000000"/>
              </a:solidFill>
            </a:endParaRP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endParaRPr lang="en-US" sz="1400" dirty="0">
              <a:solidFill>
                <a:srgbClr val="000000"/>
              </a:solidFill>
            </a:endParaRP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</a:pPr>
            <a:r>
              <a:rPr lang="en-US" sz="1400" dirty="0" err="1">
                <a:solidFill>
                  <a:srgbClr val="000000"/>
                </a:solidFill>
              </a:rPr>
              <a:t>order_id</a:t>
            </a:r>
            <a:r>
              <a:rPr lang="en-US" sz="1400" dirty="0">
                <a:solidFill>
                  <a:srgbClr val="000000"/>
                </a:solidFill>
              </a:rPr>
              <a:t> and </a:t>
            </a:r>
            <a:r>
              <a:rPr lang="en-US" sz="1400" dirty="0" err="1">
                <a:solidFill>
                  <a:srgbClr val="000000"/>
                </a:solidFill>
              </a:rPr>
              <a:t>customer_id</a:t>
            </a:r>
            <a:r>
              <a:rPr lang="en-US" sz="1400" dirty="0">
                <a:solidFill>
                  <a:srgbClr val="000000"/>
                </a:solidFill>
              </a:rPr>
              <a:t> are categorical values therefore their statistical summary is not very helpful or necessary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043B3-0306-4E51-C6BF-5A27725F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93" y="2398059"/>
            <a:ext cx="6957113" cy="12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7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</a:rPr>
              <a:t>Unrated Orders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736 order ratings were not provided by customers that used the service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224EB-D2C3-E3C1-3F57-C3DC432F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14" y="2053297"/>
            <a:ext cx="230537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14414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974</Words>
  <Application>Microsoft Office PowerPoint</Application>
  <PresentationFormat>On-screen Show (16:9)</PresentationFormat>
  <Paragraphs>121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Nunito SemiBold</vt:lpstr>
      <vt:lpstr>Arial</vt:lpstr>
      <vt:lpstr>Calibri</vt:lpstr>
      <vt:lpstr>Nunito</vt:lpstr>
      <vt:lpstr>Nunito ExtraBold</vt:lpstr>
      <vt:lpstr>Just Logo</vt:lpstr>
      <vt:lpstr>FoodHub Project</vt:lpstr>
      <vt:lpstr>Contents / Agenda</vt:lpstr>
      <vt:lpstr>Executive Summary </vt:lpstr>
      <vt:lpstr>Business Problem Overview and Solution Approach</vt:lpstr>
      <vt:lpstr>Shape of the Dataset</vt:lpstr>
      <vt:lpstr>Dataset Column Datatypes</vt:lpstr>
      <vt:lpstr>Dataset Missing Values</vt:lpstr>
      <vt:lpstr>Dataset Statistical Summary</vt:lpstr>
      <vt:lpstr>Unrated Orders</vt:lpstr>
      <vt:lpstr>Univariate Analysis: Order ID</vt:lpstr>
      <vt:lpstr>Univariate Analysis: Customer ID</vt:lpstr>
      <vt:lpstr>Univariate Analysis: Restaurant Name</vt:lpstr>
      <vt:lpstr>Univariate Analysis: Cuisine Type</vt:lpstr>
      <vt:lpstr>Univariate Analysis: Cost of the Order</vt:lpstr>
      <vt:lpstr>Univariate Analysis: Day of the Week</vt:lpstr>
      <vt:lpstr>Univariate Analysis: Rating</vt:lpstr>
      <vt:lpstr>Univariate Analysis: Food Preparation Time</vt:lpstr>
      <vt:lpstr>Univariate Analysis: Delivery Time</vt:lpstr>
      <vt:lpstr>Univariate Analysis: Top 5 Restaurants  by Number of Orders Received</vt:lpstr>
      <vt:lpstr>Univariate Analysis: Most Popular Weekend Cuisines</vt:lpstr>
      <vt:lpstr>Univariate Analysis: Percentage of Orders Greater than $20</vt:lpstr>
      <vt:lpstr>Univariate Analysis: Delivery Order Mean Time</vt:lpstr>
      <vt:lpstr>Univariate Analysis: Most Frequent Customers Discount</vt:lpstr>
      <vt:lpstr>Multivariate Analysis: Cuisine v. Cost of Order</vt:lpstr>
      <vt:lpstr>Multivariate Analysis: Cuisine v. Food Preparation Time</vt:lpstr>
      <vt:lpstr>Multivariate Analysis: Day of Week v. Delivery Time</vt:lpstr>
      <vt:lpstr>Multivariate Analysis: Revenue by Restaurant</vt:lpstr>
      <vt:lpstr>Multivariate Analysis: Rating v. Delivery Time</vt:lpstr>
      <vt:lpstr>Multivariate Analysis: Rating v. Food Preparation Time</vt:lpstr>
      <vt:lpstr>Multivariate Analysis: Rating v. Cost of Order</vt:lpstr>
      <vt:lpstr>Multivariate Analysis: Numeric Variable Correlations</vt:lpstr>
      <vt:lpstr>Multivariate Analysis: Promotional Offer</vt:lpstr>
      <vt:lpstr>Multivariate Analysis: Net Revenue</vt:lpstr>
      <vt:lpstr>Multivariate Analysis: Total Delivery Time</vt:lpstr>
      <vt:lpstr>Multivariate Analysis: Delivery Time (Weekend v. Weekday)</vt:lpstr>
      <vt:lpstr>Conclusions</vt:lpstr>
      <vt:lpstr>Reccomendations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FoodHub Project</dc:title>
  <cp:lastModifiedBy>Bowen Wilder</cp:lastModifiedBy>
  <cp:revision>2</cp:revision>
  <dcterms:modified xsi:type="dcterms:W3CDTF">2024-06-01T02:38:49Z</dcterms:modified>
</cp:coreProperties>
</file>