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87A96-0442-4566-8CD6-7AAE3C8D5AA6}" v="235" dt="2024-07-03T19:24:43.211"/>
    <p1510:client id="{E48B4255-1D48-42AA-9519-7DB87A124329}" v="31" dt="2024-07-03T19:36:20.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085" y="763593"/>
            <a:ext cx="9144000" cy="2387600"/>
          </a:xfrm>
        </p:spPr>
        <p:txBody>
          <a:bodyPr/>
          <a:lstStyle/>
          <a:p>
            <a:r>
              <a:rPr lang="en-US" sz="4200" err="1">
                <a:latin typeface="system-ui"/>
                <a:ea typeface="+mj-lt"/>
                <a:cs typeface="+mj-lt"/>
              </a:rPr>
              <a:t>GPD_Agriculture_Services</a:t>
            </a:r>
            <a:r>
              <a:rPr lang="en-US" sz="4200" dirty="0">
                <a:ea typeface="+mj-lt"/>
                <a:cs typeface="+mj-lt"/>
              </a:rPr>
              <a:t> </a:t>
            </a:r>
            <a:r>
              <a:rPr lang="en-US" sz="4200" dirty="0">
                <a:latin typeface="system-ui"/>
                <a:ea typeface="+mj-lt"/>
                <a:cs typeface="+mj-lt"/>
              </a:rPr>
              <a:t>visualization</a:t>
            </a:r>
            <a:endParaRPr lang="en-US" b="1" dirty="0">
              <a:latin typeface="system-ui"/>
            </a:endParaRPr>
          </a:p>
        </p:txBody>
      </p:sp>
      <p:sp>
        <p:nvSpPr>
          <p:cNvPr id="3" name="Subtitle 2"/>
          <p:cNvSpPr>
            <a:spLocks noGrp="1"/>
          </p:cNvSpPr>
          <p:nvPr>
            <p:ph type="subTitle" idx="1"/>
          </p:nvPr>
        </p:nvSpPr>
        <p:spPr>
          <a:xfrm>
            <a:off x="979714" y="3423908"/>
            <a:ext cx="9144000" cy="1655762"/>
          </a:xfrm>
        </p:spPr>
        <p:txBody>
          <a:bodyPr vert="horz" lIns="91440" tIns="45720" rIns="91440" bIns="45720" rtlCol="0" anchor="t">
            <a:normAutofit/>
          </a:bodyPr>
          <a:lstStyle/>
          <a:p>
            <a:endParaRPr lang="en-US" dirty="0">
              <a:latin typeface="system-ui"/>
            </a:endParaRPr>
          </a:p>
          <a:p>
            <a:r>
              <a:rPr lang="en-US" dirty="0">
                <a:latin typeface="system-ui"/>
              </a:rPr>
              <a:t>By:</a:t>
            </a:r>
            <a:endParaRPr lang="en-US" dirty="0"/>
          </a:p>
          <a:p>
            <a:r>
              <a:rPr lang="en-US" dirty="0">
                <a:latin typeface="system-ui"/>
              </a:rPr>
              <a:t>Omnia Ahmed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7AE8B-62D8-9AB7-5073-1F23BE96C63D}"/>
              </a:ext>
            </a:extLst>
          </p:cNvPr>
          <p:cNvSpPr>
            <a:spLocks noGrp="1"/>
          </p:cNvSpPr>
          <p:nvPr>
            <p:ph type="title"/>
          </p:nvPr>
        </p:nvSpPr>
        <p:spPr>
          <a:xfrm>
            <a:off x="630936" y="639520"/>
            <a:ext cx="3429000" cy="1719072"/>
          </a:xfrm>
        </p:spPr>
        <p:txBody>
          <a:bodyPr anchor="b">
            <a:normAutofit fontScale="90000"/>
          </a:bodyPr>
          <a:lstStyle/>
          <a:p>
            <a:br>
              <a:rPr lang="en-US" sz="1800" dirty="0">
                <a:ea typeface="+mj-lt"/>
                <a:cs typeface="+mj-lt"/>
              </a:rPr>
            </a:br>
            <a:br>
              <a:rPr lang="en-US" sz="1800" dirty="0">
                <a:ea typeface="+mj-lt"/>
                <a:cs typeface="+mj-lt"/>
              </a:rPr>
            </a:br>
            <a:r>
              <a:rPr lang="en-US" sz="1800" dirty="0">
                <a:ea typeface="+mj-lt"/>
                <a:cs typeface="+mj-lt"/>
              </a:rPr>
              <a:t>      </a:t>
            </a:r>
            <a:r>
              <a:rPr lang="en-US" sz="2800" dirty="0">
                <a:ea typeface="+mj-lt"/>
                <a:cs typeface="+mj-lt"/>
              </a:rPr>
              <a:t> GDP Over Time for Services and Agriculture</a:t>
            </a:r>
            <a:endParaRPr lang="en-US" sz="2800" dirty="0"/>
          </a:p>
          <a:p>
            <a:br>
              <a:rPr lang="en-US" sz="1800" dirty="0"/>
            </a:br>
            <a:endParaRPr lang="en-US" sz="1800"/>
          </a:p>
        </p:txBody>
      </p:sp>
      <p:sp>
        <p:nvSpPr>
          <p:cNvPr id="2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7F2F0B2-AF71-ECCF-C76D-83940B0017DA}"/>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500">
                <a:latin typeface="system-ui"/>
              </a:rPr>
              <a:t>The chart shows how Nigeria's Gross Domestic Product (GDP) has changed from 1981 to 2023 for services and agriculture.</a:t>
            </a:r>
            <a:endParaRPr lang="en-US" sz="1500"/>
          </a:p>
          <a:p>
            <a:r>
              <a:rPr lang="en-US" sz="1500">
                <a:latin typeface="system-ui"/>
              </a:rPr>
              <a:t>Key Points:</a:t>
            </a:r>
            <a:endParaRPr lang="en-US" sz="1500"/>
          </a:p>
          <a:p>
            <a:pPr lvl="1"/>
            <a:r>
              <a:rPr lang="en-US" sz="1500">
                <a:latin typeface="system-ui"/>
              </a:rPr>
              <a:t>Services Sector: The blue squares show that the GDP for services has greatly increased after 2000, meaning this sector has grown a lot.</a:t>
            </a:r>
            <a:endParaRPr lang="en-US" sz="1500"/>
          </a:p>
          <a:p>
            <a:pPr lvl="1"/>
            <a:r>
              <a:rPr lang="en-US" sz="1500">
                <a:latin typeface="system-ui"/>
              </a:rPr>
              <a:t>Agriculture Sector: The green diamonds show that agriculture GDP has also increased, but not as quickly as services.</a:t>
            </a:r>
            <a:endParaRPr lang="en-US" sz="1500"/>
          </a:p>
          <a:p>
            <a:endParaRPr lang="en-US" sz="1500"/>
          </a:p>
        </p:txBody>
      </p:sp>
      <p:pic>
        <p:nvPicPr>
          <p:cNvPr id="4" name="Content Placeholder 3" descr="A graph showing the growth of the country&#10;&#10;Description automatically generated">
            <a:extLst>
              <a:ext uri="{FF2B5EF4-FFF2-40B4-BE49-F238E27FC236}">
                <a16:creationId xmlns:a16="http://schemas.microsoft.com/office/drawing/2014/main" id="{E7E2DDFE-D844-B6D6-07F3-1F50079F926B}"/>
              </a:ext>
            </a:extLst>
          </p:cNvPr>
          <p:cNvPicPr>
            <a:picLocks noChangeAspect="1"/>
          </p:cNvPicPr>
          <p:nvPr/>
        </p:nvPicPr>
        <p:blipFill>
          <a:blip r:embed="rId2"/>
          <a:stretch>
            <a:fillRect/>
          </a:stretch>
        </p:blipFill>
        <p:spPr>
          <a:xfrm>
            <a:off x="4654296" y="1642662"/>
            <a:ext cx="6903720" cy="3572675"/>
          </a:xfrm>
          <a:prstGeom prst="rect">
            <a:avLst/>
          </a:prstGeom>
        </p:spPr>
      </p:pic>
    </p:spTree>
    <p:extLst>
      <p:ext uri="{BB962C8B-B14F-4D97-AF65-F5344CB8AC3E}">
        <p14:creationId xmlns:p14="http://schemas.microsoft.com/office/powerpoint/2010/main" val="21861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76C96-9DC4-7940-8721-9828C54C621D}"/>
              </a:ext>
            </a:extLst>
          </p:cNvPr>
          <p:cNvSpPr>
            <a:spLocks noGrp="1"/>
          </p:cNvSpPr>
          <p:nvPr>
            <p:ph type="title"/>
          </p:nvPr>
        </p:nvSpPr>
        <p:spPr>
          <a:xfrm>
            <a:off x="630936" y="639520"/>
            <a:ext cx="3429000" cy="1719072"/>
          </a:xfrm>
        </p:spPr>
        <p:txBody>
          <a:bodyPr anchor="b">
            <a:normAutofit/>
          </a:bodyPr>
          <a:lstStyle/>
          <a:p>
            <a:r>
              <a:rPr lang="en-US" sz="3800" dirty="0">
                <a:ea typeface="+mj-lt"/>
                <a:cs typeface="+mj-lt"/>
              </a:rPr>
              <a:t>         </a:t>
            </a:r>
            <a:r>
              <a:rPr lang="en-US" sz="2800" dirty="0">
                <a:ea typeface="+mj-lt"/>
                <a:cs typeface="+mj-lt"/>
              </a:rPr>
              <a:t> </a:t>
            </a:r>
            <a:r>
              <a:rPr lang="en-US" sz="3200" dirty="0">
                <a:ea typeface="+mj-lt"/>
                <a:cs typeface="+mj-lt"/>
              </a:rPr>
              <a:t>Agricultural Production Over Time</a:t>
            </a:r>
            <a:endParaRPr lang="en-US" sz="3200" dirty="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598AFBFE-90C6-72A1-881B-D5E0AC727250}"/>
              </a:ext>
            </a:extLst>
          </p:cNvPr>
          <p:cNvSpPr>
            <a:spLocks noGrp="1"/>
          </p:cNvSpPr>
          <p:nvPr>
            <p:ph idx="1"/>
          </p:nvPr>
        </p:nvSpPr>
        <p:spPr>
          <a:xfrm>
            <a:off x="630936" y="2807208"/>
            <a:ext cx="3671454" cy="3768621"/>
          </a:xfrm>
        </p:spPr>
        <p:txBody>
          <a:bodyPr anchor="t">
            <a:normAutofit/>
          </a:bodyPr>
          <a:lstStyle/>
          <a:p>
            <a:r>
              <a:rPr lang="en-US" sz="1400" dirty="0">
                <a:latin typeface="system-ui"/>
                <a:ea typeface="system-ui"/>
                <a:cs typeface="system-ui"/>
              </a:rPr>
              <a:t>Crop production has displayed a consistent upward trend, indicating substantial and continuous growth over time. In contrast, the livestock sector has remained stagnant, performing close to the bottom of the graph compared to crop production. Furthermore, the forestry and fishing industries have also shown minimal growth when compared to crop production's upward trajectory.</a:t>
            </a:r>
            <a:endParaRPr lang="en-US" sz="1400">
              <a:latin typeface="system-ui"/>
            </a:endParaRPr>
          </a:p>
        </p:txBody>
      </p:sp>
      <p:pic>
        <p:nvPicPr>
          <p:cNvPr id="8" name="Picture 7" descr="A graph showing the growth of agricultural crops&#10;&#10;Description automatically generated">
            <a:extLst>
              <a:ext uri="{FF2B5EF4-FFF2-40B4-BE49-F238E27FC236}">
                <a16:creationId xmlns:a16="http://schemas.microsoft.com/office/drawing/2014/main" id="{9823C109-5C25-12C9-E265-527632166E2C}"/>
              </a:ext>
            </a:extLst>
          </p:cNvPr>
          <p:cNvPicPr>
            <a:picLocks noChangeAspect="1"/>
          </p:cNvPicPr>
          <p:nvPr/>
        </p:nvPicPr>
        <p:blipFill>
          <a:blip r:embed="rId2"/>
          <a:stretch>
            <a:fillRect/>
          </a:stretch>
        </p:blipFill>
        <p:spPr>
          <a:xfrm>
            <a:off x="4416961" y="1149495"/>
            <a:ext cx="7365999" cy="4643127"/>
          </a:xfrm>
          <a:prstGeom prst="rect">
            <a:avLst/>
          </a:prstGeom>
        </p:spPr>
      </p:pic>
    </p:spTree>
    <p:extLst>
      <p:ext uri="{BB962C8B-B14F-4D97-AF65-F5344CB8AC3E}">
        <p14:creationId xmlns:p14="http://schemas.microsoft.com/office/powerpoint/2010/main" val="108626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378DB-7D85-1805-337B-1AE39B75D94A}"/>
              </a:ext>
            </a:extLst>
          </p:cNvPr>
          <p:cNvSpPr>
            <a:spLocks noGrp="1"/>
          </p:cNvSpPr>
          <p:nvPr>
            <p:ph type="title"/>
          </p:nvPr>
        </p:nvSpPr>
        <p:spPr>
          <a:xfrm>
            <a:off x="630936" y="640080"/>
            <a:ext cx="4818888" cy="1481328"/>
          </a:xfrm>
        </p:spPr>
        <p:txBody>
          <a:bodyPr anchor="b">
            <a:normAutofit/>
          </a:bodyPr>
          <a:lstStyle/>
          <a:p>
            <a:r>
              <a:rPr lang="en-US" sz="5000" dirty="0"/>
              <a:t> </a:t>
            </a:r>
            <a:r>
              <a:rPr lang="en-US" sz="5000" dirty="0">
                <a:latin typeface="system-ui"/>
              </a:rPr>
              <a:t>Services  Over Time   </a:t>
            </a:r>
            <a:endParaRPr lang="en-US" sz="5000" dirty="0"/>
          </a:p>
        </p:txBody>
      </p:sp>
      <p:sp>
        <p:nvSpPr>
          <p:cNvPr id="4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C2D8467-96AF-3F5D-589E-DC7C266E3149}"/>
              </a:ext>
            </a:extLst>
          </p:cNvPr>
          <p:cNvSpPr>
            <a:spLocks noGrp="1"/>
          </p:cNvSpPr>
          <p:nvPr>
            <p:ph idx="1"/>
          </p:nvPr>
        </p:nvSpPr>
        <p:spPr>
          <a:xfrm>
            <a:off x="157573" y="2660904"/>
            <a:ext cx="5292251" cy="4171326"/>
          </a:xfrm>
        </p:spPr>
        <p:txBody>
          <a:bodyPr vert="horz" lIns="91440" tIns="45720" rIns="91440" bIns="45720" rtlCol="0" anchor="t">
            <a:normAutofit/>
          </a:bodyPr>
          <a:lstStyle/>
          <a:p>
            <a:pPr marL="228600" indent="-228600">
              <a:buFont typeface=""/>
              <a:buChar char="•"/>
            </a:pPr>
            <a:r>
              <a:rPr lang="en-US" sz="1400" dirty="0">
                <a:latin typeface="system-ui"/>
                <a:ea typeface="system-ui"/>
                <a:cs typeface="system-ui"/>
              </a:rPr>
              <a:t>In the time period from 1981 to around 2023, the production volume of various services showed the following trends:</a:t>
            </a:r>
          </a:p>
          <a:p>
            <a:pPr marL="228600" lvl="1" indent="-228600">
              <a:buFont typeface=""/>
              <a:buChar char="•"/>
            </a:pPr>
            <a:r>
              <a:rPr lang="en-US" sz="1400" dirty="0">
                <a:latin typeface="system-ui"/>
                <a:ea typeface="system-ui"/>
                <a:cs typeface="system-ui"/>
              </a:rPr>
              <a:t>Accommodation and Food Services: demonstrated moderate growth over the years.</a:t>
            </a:r>
          </a:p>
          <a:p>
            <a:pPr marL="228600" lvl="1" indent="-228600">
              <a:buFont typeface=""/>
              <a:buChar char="•"/>
            </a:pPr>
            <a:r>
              <a:rPr lang="en-US" sz="1400" dirty="0">
                <a:latin typeface="system-ui"/>
                <a:ea typeface="system-ui"/>
                <a:cs typeface="system-ui"/>
              </a:rPr>
              <a:t>Transportation and Storage: also showed steady growth.</a:t>
            </a:r>
          </a:p>
          <a:p>
            <a:pPr marL="228600" lvl="1" indent="-228600">
              <a:buFont typeface=""/>
              <a:buChar char="•"/>
            </a:pPr>
            <a:r>
              <a:rPr lang="en-US" sz="1400" dirty="0">
                <a:latin typeface="system-ui"/>
                <a:ea typeface="system-ui"/>
                <a:cs typeface="system-ui"/>
              </a:rPr>
              <a:t>Information and Communication: experienced significant growth, especially after 2000.</a:t>
            </a:r>
          </a:p>
          <a:p>
            <a:pPr marL="228600" lvl="1" indent="-228600">
              <a:buFont typeface=""/>
              <a:buChar char="•"/>
            </a:pPr>
            <a:r>
              <a:rPr lang="en-US" sz="1400" dirty="0">
                <a:latin typeface="system-ui"/>
                <a:ea typeface="system-ui"/>
                <a:cs typeface="system-ui"/>
              </a:rPr>
              <a:t>Arts, Entertainment, and Recreation: displayed fluctuations but no substantial trend.</a:t>
            </a:r>
          </a:p>
          <a:p>
            <a:pPr marL="228600" lvl="1" indent="-228600">
              <a:buFont typeface=""/>
              <a:buChar char="•"/>
            </a:pPr>
            <a:r>
              <a:rPr lang="en-US" sz="1400" dirty="0">
                <a:latin typeface="system-ui"/>
                <a:ea typeface="system-ui"/>
                <a:cs typeface="system-ui"/>
              </a:rPr>
              <a:t>Finance and Insurance: showed moderate growth.</a:t>
            </a:r>
          </a:p>
          <a:p>
            <a:pPr marL="228600" lvl="1" indent="-228600">
              <a:buFont typeface=""/>
              <a:buChar char="•"/>
            </a:pPr>
            <a:r>
              <a:rPr lang="en-US" sz="1400" dirty="0">
                <a:latin typeface="system-ui"/>
                <a:ea typeface="system-ui"/>
                <a:cs typeface="system-ui"/>
              </a:rPr>
              <a:t>Real Estate Activities: remained relatively stable.</a:t>
            </a:r>
          </a:p>
          <a:p>
            <a:pPr marL="228600" lvl="1" indent="-228600">
              <a:buFont typeface=""/>
              <a:buChar char="•"/>
            </a:pPr>
            <a:r>
              <a:rPr lang="en-US" sz="1400" dirty="0">
                <a:latin typeface="system-ui"/>
                <a:ea typeface="system-ui"/>
                <a:cs typeface="system-ui"/>
              </a:rPr>
              <a:t>Professional, Scientific, and Technical Services: experienced steady growth.</a:t>
            </a:r>
          </a:p>
          <a:p>
            <a:pPr marL="228600" lvl="1" indent="-228600">
              <a:buFont typeface=""/>
              <a:buChar char="•"/>
            </a:pPr>
            <a:r>
              <a:rPr lang="en-US" sz="1400" dirty="0">
                <a:latin typeface="system-ui"/>
                <a:ea typeface="system-ui"/>
                <a:cs typeface="system-ui"/>
              </a:rPr>
              <a:t>Education: no clear trend was observed.</a:t>
            </a:r>
          </a:p>
          <a:p>
            <a:pPr marL="228600" lvl="1" indent="-228600">
              <a:buFont typeface=""/>
              <a:buChar char="•"/>
            </a:pPr>
            <a:r>
              <a:rPr lang="en-US" sz="1400" dirty="0">
                <a:latin typeface="system-ui"/>
                <a:ea typeface="system-ui"/>
                <a:cs typeface="system-ui"/>
              </a:rPr>
              <a:t>Public Administration: remained relatively stable.</a:t>
            </a:r>
          </a:p>
          <a:p>
            <a:pPr marL="228600" lvl="1" indent="-228600">
              <a:buFont typeface=""/>
              <a:buChar char="•"/>
            </a:pPr>
            <a:r>
              <a:rPr lang="en-US" sz="1400" dirty="0">
                <a:latin typeface="system-ui"/>
                <a:ea typeface="system-ui"/>
                <a:cs typeface="system-ui"/>
              </a:rPr>
              <a:t>Human Health and Social Services: exhibited steady growth.</a:t>
            </a:r>
          </a:p>
          <a:p>
            <a:pPr marL="228600" lvl="1" indent="-228600">
              <a:buFont typeface=""/>
              <a:buChar char="•"/>
            </a:pPr>
            <a:r>
              <a:rPr lang="en-US" sz="1400" dirty="0">
                <a:latin typeface="system-ui"/>
                <a:ea typeface="system-ui"/>
                <a:cs typeface="system-ui"/>
              </a:rPr>
              <a:t>Other Services: no significant trend was identified.</a:t>
            </a:r>
            <a:endParaRPr lang="en-US" sz="1400" dirty="0"/>
          </a:p>
        </p:txBody>
      </p:sp>
      <p:pic>
        <p:nvPicPr>
          <p:cNvPr id="3" name="Picture 2" descr="A graph of a number of services&#10;&#10;Description automatically generated">
            <a:extLst>
              <a:ext uri="{FF2B5EF4-FFF2-40B4-BE49-F238E27FC236}">
                <a16:creationId xmlns:a16="http://schemas.microsoft.com/office/drawing/2014/main" id="{3CA93542-658D-940A-ABF4-1494F93E5F70}"/>
              </a:ext>
            </a:extLst>
          </p:cNvPr>
          <p:cNvPicPr>
            <a:picLocks noChangeAspect="1"/>
          </p:cNvPicPr>
          <p:nvPr/>
        </p:nvPicPr>
        <p:blipFill>
          <a:blip r:embed="rId2"/>
          <a:stretch>
            <a:fillRect/>
          </a:stretch>
        </p:blipFill>
        <p:spPr>
          <a:xfrm>
            <a:off x="5440957" y="2134049"/>
            <a:ext cx="6601967" cy="4009992"/>
          </a:xfrm>
          <a:prstGeom prst="rect">
            <a:avLst/>
          </a:prstGeom>
        </p:spPr>
      </p:pic>
    </p:spTree>
    <p:extLst>
      <p:ext uri="{BB962C8B-B14F-4D97-AF65-F5344CB8AC3E}">
        <p14:creationId xmlns:p14="http://schemas.microsoft.com/office/powerpoint/2010/main" val="61123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6BA50-AD49-CCAE-BD9D-3A39FFEDA63E}"/>
              </a:ext>
            </a:extLst>
          </p:cNvPr>
          <p:cNvSpPr>
            <a:spLocks noGrp="1"/>
          </p:cNvSpPr>
          <p:nvPr>
            <p:ph type="title"/>
          </p:nvPr>
        </p:nvSpPr>
        <p:spPr>
          <a:xfrm>
            <a:off x="630936" y="457200"/>
            <a:ext cx="4343400" cy="1929384"/>
          </a:xfrm>
        </p:spPr>
        <p:txBody>
          <a:bodyPr anchor="ctr">
            <a:normAutofit/>
          </a:bodyPr>
          <a:lstStyle/>
          <a:p>
            <a:r>
              <a:rPr lang="en-US" b="1">
                <a:latin typeface="system-ui"/>
                <a:ea typeface="system-ui"/>
                <a:cs typeface="system-ui"/>
              </a:rPr>
              <a:t>            </a:t>
            </a:r>
            <a:r>
              <a:rPr lang="en-US">
                <a:latin typeface="system-ui"/>
                <a:ea typeface="system-ui"/>
                <a:cs typeface="system-ui"/>
              </a:rPr>
              <a:t>Compares GDP values across different years</a:t>
            </a:r>
            <a:endParaRPr lang="en-US"/>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of a number of services&#10;&#10;Description automatically generated">
            <a:extLst>
              <a:ext uri="{FF2B5EF4-FFF2-40B4-BE49-F238E27FC236}">
                <a16:creationId xmlns:a16="http://schemas.microsoft.com/office/drawing/2014/main" id="{8AF6E9AE-3D35-6AD1-9F4F-449367D6376B}"/>
              </a:ext>
            </a:extLst>
          </p:cNvPr>
          <p:cNvPicPr>
            <a:picLocks noChangeAspect="1"/>
          </p:cNvPicPr>
          <p:nvPr/>
        </p:nvPicPr>
        <p:blipFill>
          <a:blip r:embed="rId2"/>
          <a:stretch>
            <a:fillRect/>
          </a:stretch>
        </p:blipFill>
        <p:spPr>
          <a:xfrm>
            <a:off x="466344" y="2905202"/>
            <a:ext cx="5468112" cy="3007460"/>
          </a:xfrm>
          <a:prstGeom prst="rect">
            <a:avLst/>
          </a:prstGeom>
        </p:spPr>
      </p:pic>
      <p:pic>
        <p:nvPicPr>
          <p:cNvPr id="6" name="Picture 5" descr="A graph of growth in nigeria&#10;&#10;Description automatically generated">
            <a:extLst>
              <a:ext uri="{FF2B5EF4-FFF2-40B4-BE49-F238E27FC236}">
                <a16:creationId xmlns:a16="http://schemas.microsoft.com/office/drawing/2014/main" id="{F890EDF5-B608-3488-EBA4-A59F2E8AA041}"/>
              </a:ext>
            </a:extLst>
          </p:cNvPr>
          <p:cNvPicPr>
            <a:picLocks noChangeAspect="1"/>
          </p:cNvPicPr>
          <p:nvPr/>
        </p:nvPicPr>
        <p:blipFill>
          <a:blip r:embed="rId3"/>
          <a:stretch>
            <a:fillRect/>
          </a:stretch>
        </p:blipFill>
        <p:spPr>
          <a:xfrm>
            <a:off x="6254496" y="2932542"/>
            <a:ext cx="5468112" cy="2952780"/>
          </a:xfrm>
          <a:prstGeom prst="rect">
            <a:avLst/>
          </a:prstGeom>
        </p:spPr>
      </p:pic>
    </p:spTree>
    <p:extLst>
      <p:ext uri="{BB962C8B-B14F-4D97-AF65-F5344CB8AC3E}">
        <p14:creationId xmlns:p14="http://schemas.microsoft.com/office/powerpoint/2010/main" val="412100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334214-EAA8-AAAA-D30B-1C7390D89020}"/>
              </a:ext>
            </a:extLst>
          </p:cNvPr>
          <p:cNvSpPr>
            <a:spLocks noGrp="1"/>
          </p:cNvSpPr>
          <p:nvPr>
            <p:ph type="title"/>
          </p:nvPr>
        </p:nvSpPr>
        <p:spPr>
          <a:xfrm>
            <a:off x="1115568" y="548640"/>
            <a:ext cx="10168128" cy="1179576"/>
          </a:xfrm>
        </p:spPr>
        <p:txBody>
          <a:bodyPr>
            <a:normAutofit/>
          </a:bodyPr>
          <a:lstStyle/>
          <a:p>
            <a:r>
              <a:rPr lang="en-US" sz="3700">
                <a:latin typeface="system-ui"/>
                <a:ea typeface="system-ui"/>
                <a:cs typeface="system-ui"/>
              </a:rPr>
              <a:t>Illustrates the composition or cumulative aspects of GDP components over time</a:t>
            </a:r>
            <a:endParaRPr lang="en-US" sz="3700"/>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801CB6F9-3D93-763E-0F99-D3F9D5E2CFB0}"/>
              </a:ext>
            </a:extLst>
          </p:cNvPr>
          <p:cNvPicPr>
            <a:picLocks noChangeAspect="1"/>
          </p:cNvPicPr>
          <p:nvPr/>
        </p:nvPicPr>
        <p:blipFill rotWithShape="1">
          <a:blip r:embed="rId2"/>
          <a:srcRect l="6456" r="2" b="2"/>
          <a:stretch/>
        </p:blipFill>
        <p:spPr>
          <a:xfrm>
            <a:off x="908304" y="2478024"/>
            <a:ext cx="6009855" cy="3694176"/>
          </a:xfrm>
          <a:prstGeom prst="rect">
            <a:avLst/>
          </a:prstGeom>
        </p:spPr>
      </p:pic>
      <p:sp>
        <p:nvSpPr>
          <p:cNvPr id="8" name="Content Placeholder 7">
            <a:extLst>
              <a:ext uri="{FF2B5EF4-FFF2-40B4-BE49-F238E27FC236}">
                <a16:creationId xmlns:a16="http://schemas.microsoft.com/office/drawing/2014/main" id="{B42F2940-520C-F792-D305-16470F042AA8}"/>
              </a:ext>
            </a:extLst>
          </p:cNvPr>
          <p:cNvSpPr>
            <a:spLocks noGrp="1"/>
          </p:cNvSpPr>
          <p:nvPr>
            <p:ph idx="1"/>
          </p:nvPr>
        </p:nvSpPr>
        <p:spPr>
          <a:xfrm>
            <a:off x="7411453" y="2478024"/>
            <a:ext cx="3872243" cy="3694176"/>
          </a:xfrm>
        </p:spPr>
        <p:txBody>
          <a:bodyPr anchor="ctr">
            <a:normAutofit/>
          </a:bodyPr>
          <a:lstStyle/>
          <a:p>
            <a:r>
              <a:rPr lang="en-US" sz="1800" dirty="0">
                <a:ea typeface="+mn-lt"/>
                <a:cs typeface="+mn-lt"/>
              </a:rPr>
              <a:t>Services Sector: Services also contribute to GDP growth, although at a slower rate.</a:t>
            </a:r>
            <a:endParaRPr lang="en-US" sz="1800" dirty="0"/>
          </a:p>
          <a:p>
            <a:r>
              <a:rPr lang="en-US" sz="1800" dirty="0">
                <a:ea typeface="+mn-lt"/>
                <a:cs typeface="+mn-lt"/>
              </a:rPr>
              <a:t>Agriculture Sector: Agriculture has the least growth in GDP contribution.</a:t>
            </a:r>
            <a:endParaRPr lang="en-US" dirty="0"/>
          </a:p>
          <a:p>
            <a:r>
              <a:rPr lang="en-US" sz="1800" dirty="0">
                <a:ea typeface="+mn-lt"/>
                <a:cs typeface="+mn-lt"/>
              </a:rPr>
              <a:t>Period: The data spans from 1981 to approximately 2023.</a:t>
            </a:r>
            <a:endParaRPr lang="en-US" dirty="0"/>
          </a:p>
        </p:txBody>
      </p:sp>
    </p:spTree>
    <p:extLst>
      <p:ext uri="{BB962C8B-B14F-4D97-AF65-F5344CB8AC3E}">
        <p14:creationId xmlns:p14="http://schemas.microsoft.com/office/powerpoint/2010/main" val="117089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3CB5D-F4E7-DD2A-147A-11101D3FD555}"/>
              </a:ext>
            </a:extLst>
          </p:cNvPr>
          <p:cNvSpPr>
            <a:spLocks noGrp="1"/>
          </p:cNvSpPr>
          <p:nvPr>
            <p:ph type="title"/>
          </p:nvPr>
        </p:nvSpPr>
        <p:spPr>
          <a:xfrm>
            <a:off x="630936" y="639520"/>
            <a:ext cx="3429000" cy="1719072"/>
          </a:xfrm>
        </p:spPr>
        <p:txBody>
          <a:bodyPr anchor="b">
            <a:normAutofit/>
          </a:bodyPr>
          <a:lstStyle/>
          <a:p>
            <a:r>
              <a:rPr lang="en-US" sz="2600">
                <a:latin typeface="system-ui"/>
              </a:rPr>
              <a:t>GDP Comparison for Services and Agriculture in Nigeria</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995BAEE-B206-9DC8-96AD-899E67CE6B38}"/>
              </a:ext>
            </a:extLst>
          </p:cNvPr>
          <p:cNvSpPr>
            <a:spLocks noGrp="1"/>
          </p:cNvSpPr>
          <p:nvPr>
            <p:ph idx="1"/>
          </p:nvPr>
        </p:nvSpPr>
        <p:spPr>
          <a:xfrm>
            <a:off x="630936" y="2807208"/>
            <a:ext cx="4259238" cy="4047606"/>
          </a:xfrm>
        </p:spPr>
        <p:txBody>
          <a:bodyPr vert="horz" lIns="91440" tIns="45720" rIns="91440" bIns="45720" rtlCol="0" anchor="t">
            <a:noAutofit/>
          </a:bodyPr>
          <a:lstStyle/>
          <a:p>
            <a:r>
              <a:rPr lang="en-US" sz="1400" dirty="0">
                <a:latin typeface="system-ui"/>
              </a:rPr>
              <a:t>The GDP Comparison for Services and Agriculture in Nigeria provides data on the GDP (in millions of Naira) for the services and agriculture sectors over a span of 41 years. Key points to note:</a:t>
            </a:r>
            <a:endParaRPr lang="en-US" sz="1400" dirty="0"/>
          </a:p>
          <a:p>
            <a:r>
              <a:rPr lang="en-US" sz="1400" dirty="0">
                <a:latin typeface="system-ui"/>
              </a:rPr>
              <a:t>Services GDP: The blue bars show the GDP for the services sector, which has demonstrated steady growth over time.</a:t>
            </a:r>
            <a:endParaRPr lang="en-US" sz="1400" dirty="0"/>
          </a:p>
          <a:p>
            <a:r>
              <a:rPr lang="en-US" sz="1400" dirty="0">
                <a:latin typeface="system-ui"/>
              </a:rPr>
              <a:t>Agriculture GDP: The orange bars represent the GDP for agriculture, which has consistently remained lower compared to services.</a:t>
            </a:r>
            <a:endParaRPr lang="en-US" sz="1400" dirty="0"/>
          </a:p>
          <a:p>
            <a:r>
              <a:rPr lang="en-US" sz="1400" dirty="0">
                <a:latin typeface="system-ui"/>
              </a:rPr>
              <a:t>Trend: The data illustrates that services have become a larger component of Nigeria's economy compared to agriculture.</a:t>
            </a:r>
            <a:endParaRPr lang="en-US" sz="1400" dirty="0"/>
          </a:p>
          <a:p>
            <a:endParaRPr lang="en-US" sz="2200" dirty="0"/>
          </a:p>
        </p:txBody>
      </p:sp>
      <p:pic>
        <p:nvPicPr>
          <p:cNvPr id="4" name="Content Placeholder 3">
            <a:extLst>
              <a:ext uri="{FF2B5EF4-FFF2-40B4-BE49-F238E27FC236}">
                <a16:creationId xmlns:a16="http://schemas.microsoft.com/office/drawing/2014/main" id="{0260FD96-BEDB-30EA-3689-8DF37B62D211}"/>
              </a:ext>
            </a:extLst>
          </p:cNvPr>
          <p:cNvPicPr>
            <a:picLocks noChangeAspect="1"/>
          </p:cNvPicPr>
          <p:nvPr/>
        </p:nvPicPr>
        <p:blipFill>
          <a:blip r:embed="rId2"/>
          <a:stretch>
            <a:fillRect/>
          </a:stretch>
        </p:blipFill>
        <p:spPr>
          <a:xfrm>
            <a:off x="4654296" y="1711699"/>
            <a:ext cx="7381391" cy="4230720"/>
          </a:xfrm>
          <a:prstGeom prst="rect">
            <a:avLst/>
          </a:prstGeom>
        </p:spPr>
      </p:pic>
    </p:spTree>
    <p:extLst>
      <p:ext uri="{BB962C8B-B14F-4D97-AF65-F5344CB8AC3E}">
        <p14:creationId xmlns:p14="http://schemas.microsoft.com/office/powerpoint/2010/main" val="83512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GPD_Agriculture_Services visualization</vt:lpstr>
      <vt:lpstr>         GDP Over Time for Services and Agriculture  </vt:lpstr>
      <vt:lpstr>          Agricultural Production Over Time</vt:lpstr>
      <vt:lpstr> Services  Over Time   </vt:lpstr>
      <vt:lpstr>            Compares GDP values across different years</vt:lpstr>
      <vt:lpstr>Illustrates the composition or cumulative aspects of GDP components over time</vt:lpstr>
      <vt:lpstr>GDP Comparison for Services and Agriculture in Nigeria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214</cp:revision>
  <dcterms:created xsi:type="dcterms:W3CDTF">2024-07-03T18:44:59Z</dcterms:created>
  <dcterms:modified xsi:type="dcterms:W3CDTF">2024-07-03T19:36:37Z</dcterms:modified>
</cp:coreProperties>
</file>