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73" r:id="rId5"/>
    <p:sldId id="262" r:id="rId6"/>
    <p:sldId id="274" r:id="rId7"/>
    <p:sldId id="265" r:id="rId8"/>
    <p:sldId id="264" r:id="rId9"/>
    <p:sldId id="263" r:id="rId10"/>
    <p:sldId id="267" r:id="rId11"/>
    <p:sldId id="259" r:id="rId12"/>
    <p:sldId id="271" r:id="rId13"/>
    <p:sldId id="270" r:id="rId14"/>
    <p:sldId id="282" r:id="rId15"/>
    <p:sldId id="275" r:id="rId16"/>
    <p:sldId id="272" r:id="rId17"/>
    <p:sldId id="278" r:id="rId18"/>
    <p:sldId id="279" r:id="rId19"/>
    <p:sldId id="280" r:id="rId20"/>
    <p:sldId id="276" r:id="rId21"/>
    <p:sldId id="281" r:id="rId2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mc="http://schemas.openxmlformats.org/markup-compatibility/2006" xmlns:mv="urn:schemas-microsoft-com:mac:vml" xmlns=""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BE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mc="http://schemas.openxmlformats.org/markup-compatibility/2006" xmlns:mv="urn:schemas-microsoft-com:mac:vml"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5" autoAdjust="0"/>
    <p:restoredTop sz="94604"/>
  </p:normalViewPr>
  <p:slideViewPr>
    <p:cSldViewPr snapToGrid="0" snapToObjects="1" showGuides="1">
      <p:cViewPr>
        <p:scale>
          <a:sx n="100" d="100"/>
          <a:sy n="100" d="100"/>
        </p:scale>
        <p:origin x="-1496" y="-80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966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6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7.wdp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8.wdp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9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3.wdp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4.wdp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5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3883"/>
            <a:ext cx="7772400" cy="70718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3251" y="2861905"/>
            <a:ext cx="4066505" cy="1237074"/>
          </a:xfrm>
        </p:spPr>
        <p:txBody>
          <a:bodyPr>
            <a:normAutofit/>
          </a:bodyPr>
          <a:lstStyle>
            <a:lvl1pPr marL="0" indent="0" algn="ctr">
              <a:buNone/>
              <a:defRPr sz="2800" i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Names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824414">
            <a:off x="-1894247" y="5178380"/>
            <a:ext cx="9144000" cy="39843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4776" y="5582804"/>
            <a:ext cx="1138671" cy="113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4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0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78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872066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758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2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4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marL="0" marR="0" lvl="0" indent="0" rtl="0">
              <a:lnSpc>
                <a:spcPct val="207142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cap="none" spc="300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lang="en-US" sz="2800" b="1" i="0" u="none" strike="noStrike" cap="none" spc="300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872066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3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872066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9924" y="1247445"/>
            <a:ext cx="4946875" cy="164507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40149" y="3128228"/>
            <a:ext cx="4946650" cy="1551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740150" y="4984750"/>
            <a:ext cx="4946650" cy="137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009" y="1247445"/>
            <a:ext cx="0" cy="5108905"/>
          </a:xfrm>
          <a:prstGeom prst="line">
            <a:avLst/>
          </a:prstGeom>
          <a:ln w="57150" cmpd="sng">
            <a:solidFill>
              <a:srgbClr val="FBE9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3740150" y="3004806"/>
            <a:ext cx="49587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740150" y="4837811"/>
            <a:ext cx="49587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211138" y="1247775"/>
            <a:ext cx="2913062" cy="1644650"/>
          </a:xfrm>
        </p:spPr>
        <p:txBody>
          <a:bodyPr>
            <a:normAutofit/>
          </a:bodyPr>
          <a:lstStyle>
            <a:lvl1pPr marL="0" indent="0" algn="ctr">
              <a:buNone/>
              <a:defRPr sz="4000" b="0" i="0"/>
            </a:lvl1pPr>
            <a:lvl2pPr marL="457200" indent="0" algn="ctr">
              <a:buNone/>
              <a:defRPr baseline="0"/>
            </a:lvl2pPr>
          </a:lstStyle>
          <a:p>
            <a:pPr lvl="0"/>
            <a:r>
              <a:rPr lang="en-US" dirty="0" smtClean="0"/>
              <a:t>Topic 1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211138" y="3128963"/>
            <a:ext cx="2913062" cy="1550987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en-US" dirty="0" smtClean="0"/>
              <a:t>Topic 2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 hasCustomPrompt="1"/>
          </p:nvPr>
        </p:nvSpPr>
        <p:spPr>
          <a:xfrm>
            <a:off x="211138" y="4984750"/>
            <a:ext cx="2913062" cy="1371600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en-US" dirty="0" smtClean="0"/>
              <a:t>Topic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6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1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72"/>
          <p:cNvSpPr/>
          <p:nvPr userDrawn="1"/>
        </p:nvSpPr>
        <p:spPr>
          <a:xfrm>
            <a:off x="0" y="0"/>
            <a:ext cx="9144000" cy="872066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7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472"/>
          <p:cNvSpPr/>
          <p:nvPr userDrawn="1"/>
        </p:nvSpPr>
        <p:spPr>
          <a:xfrm>
            <a:off x="0" y="0"/>
            <a:ext cx="9144000" cy="872066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8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872066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3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3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85000"/>
                <a:alpha val="41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9466"/>
            <a:ext cx="8229600" cy="881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0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49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3200" b="1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Courier New"/>
        <a:buChar char="o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lassify.h2o.ai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8910"/>
            <a:ext cx="7772400" cy="1634190"/>
          </a:xfrm>
        </p:spPr>
        <p:txBody>
          <a:bodyPr>
            <a:normAutofit/>
          </a:bodyPr>
          <a:lstStyle/>
          <a:p>
            <a:r>
              <a:rPr lang="en-US" dirty="0" smtClean="0"/>
              <a:t>BUILDING A SMARTER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9600" y="2400300"/>
            <a:ext cx="5346700" cy="3924300"/>
          </a:xfrm>
        </p:spPr>
        <p:txBody>
          <a:bodyPr>
            <a:normAutofit/>
          </a:bodyPr>
          <a:lstStyle/>
          <a:p>
            <a:r>
              <a:rPr lang="en-US" dirty="0" smtClean="0"/>
              <a:t>Tom Kraljevic</a:t>
            </a:r>
          </a:p>
          <a:p>
            <a:r>
              <a:rPr lang="en-US" dirty="0" smtClean="0"/>
              <a:t>tomk@h2o.ai</a:t>
            </a:r>
          </a:p>
          <a:p>
            <a:r>
              <a:rPr lang="en-US" dirty="0" smtClean="0"/>
              <a:t>H2O World 2015</a:t>
            </a:r>
          </a:p>
          <a:p>
            <a:r>
              <a:rPr lang="en-US" dirty="0" smtClean="0"/>
              <a:t>Nov. 9, 2015</a:t>
            </a:r>
          </a:p>
          <a:p>
            <a:endParaRPr lang="en-US" dirty="0"/>
          </a:p>
          <a:p>
            <a:r>
              <a:rPr lang="en-US" sz="2200" dirty="0" smtClean="0"/>
              <a:t>(+ help from Amy and </a:t>
            </a:r>
            <a:r>
              <a:rPr lang="en-US" sz="2200" dirty="0" err="1" smtClean="0"/>
              <a:t>Prithvi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4467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46625" y="1625600"/>
            <a:ext cx="3676650" cy="4140200"/>
          </a:xfrm>
          <a:prstGeom prst="rect">
            <a:avLst/>
          </a:prstGeom>
          <a:gradFill flip="none" rotWithShape="1">
            <a:gsLst>
              <a:gs pos="99000">
                <a:schemeClr val="bg2">
                  <a:lumMod val="60000"/>
                  <a:lumOff val="40000"/>
                  <a:alpha val="2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7850" y="1625600"/>
            <a:ext cx="3676650" cy="4140200"/>
          </a:xfrm>
          <a:prstGeom prst="rect">
            <a:avLst/>
          </a:prstGeom>
          <a:gradFill flip="none" rotWithShape="1">
            <a:gsLst>
              <a:gs pos="99000">
                <a:schemeClr val="bg2">
                  <a:lumMod val="60000"/>
                  <a:lumOff val="40000"/>
                  <a:alpha val="2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700" y="1535113"/>
            <a:ext cx="4040188" cy="639762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Bad Loan 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750" y="2174875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Algorithm: 		GBM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Model category:	Binary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				Classification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</a:rPr>
              <a:t>n</a:t>
            </a:r>
            <a:r>
              <a:rPr lang="en-US" sz="2000" dirty="0" err="1" smtClean="0">
                <a:solidFill>
                  <a:srgbClr val="000000"/>
                </a:solidFill>
              </a:rPr>
              <a:t>trees</a:t>
            </a:r>
            <a:r>
              <a:rPr lang="en-US" sz="2000" dirty="0" smtClean="0">
                <a:solidFill>
                  <a:srgbClr val="000000"/>
                </a:solidFill>
              </a:rPr>
              <a:t>:			100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</a:rPr>
              <a:t>max_depth</a:t>
            </a:r>
            <a:r>
              <a:rPr lang="en-US" sz="2000" dirty="0" smtClean="0">
                <a:solidFill>
                  <a:srgbClr val="000000"/>
                </a:solidFill>
              </a:rPr>
              <a:t>:		5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</a:rPr>
              <a:t>learn_rate</a:t>
            </a:r>
            <a:r>
              <a:rPr lang="en-US" sz="2000" dirty="0" smtClean="0">
                <a:solidFill>
                  <a:srgbClr val="000000"/>
                </a:solidFill>
              </a:rPr>
              <a:t>:		0.05</a:t>
            </a: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AUC on valid:	.685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max F1:			0.202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5525" y="1535113"/>
            <a:ext cx="4041775" cy="639762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Interest Rate 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4575" y="2174875"/>
            <a:ext cx="4041775" cy="3951288"/>
          </a:xfrm>
        </p:spPr>
        <p:txBody>
          <a:bodyPr/>
          <a:lstStyle/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Algorithm:		GBM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Model category:	Regression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</a:rPr>
              <a:t>n</a:t>
            </a:r>
            <a:r>
              <a:rPr lang="en-US" sz="2000" dirty="0" err="1" smtClean="0">
                <a:solidFill>
                  <a:srgbClr val="000000"/>
                </a:solidFill>
              </a:rPr>
              <a:t>trees</a:t>
            </a:r>
            <a:r>
              <a:rPr lang="en-US" sz="2000" dirty="0" smtClean="0">
                <a:solidFill>
                  <a:srgbClr val="000000"/>
                </a:solidFill>
              </a:rPr>
              <a:t>:			100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</a:rPr>
              <a:t>max_depth</a:t>
            </a:r>
            <a:r>
              <a:rPr lang="en-US" sz="2000" dirty="0" smtClean="0">
                <a:solidFill>
                  <a:srgbClr val="000000"/>
                </a:solidFill>
              </a:rPr>
              <a:t>:		5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</a:rPr>
              <a:t>l</a:t>
            </a:r>
            <a:r>
              <a:rPr lang="en-US" sz="2000" dirty="0" err="1" smtClean="0">
                <a:solidFill>
                  <a:srgbClr val="000000"/>
                </a:solidFill>
              </a:rPr>
              <a:t>earn_rate</a:t>
            </a:r>
            <a:r>
              <a:rPr lang="en-US" sz="2000" dirty="0" smtClean="0">
                <a:solidFill>
                  <a:srgbClr val="000000"/>
                </a:solidFill>
              </a:rPr>
              <a:t>:		0.05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MSE:			11.1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R2:				0.424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46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Offline</a:t>
            </a:r>
          </a:p>
          <a:p>
            <a:pPr lvl="1"/>
            <a:r>
              <a:rPr lang="en-US" dirty="0" err="1"/>
              <a:t>Gradle</a:t>
            </a:r>
            <a:r>
              <a:rPr lang="en-US" dirty="0"/>
              <a:t>	(build)</a:t>
            </a:r>
          </a:p>
          <a:p>
            <a:pPr lvl="1"/>
            <a:r>
              <a:rPr lang="en-US" dirty="0"/>
              <a:t>R + H2O	(model building)</a:t>
            </a:r>
          </a:p>
          <a:p>
            <a:endParaRPr lang="en-US" dirty="0" smtClean="0"/>
          </a:p>
          <a:p>
            <a:r>
              <a:rPr lang="en-US" dirty="0" smtClean="0"/>
              <a:t>Front</a:t>
            </a:r>
            <a:r>
              <a:rPr lang="en-US" dirty="0"/>
              <a:t>-end</a:t>
            </a:r>
          </a:p>
          <a:p>
            <a:pPr lvl="1"/>
            <a:r>
              <a:rPr lang="en-US" dirty="0"/>
              <a:t>Web browser</a:t>
            </a:r>
          </a:p>
          <a:p>
            <a:pPr lvl="1"/>
            <a:r>
              <a:rPr lang="en-US" dirty="0"/>
              <a:t>JavaScript application (run in the browser)</a:t>
            </a:r>
          </a:p>
          <a:p>
            <a:endParaRPr lang="en-US" dirty="0"/>
          </a:p>
          <a:p>
            <a:r>
              <a:rPr lang="en-US" dirty="0"/>
              <a:t>Back-end</a:t>
            </a:r>
          </a:p>
          <a:p>
            <a:pPr lvl="1"/>
            <a:r>
              <a:rPr lang="en-US" dirty="0"/>
              <a:t>Jetty servlet container</a:t>
            </a:r>
          </a:p>
          <a:p>
            <a:pPr lvl="1"/>
            <a:r>
              <a:rPr lang="en-US" dirty="0"/>
              <a:t>H2O-generated model POJO (hosted by servlet container)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6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FOR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78200"/>
            <a:ext cx="8229600" cy="2616200"/>
          </a:xfrm>
        </p:spPr>
        <p:txBody>
          <a:bodyPr>
            <a:normAutofit/>
          </a:bodyPr>
          <a:lstStyle/>
          <a:p>
            <a:r>
              <a:rPr lang="en-US" dirty="0" smtClean="0"/>
              <a:t>R and the H2O R package (from USB)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radle</a:t>
            </a:r>
            <a:r>
              <a:rPr lang="en-US" dirty="0" smtClean="0"/>
              <a:t> (from USB)</a:t>
            </a:r>
          </a:p>
          <a:p>
            <a:r>
              <a:rPr lang="en-US" dirty="0" smtClean="0"/>
              <a:t>app-consumer-loan (</a:t>
            </a:r>
            <a:r>
              <a:rPr lang="en-US" dirty="0"/>
              <a:t>f</a:t>
            </a:r>
            <a:r>
              <a:rPr lang="en-US" dirty="0" smtClean="0"/>
              <a:t>rom USB)</a:t>
            </a:r>
          </a:p>
          <a:p>
            <a:pPr lvl="1"/>
            <a:r>
              <a:rPr lang="en-US" dirty="0" smtClean="0"/>
              <a:t>Code and data is self-contained in this directory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9854"/>
            <a:ext cx="1371600" cy="137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7998" y="1633983"/>
            <a:ext cx="2163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have R installed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455" y="1339854"/>
            <a:ext cx="1371600" cy="1371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2818" y="1627153"/>
            <a:ext cx="2163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have H2O Installed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6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49911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i="1" dirty="0" smtClean="0"/>
              <a:t>If you are already running H2O on your laptop, please stop it so the </a:t>
            </a:r>
            <a:r>
              <a:rPr lang="en-US" b="1" i="1" dirty="0" err="1" smtClean="0"/>
              <a:t>gradle</a:t>
            </a:r>
            <a:r>
              <a:rPr lang="en-US" b="1" i="1" dirty="0" smtClean="0"/>
              <a:t> script runs properly!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1:  Compile and run (From the command line)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C:&gt; cd path\to\H2OWorld2015\USB\image</a:t>
            </a:r>
          </a:p>
          <a:p>
            <a:pPr marL="0" indent="0">
              <a:buNone/>
            </a:pPr>
            <a:r>
              <a:rPr lang="en-US" dirty="0" smtClean="0"/>
              <a:t>C:&gt; cd app</a:t>
            </a:r>
            <a:r>
              <a:rPr lang="en-US" dirty="0"/>
              <a:t>-consumer-loan</a:t>
            </a:r>
          </a:p>
          <a:p>
            <a:pPr marL="0" indent="0">
              <a:buNone/>
            </a:pPr>
            <a:r>
              <a:rPr lang="en-US" dirty="0" smtClean="0"/>
              <a:t>C:&gt; ..\gradle</a:t>
            </a:r>
            <a:r>
              <a:rPr lang="en-US" dirty="0"/>
              <a:t>-</a:t>
            </a:r>
            <a:r>
              <a:rPr lang="en-US" dirty="0" smtClean="0"/>
              <a:t>2.8\bin</a:t>
            </a:r>
            <a:r>
              <a:rPr lang="en-US" dirty="0"/>
              <a:t>\</a:t>
            </a:r>
            <a:r>
              <a:rPr lang="en-US" dirty="0" err="1" smtClean="0"/>
              <a:t>gradle</a:t>
            </a:r>
            <a:r>
              <a:rPr lang="en-US" dirty="0" smtClean="0"/>
              <a:t> </a:t>
            </a:r>
            <a:r>
              <a:rPr lang="en-US" dirty="0" err="1" smtClean="0"/>
              <a:t>jettyRunWar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2:  Use the app (In a web browser)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http://localhost:8080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(Future) STEP 3:  Rerun without rebuilding the models or recompiling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</a:t>
            </a:r>
            <a:r>
              <a:rPr lang="en-US" dirty="0"/>
              <a:t>:&gt; ..\gradle-2.8\bin\</a:t>
            </a:r>
            <a:r>
              <a:rPr lang="en-US" dirty="0" err="1"/>
              <a:t>gradle</a:t>
            </a:r>
            <a:r>
              <a:rPr lang="en-US" dirty="0"/>
              <a:t> </a:t>
            </a:r>
            <a:r>
              <a:rPr lang="en-US" dirty="0" err="1" smtClean="0"/>
              <a:t>jettyRunWar</a:t>
            </a:r>
            <a:r>
              <a:rPr lang="en-US" dirty="0" smtClean="0"/>
              <a:t> -x war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44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HANDS-ON ERRORS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Common R errors</a:t>
            </a:r>
          </a:p>
          <a:p>
            <a:pPr lvl="1"/>
            <a:r>
              <a:rPr lang="en-US" dirty="0" smtClean="0"/>
              <a:t>R not on PATH</a:t>
            </a:r>
          </a:p>
          <a:p>
            <a:pPr lvl="2"/>
            <a:r>
              <a:rPr lang="en-US" dirty="0" err="1" smtClean="0"/>
              <a:t>Gradle</a:t>
            </a:r>
            <a:r>
              <a:rPr lang="en-US" dirty="0"/>
              <a:t> </a:t>
            </a:r>
            <a:r>
              <a:rPr lang="en-US" dirty="0" smtClean="0"/>
              <a:t>needs to invoke R</a:t>
            </a:r>
          </a:p>
          <a:p>
            <a:pPr lvl="1"/>
            <a:r>
              <a:rPr lang="en-US" dirty="0" smtClean="0"/>
              <a:t>Another H2O is already running</a:t>
            </a:r>
          </a:p>
          <a:p>
            <a:pPr lvl="2"/>
            <a:r>
              <a:rPr lang="en-US" dirty="0" smtClean="0"/>
              <a:t>the R script can’t find the data in h2o.importFile()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Common Java errors</a:t>
            </a:r>
          </a:p>
          <a:p>
            <a:pPr lvl="1"/>
            <a:r>
              <a:rPr lang="en-US" dirty="0" smtClean="0"/>
              <a:t>Java not installed at all</a:t>
            </a:r>
          </a:p>
          <a:p>
            <a:pPr lvl="2"/>
            <a:r>
              <a:rPr lang="en-US" dirty="0" smtClean="0"/>
              <a:t>Also, must install a JDK (Java Development Kit) so that the Java compiler is available (JRE is not sufficient)</a:t>
            </a:r>
          </a:p>
          <a:p>
            <a:pPr lvl="1"/>
            <a:r>
              <a:rPr lang="en-US" dirty="0" smtClean="0"/>
              <a:t>Not connected to the internet</a:t>
            </a:r>
          </a:p>
          <a:p>
            <a:pPr lvl="2"/>
            <a:r>
              <a:rPr lang="en-US" dirty="0" err="1" smtClean="0"/>
              <a:t>Gradle</a:t>
            </a:r>
            <a:r>
              <a:rPr lang="en-US" dirty="0" smtClean="0"/>
              <a:t> needs to fetch some dependencies from the internet</a:t>
            </a:r>
          </a:p>
        </p:txBody>
      </p:sp>
    </p:spTree>
    <p:extLst>
      <p:ext uri="{BB962C8B-B14F-4D97-AF65-F5344CB8AC3E}">
        <p14:creationId xmlns:p14="http://schemas.microsoft.com/office/powerpoint/2010/main" val="1150573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900"/>
            <a:ext cx="82296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Offline</a:t>
            </a:r>
          </a:p>
          <a:p>
            <a:pPr lvl="1"/>
            <a:r>
              <a:rPr lang="en-US" b="1" dirty="0" err="1"/>
              <a:t>build.gradle</a:t>
            </a:r>
            <a:endParaRPr lang="en-US" b="1" dirty="0"/>
          </a:p>
          <a:p>
            <a:pPr lvl="1"/>
            <a:r>
              <a:rPr lang="en-US" b="1" dirty="0" smtClean="0"/>
              <a:t>data</a:t>
            </a:r>
            <a:r>
              <a:rPr lang="en-US" b="1" dirty="0"/>
              <a:t>/</a:t>
            </a:r>
            <a:r>
              <a:rPr lang="en-US" b="1" dirty="0" err="1"/>
              <a:t>loan.csv</a:t>
            </a:r>
            <a:endParaRPr lang="en-US" b="1" dirty="0"/>
          </a:p>
          <a:p>
            <a:pPr lvl="1"/>
            <a:r>
              <a:rPr lang="en-US" b="1" dirty="0" err="1"/>
              <a:t>script.R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Front-end</a:t>
            </a:r>
          </a:p>
          <a:p>
            <a:pPr lvl="1"/>
            <a:r>
              <a:rPr lang="en-US" b="1" dirty="0" err="1"/>
              <a:t>s</a:t>
            </a:r>
            <a:r>
              <a:rPr lang="en-US" b="1" dirty="0" err="1" smtClean="0"/>
              <a:t>rc</a:t>
            </a:r>
            <a:r>
              <a:rPr lang="en-US" b="1" dirty="0" smtClean="0"/>
              <a:t>/main/</a:t>
            </a:r>
            <a:r>
              <a:rPr lang="en-US" b="1" dirty="0" err="1" smtClean="0"/>
              <a:t>webapp</a:t>
            </a:r>
            <a:r>
              <a:rPr lang="en-US" b="1" dirty="0" smtClean="0"/>
              <a:t>/</a:t>
            </a:r>
            <a:r>
              <a:rPr lang="en-US" b="1" dirty="0" err="1" smtClean="0"/>
              <a:t>index.html</a:t>
            </a:r>
            <a:endParaRPr lang="en-US" b="1" dirty="0" smtClean="0"/>
          </a:p>
          <a:p>
            <a:pPr lvl="1"/>
            <a:r>
              <a:rPr lang="en-US" b="1" dirty="0" err="1"/>
              <a:t>s</a:t>
            </a:r>
            <a:r>
              <a:rPr lang="en-US" b="1" dirty="0" err="1" smtClean="0"/>
              <a:t>rc</a:t>
            </a:r>
            <a:r>
              <a:rPr lang="en-US" b="1" dirty="0" smtClean="0"/>
              <a:t>/main/</a:t>
            </a:r>
            <a:r>
              <a:rPr lang="en-US" b="1" dirty="0" err="1" smtClean="0"/>
              <a:t>webapp</a:t>
            </a:r>
            <a:r>
              <a:rPr lang="en-US" b="1" dirty="0" smtClean="0"/>
              <a:t>/</a:t>
            </a:r>
            <a:r>
              <a:rPr lang="en-US" b="1" dirty="0" err="1" smtClean="0"/>
              <a:t>app.js</a:t>
            </a:r>
            <a:endParaRPr lang="en-US" b="1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Back-end</a:t>
            </a:r>
          </a:p>
          <a:p>
            <a:pPr lvl="1"/>
            <a:r>
              <a:rPr lang="en-US" b="1" dirty="0" err="1"/>
              <a:t>src</a:t>
            </a:r>
            <a:r>
              <a:rPr lang="en-US" b="1" dirty="0"/>
              <a:t>/main/java/org/</a:t>
            </a:r>
            <a:r>
              <a:rPr lang="en-US" b="1" dirty="0" err="1"/>
              <a:t>gradle</a:t>
            </a:r>
            <a:r>
              <a:rPr lang="en-US" b="1" dirty="0"/>
              <a:t>/</a:t>
            </a:r>
            <a:r>
              <a:rPr lang="en-US" b="1" dirty="0" err="1"/>
              <a:t>PredictServlet.java</a:t>
            </a:r>
            <a:endParaRPr lang="en-US" b="1" dirty="0"/>
          </a:p>
          <a:p>
            <a:pPr lvl="1"/>
            <a:r>
              <a:rPr lang="en-US" i="1" dirty="0" smtClean="0"/>
              <a:t>lib</a:t>
            </a:r>
            <a:r>
              <a:rPr lang="en-US" i="1" dirty="0"/>
              <a:t>/h2o-</a:t>
            </a:r>
            <a:r>
              <a:rPr lang="en-US" i="1" dirty="0" smtClean="0"/>
              <a:t>genmodel.jar (downloaded)</a:t>
            </a:r>
          </a:p>
          <a:p>
            <a:pPr lvl="1"/>
            <a:r>
              <a:rPr lang="en-US" i="1" dirty="0" err="1" smtClean="0"/>
              <a:t>src</a:t>
            </a:r>
            <a:r>
              <a:rPr lang="en-US" i="1" dirty="0"/>
              <a:t>/main/java/org/</a:t>
            </a:r>
            <a:r>
              <a:rPr lang="en-US" i="1" dirty="0" err="1"/>
              <a:t>gradle</a:t>
            </a:r>
            <a:r>
              <a:rPr lang="en-US" i="1" dirty="0"/>
              <a:t>/</a:t>
            </a:r>
            <a:r>
              <a:rPr lang="en-US" i="1" dirty="0" err="1" smtClean="0"/>
              <a:t>BadLoanModel.java</a:t>
            </a:r>
            <a:r>
              <a:rPr lang="en-US" i="1" dirty="0" smtClean="0"/>
              <a:t> (generated)</a:t>
            </a:r>
          </a:p>
          <a:p>
            <a:pPr lvl="1"/>
            <a:r>
              <a:rPr lang="en-US" i="1" dirty="0" err="1"/>
              <a:t>src</a:t>
            </a:r>
            <a:r>
              <a:rPr lang="en-US" i="1" dirty="0"/>
              <a:t>/main/java/org/</a:t>
            </a:r>
            <a:r>
              <a:rPr lang="en-US" i="1" dirty="0" err="1"/>
              <a:t>gradle</a:t>
            </a:r>
            <a:r>
              <a:rPr lang="en-US" i="1" dirty="0"/>
              <a:t>/</a:t>
            </a:r>
            <a:r>
              <a:rPr lang="en-US" i="1" dirty="0" err="1" smtClean="0"/>
              <a:t>InterestRateModel.java</a:t>
            </a:r>
            <a:r>
              <a:rPr lang="en-US" i="1" dirty="0" smtClean="0"/>
              <a:t> (generated)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8725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POST-DEMO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POJO </a:t>
            </a:r>
            <a:r>
              <a:rPr lang="en-US" dirty="0" err="1" smtClean="0"/>
              <a:t>Javadoc</a:t>
            </a:r>
            <a:endParaRPr lang="en-US" dirty="0" smtClean="0"/>
          </a:p>
          <a:p>
            <a:pPr lvl="1"/>
            <a:r>
              <a:rPr lang="en-US" dirty="0"/>
              <a:t>http://h2o-release.s3.amazonaws.com/h2o/</a:t>
            </a:r>
            <a:r>
              <a:rPr lang="en-US" dirty="0" err="1"/>
              <a:t>rel-tibshirani</a:t>
            </a:r>
            <a:r>
              <a:rPr lang="en-US" dirty="0" smtClean="0"/>
              <a:t>/3/</a:t>
            </a:r>
            <a:r>
              <a:rPr lang="en-US" dirty="0"/>
              <a:t>docs-website/h2o-genmodel/</a:t>
            </a:r>
            <a:r>
              <a:rPr lang="en-US" dirty="0" err="1"/>
              <a:t>javadoc</a:t>
            </a:r>
            <a:r>
              <a:rPr lang="en-US" dirty="0"/>
              <a:t>/</a:t>
            </a:r>
            <a:r>
              <a:rPr lang="en-US" dirty="0" err="1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58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 STEPS: CLOSING THE FEEDBACK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Scoring</a:t>
            </a:r>
          </a:p>
          <a:p>
            <a:pPr lvl="1"/>
            <a:r>
              <a:rPr lang="en-US" dirty="0"/>
              <a:t>Judging how good the predictions really are</a:t>
            </a:r>
          </a:p>
          <a:p>
            <a:pPr lvl="1"/>
            <a:r>
              <a:rPr lang="en-US" dirty="0"/>
              <a:t>Need to get the correct answers from somewhere</a:t>
            </a:r>
          </a:p>
          <a:p>
            <a:endParaRPr lang="en-US" dirty="0"/>
          </a:p>
          <a:p>
            <a:r>
              <a:rPr lang="en-US" dirty="0"/>
              <a:t>Storing predictions (and the correct answers)</a:t>
            </a:r>
          </a:p>
          <a:p>
            <a:pPr lvl="1"/>
            <a:r>
              <a:rPr lang="en-US" dirty="0"/>
              <a:t>Often Hadoop</a:t>
            </a:r>
          </a:p>
          <a:p>
            <a:pPr lvl="1"/>
            <a:r>
              <a:rPr lang="en-US" dirty="0"/>
              <a:t>This can be a lot of work to organize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54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 STEPS: RETRAINING AND DEPLOYING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Model update frequency</a:t>
            </a:r>
          </a:p>
          <a:p>
            <a:pPr lvl="1"/>
            <a:r>
              <a:rPr lang="en-US" dirty="0"/>
              <a:t>Need depends on the use case</a:t>
            </a:r>
          </a:p>
          <a:p>
            <a:pPr lvl="1"/>
            <a:r>
              <a:rPr lang="en-US" dirty="0"/>
              <a:t>Hourly, daily, monthly?</a:t>
            </a:r>
          </a:p>
          <a:p>
            <a:pPr lvl="1"/>
            <a:r>
              <a:rPr lang="en-US" dirty="0"/>
              <a:t>Time cost of training the model is a factor</a:t>
            </a:r>
          </a:p>
          <a:p>
            <a:pPr lvl="1"/>
            <a:endParaRPr lang="en-US" dirty="0"/>
          </a:p>
          <a:p>
            <a:r>
              <a:rPr lang="en-US" dirty="0"/>
              <a:t>Hot swapping the model</a:t>
            </a:r>
          </a:p>
          <a:p>
            <a:pPr lvl="1"/>
            <a:r>
              <a:rPr lang="en-US" dirty="0"/>
              <a:t>Separating front-end and back-end makes this easier</a:t>
            </a:r>
          </a:p>
          <a:p>
            <a:pPr lvl="1"/>
            <a:r>
              <a:rPr lang="en-US" dirty="0"/>
              <a:t>Java reflection for in-process hot-swap</a:t>
            </a:r>
          </a:p>
          <a:p>
            <a:pPr lvl="1"/>
            <a:r>
              <a:rPr lang="en-US" dirty="0"/>
              <a:t>Load balancer for servlet container hot-swap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86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H2O Generated Model POJO in a Storm bolt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:  h2oai/</a:t>
            </a:r>
            <a:r>
              <a:rPr lang="en-US" dirty="0"/>
              <a:t>h2o-world-2015-</a:t>
            </a:r>
            <a:r>
              <a:rPr lang="en-US" dirty="0" smtClean="0"/>
              <a:t>training</a:t>
            </a:r>
            <a:endParaRPr lang="en-US" dirty="0"/>
          </a:p>
          <a:p>
            <a:pPr lvl="1"/>
            <a:r>
              <a:rPr lang="en-US" dirty="0" smtClean="0"/>
              <a:t>tutorials</a:t>
            </a:r>
            <a:r>
              <a:rPr lang="en-US" dirty="0"/>
              <a:t>/streaming/storm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H2O Generated Model POJO in Spark Streaming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: h2oai</a:t>
            </a:r>
            <a:r>
              <a:rPr lang="en-US" dirty="0"/>
              <a:t>/sparkling-</a:t>
            </a:r>
            <a:r>
              <a:rPr lang="en-US" dirty="0" smtClean="0"/>
              <a:t>water</a:t>
            </a:r>
          </a:p>
          <a:p>
            <a:pPr lvl="1"/>
            <a:r>
              <a:rPr lang="en-US" dirty="0"/>
              <a:t>examples/</a:t>
            </a:r>
            <a:r>
              <a:rPr lang="en-US" dirty="0" err="1"/>
              <a:t>src</a:t>
            </a:r>
            <a:r>
              <a:rPr lang="en-US" dirty="0"/>
              <a:t>/main/</a:t>
            </a:r>
            <a:r>
              <a:rPr lang="en-US" dirty="0" err="1"/>
              <a:t>scala</a:t>
            </a:r>
            <a:r>
              <a:rPr lang="en-US" dirty="0"/>
              <a:t>/org/apache/spark/examples/h2o/</a:t>
            </a:r>
            <a:r>
              <a:rPr lang="en-US" dirty="0" err="1"/>
              <a:t>CraigslistJobTitlesStreamingApp.scala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8036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SMARTER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73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Q:		What is a Smarter Application?</a:t>
            </a:r>
          </a:p>
          <a:p>
            <a:pPr marL="0" indent="0">
              <a:buNone/>
            </a:pPr>
            <a:r>
              <a:rPr lang="en-US" dirty="0" smtClean="0"/>
              <a:t>A:		An application that learns from data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[From rules-based to model-based]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Topics:</a:t>
            </a:r>
          </a:p>
          <a:p>
            <a:pPr lvl="1"/>
            <a:r>
              <a:rPr lang="en-US" dirty="0" smtClean="0"/>
              <a:t>Combining applications with models</a:t>
            </a:r>
          </a:p>
          <a:p>
            <a:pPr lvl="1"/>
            <a:r>
              <a:rPr lang="en-US" dirty="0" smtClean="0"/>
              <a:t>Deploying models into production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Target audience:</a:t>
            </a:r>
            <a:endParaRPr lang="en-US" dirty="0"/>
          </a:p>
          <a:p>
            <a:pPr lvl="1"/>
            <a:r>
              <a:rPr lang="en-US" sz="2400" b="1" i="1" dirty="0" smtClean="0"/>
              <a:t>Developers</a:t>
            </a:r>
            <a:r>
              <a:rPr lang="en-US" sz="2400" dirty="0" smtClean="0"/>
              <a:t> adding Machine Learning to apps</a:t>
            </a:r>
          </a:p>
          <a:p>
            <a:pPr lvl="1"/>
            <a:r>
              <a:rPr lang="en-US" sz="2400" b="1" i="1" dirty="0" smtClean="0"/>
              <a:t>Data Scientists/</a:t>
            </a:r>
            <a:r>
              <a:rPr lang="en-US" sz="2400" b="1" i="1" dirty="0" err="1" smtClean="0"/>
              <a:t>DevOps</a:t>
            </a:r>
            <a:r>
              <a:rPr lang="en-US" sz="2400" b="1" i="1" dirty="0" smtClean="0"/>
              <a:t> </a:t>
            </a:r>
            <a:r>
              <a:rPr lang="en-US" sz="2400" dirty="0" smtClean="0"/>
              <a:t>putting models into production</a:t>
            </a:r>
          </a:p>
        </p:txBody>
      </p:sp>
    </p:spTree>
    <p:extLst>
      <p:ext uri="{BB962C8B-B14F-4D97-AF65-F5344CB8AC3E}">
        <p14:creationId xmlns:p14="http://schemas.microsoft.com/office/powerpoint/2010/main" val="2184264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“Ask Craig” app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classify.h2o.ai</a:t>
            </a:r>
            <a:endParaRPr lang="en-US" dirty="0" smtClean="0"/>
          </a:p>
          <a:p>
            <a:r>
              <a:rPr lang="en-US" dirty="0" smtClean="0"/>
              <a:t>Uses Spark word2vec, H2O </a:t>
            </a:r>
            <a:r>
              <a:rPr lang="en-US" dirty="0" err="1" smtClean="0"/>
              <a:t>gbm</a:t>
            </a:r>
            <a:endParaRPr lang="en-US" dirty="0" smtClean="0"/>
          </a:p>
          <a:p>
            <a:r>
              <a:rPr lang="en-US" dirty="0" smtClean="0"/>
              <a:t>Multinomial classification problem</a:t>
            </a:r>
          </a:p>
          <a:p>
            <a:pPr lvl="1"/>
            <a:r>
              <a:rPr lang="en-US" dirty="0" smtClean="0"/>
              <a:t>Given the words for a new job posting, figure out the right category for the job</a:t>
            </a:r>
          </a:p>
          <a:p>
            <a:r>
              <a:rPr lang="en-US" dirty="0" smtClean="0"/>
              <a:t>See H2O.ai </a:t>
            </a:r>
            <a:r>
              <a:rPr lang="en-US" dirty="0"/>
              <a:t>blog about this Sparkling Water app</a:t>
            </a:r>
          </a:p>
          <a:p>
            <a:pPr lvl="1"/>
            <a:r>
              <a:rPr lang="en-US" dirty="0"/>
              <a:t>Do a web search for “h2o ask </a:t>
            </a:r>
            <a:r>
              <a:rPr lang="en-US" dirty="0" err="1"/>
              <a:t>craig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: h2oai/app</a:t>
            </a:r>
            <a:r>
              <a:rPr lang="en-US" dirty="0"/>
              <a:t>-ask-</a:t>
            </a:r>
            <a:r>
              <a:rPr lang="en-US" dirty="0" err="1"/>
              <a:t>craig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7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for attending!</a:t>
            </a:r>
          </a:p>
          <a:p>
            <a:endParaRPr lang="en-US" dirty="0" smtClean="0"/>
          </a:p>
          <a:p>
            <a:r>
              <a:rPr lang="en-US" dirty="0" smtClean="0"/>
              <a:t>Send follow up questions to:</a:t>
            </a:r>
          </a:p>
          <a:p>
            <a:endParaRPr lang="en-US" sz="800" dirty="0" smtClean="0"/>
          </a:p>
          <a:p>
            <a:pPr marL="0" indent="0" algn="ctr">
              <a:buNone/>
            </a:pPr>
            <a:r>
              <a:rPr lang="en-US" dirty="0" smtClean="0"/>
              <a:t>Tom Kraljevic</a:t>
            </a:r>
          </a:p>
          <a:p>
            <a:pPr marL="0" indent="0" algn="ctr">
              <a:buNone/>
            </a:pPr>
            <a:r>
              <a:rPr lang="en-US" dirty="0" smtClean="0"/>
              <a:t>tomk@h2o.ai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25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ON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Slides and material for this talk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h2oai/h2o-world-2015-training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utorials/building-a-smarter-application</a:t>
            </a:r>
          </a:p>
          <a:p>
            <a:r>
              <a:rPr lang="en-US" dirty="0" smtClean="0"/>
              <a:t>Source code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h2oai/app-consumer-loan	</a:t>
            </a:r>
          </a:p>
          <a:p>
            <a:r>
              <a:rPr lang="en-US" dirty="0" smtClean="0"/>
              <a:t>H2O </a:t>
            </a:r>
            <a:r>
              <a:rPr lang="en-US" dirty="0" err="1" smtClean="0"/>
              <a:t>Tibshirani</a:t>
            </a:r>
            <a:r>
              <a:rPr lang="en-US" dirty="0" smtClean="0"/>
              <a:t> release (on USB)</a:t>
            </a:r>
          </a:p>
          <a:p>
            <a:pPr lvl="1"/>
            <a:r>
              <a:rPr lang="en-US" dirty="0" smtClean="0"/>
              <a:t>http://h2o.ai/download</a:t>
            </a:r>
          </a:p>
          <a:p>
            <a:r>
              <a:rPr lang="en-US" dirty="0" smtClean="0"/>
              <a:t>Generated POJO model </a:t>
            </a:r>
            <a:r>
              <a:rPr lang="en-US" dirty="0" err="1" smtClean="0"/>
              <a:t>Javadoc</a:t>
            </a:r>
            <a:endParaRPr lang="en-US" dirty="0" smtClean="0"/>
          </a:p>
          <a:p>
            <a:pPr lvl="1"/>
            <a:r>
              <a:rPr lang="en-US" dirty="0"/>
              <a:t>http://h2o-release.s3.amazonaws.com/h2o/</a:t>
            </a:r>
            <a:r>
              <a:rPr lang="en-US" dirty="0" err="1"/>
              <a:t>rel-tibshirani</a:t>
            </a:r>
            <a:r>
              <a:rPr lang="en-US" dirty="0" smtClean="0"/>
              <a:t>/</a:t>
            </a:r>
            <a:r>
              <a:rPr lang="en-US" dirty="0"/>
              <a:t>3</a:t>
            </a:r>
            <a:r>
              <a:rPr lang="en-US" dirty="0" smtClean="0"/>
              <a:t>/</a:t>
            </a:r>
            <a:r>
              <a:rPr lang="en-US" dirty="0"/>
              <a:t>docs-website/h2o-genmodel/</a:t>
            </a:r>
            <a:r>
              <a:rPr lang="en-US" dirty="0" err="1"/>
              <a:t>javadoc</a:t>
            </a:r>
            <a:r>
              <a:rPr lang="en-US" dirty="0"/>
              <a:t>/</a:t>
            </a:r>
            <a:r>
              <a:rPr lang="en-US" dirty="0" err="1"/>
              <a:t>index.html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0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CONCRETE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building a consumer loan app</a:t>
            </a:r>
          </a:p>
          <a:p>
            <a:r>
              <a:rPr lang="en-US" dirty="0" smtClean="0"/>
              <a:t>The end-user is applying for a loan</a:t>
            </a:r>
          </a:p>
          <a:p>
            <a:r>
              <a:rPr lang="en-US" dirty="0" smtClean="0"/>
              <a:t>Imagine the website is a lender</a:t>
            </a:r>
          </a:p>
          <a:p>
            <a:r>
              <a:rPr lang="en-US" dirty="0" smtClean="0"/>
              <a:t>Should a loan be offered?</a:t>
            </a:r>
          </a:p>
          <a:p>
            <a:r>
              <a:rPr lang="en-US" dirty="0" smtClean="0"/>
              <a:t>Two predictive models</a:t>
            </a:r>
          </a:p>
          <a:p>
            <a:pPr lvl="1"/>
            <a:r>
              <a:rPr lang="en-US" dirty="0" smtClean="0"/>
              <a:t>Is the loan predicted to be bad (yes/no)</a:t>
            </a:r>
          </a:p>
          <a:p>
            <a:pPr lvl="1"/>
            <a:r>
              <a:rPr lang="en-US" dirty="0" smtClean="0"/>
              <a:t>If no, what is the interest rate to be offered?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78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BUILDING A SMARTER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Step 1:  Picking the question </a:t>
            </a:r>
            <a:r>
              <a:rPr lang="en-US" dirty="0" smtClean="0"/>
              <a:t>your model will </a:t>
            </a:r>
            <a:r>
              <a:rPr lang="en-US" dirty="0"/>
              <a:t>answer</a:t>
            </a:r>
          </a:p>
          <a:p>
            <a:pPr marL="0" indent="0">
              <a:buNone/>
            </a:pPr>
            <a:r>
              <a:rPr lang="en-US" dirty="0"/>
              <a:t>Step 2:  Using your data to build a model</a:t>
            </a:r>
          </a:p>
          <a:p>
            <a:pPr marL="0" indent="0">
              <a:buNone/>
            </a:pPr>
            <a:r>
              <a:rPr lang="en-US" dirty="0"/>
              <a:t>Step 3:  Exporting the generated model as a Java POJO</a:t>
            </a:r>
          </a:p>
          <a:p>
            <a:pPr marL="0" indent="0">
              <a:buNone/>
            </a:pPr>
            <a:r>
              <a:rPr lang="en-US" dirty="0"/>
              <a:t>Step 4:  Compiling the model</a:t>
            </a:r>
          </a:p>
          <a:p>
            <a:pPr marL="0" indent="0">
              <a:buNone/>
            </a:pPr>
            <a:r>
              <a:rPr lang="en-US" dirty="0"/>
              <a:t>Step 5:  Hosting the model in a servlet container</a:t>
            </a:r>
          </a:p>
          <a:p>
            <a:pPr marL="0" indent="0">
              <a:buNone/>
            </a:pPr>
            <a:r>
              <a:rPr lang="en-US" dirty="0"/>
              <a:t>Step 6:  Running the JavaScript app in a browser</a:t>
            </a:r>
          </a:p>
          <a:p>
            <a:pPr marL="0" indent="0">
              <a:buNone/>
            </a:pPr>
            <a:r>
              <a:rPr lang="en-US" dirty="0"/>
              <a:t>Step 7:  Using a REST API to make predictions</a:t>
            </a:r>
          </a:p>
          <a:p>
            <a:pPr marL="0" indent="0">
              <a:buNone/>
            </a:pPr>
            <a:r>
              <a:rPr lang="en-US" dirty="0"/>
              <a:t>Step 8:  Incorporating the prediction into your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32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Lending club loans from 2007 to June 2015</a:t>
            </a:r>
          </a:p>
          <a:p>
            <a:r>
              <a:rPr lang="en-US" dirty="0" smtClean="0"/>
              <a:t>Only loans that have a known good or bad outcome are used to build the model</a:t>
            </a:r>
          </a:p>
          <a:p>
            <a:r>
              <a:rPr lang="en-US" dirty="0" smtClean="0"/>
              <a:t>163,987 rows</a:t>
            </a:r>
          </a:p>
          <a:p>
            <a:r>
              <a:rPr lang="en-US" dirty="0" smtClean="0"/>
              <a:t>15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399912"/>
              </p:ext>
            </p:extLst>
          </p:nvPr>
        </p:nvGraphicFramePr>
        <p:xfrm>
          <a:off x="101600" y="952501"/>
          <a:ext cx="8978901" cy="408421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451100"/>
                <a:gridCol w="4775200"/>
                <a:gridCol w="1752601"/>
              </a:tblGrid>
              <a:tr h="28030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Predictor</a:t>
                      </a:r>
                      <a:r>
                        <a:rPr lang="en-US" sz="1800" baseline="0" dirty="0" smtClean="0"/>
                        <a:t> Variable</a:t>
                      </a:r>
                      <a:endParaRPr lang="en-US" sz="18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Units</a:t>
                      </a:r>
                      <a:endParaRPr lang="en-US" sz="1800" dirty="0"/>
                    </a:p>
                  </a:txBody>
                  <a:tcPr marT="0" marB="0"/>
                </a:tc>
              </a:tr>
              <a:tr h="280307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loan_amnt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Requested</a:t>
                      </a:r>
                      <a:r>
                        <a:rPr lang="en-US" sz="1800" baseline="0" dirty="0" smtClean="0"/>
                        <a:t> l</a:t>
                      </a:r>
                      <a:r>
                        <a:rPr lang="en-US" sz="1800" dirty="0" smtClean="0"/>
                        <a:t>oan amount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US dollars</a:t>
                      </a:r>
                    </a:p>
                  </a:txBody>
                  <a:tcPr marT="0" marB="18288"/>
                </a:tc>
              </a:tr>
              <a:tr h="28030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term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Loan term length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months</a:t>
                      </a:r>
                    </a:p>
                  </a:txBody>
                  <a:tcPr marT="0" marB="18288"/>
                </a:tc>
              </a:tr>
              <a:tr h="280307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emp_length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Employment length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years</a:t>
                      </a:r>
                    </a:p>
                  </a:txBody>
                  <a:tcPr marT="0" marB="18288"/>
                </a:tc>
              </a:tr>
              <a:tr h="280307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home_ownership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Housing status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categorical</a:t>
                      </a:r>
                      <a:endParaRPr lang="en-US" sz="1800" dirty="0" smtClean="0"/>
                    </a:p>
                  </a:txBody>
                  <a:tcPr marT="0" marB="18288"/>
                </a:tc>
              </a:tr>
              <a:tr h="280307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annual_inc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Annual income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US dollars</a:t>
                      </a:r>
                    </a:p>
                  </a:txBody>
                  <a:tcPr marT="0" marB="18288"/>
                </a:tc>
              </a:tr>
              <a:tr h="280307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verification_status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Income verification</a:t>
                      </a:r>
                      <a:r>
                        <a:rPr lang="en-US" sz="1800" baseline="0" dirty="0" smtClean="0"/>
                        <a:t> status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categorical</a:t>
                      </a:r>
                      <a:endParaRPr lang="en-US" sz="1800" dirty="0" smtClean="0"/>
                    </a:p>
                  </a:txBody>
                  <a:tcPr marT="0" marB="18288"/>
                </a:tc>
              </a:tr>
              <a:tr h="28030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purpose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Purpose for the loan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categorical</a:t>
                      </a:r>
                    </a:p>
                  </a:txBody>
                  <a:tcPr marT="0" marB="18288"/>
                </a:tc>
              </a:tr>
              <a:tr h="280307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addr_state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State</a:t>
                      </a:r>
                      <a:r>
                        <a:rPr lang="en-US" sz="1800" baseline="0" dirty="0" smtClean="0"/>
                        <a:t> of residence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categorical</a:t>
                      </a:r>
                      <a:endParaRPr lang="en-US" sz="1800" dirty="0" smtClean="0"/>
                    </a:p>
                  </a:txBody>
                  <a:tcPr marT="0" marB="18288"/>
                </a:tc>
              </a:tr>
              <a:tr h="280307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dti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Debt</a:t>
                      </a:r>
                      <a:r>
                        <a:rPr lang="en-US" sz="1800" baseline="0" dirty="0" smtClean="0"/>
                        <a:t> to income ratio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%</a:t>
                      </a:r>
                      <a:endParaRPr lang="en-US" sz="1800" dirty="0" smtClean="0"/>
                    </a:p>
                  </a:txBody>
                  <a:tcPr marT="0" marB="18288"/>
                </a:tc>
              </a:tr>
              <a:tr h="28030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delinq_2yrs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Number</a:t>
                      </a:r>
                      <a:r>
                        <a:rPr lang="en-US" sz="1800" baseline="0" dirty="0" smtClean="0"/>
                        <a:t> of delinquencies in the past 2 years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integer</a:t>
                      </a:r>
                      <a:endParaRPr lang="en-US" sz="1800" dirty="0" smtClean="0"/>
                    </a:p>
                  </a:txBody>
                  <a:tcPr marT="0" marB="18288"/>
                </a:tc>
              </a:tr>
              <a:tr h="280307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revol_util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Revolving credit line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utilized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%</a:t>
                      </a:r>
                      <a:endParaRPr lang="en-US" sz="1800" dirty="0" smtClean="0"/>
                    </a:p>
                  </a:txBody>
                  <a:tcPr marT="0" marB="18288"/>
                </a:tc>
              </a:tr>
              <a:tr h="280307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total_acc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Total accounts (number</a:t>
                      </a:r>
                      <a:r>
                        <a:rPr lang="en-US" sz="1800" baseline="0" dirty="0" smtClean="0"/>
                        <a:t> of </a:t>
                      </a:r>
                      <a:r>
                        <a:rPr lang="en-US" sz="1800" dirty="0" smtClean="0"/>
                        <a:t>credit lines)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integer</a:t>
                      </a:r>
                      <a:endParaRPr lang="en-US" sz="1800" dirty="0"/>
                    </a:p>
                  </a:txBody>
                  <a:tcPr marT="0" marB="18288"/>
                </a:tc>
              </a:tr>
              <a:tr h="280307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longest_credit_length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Age of oldest</a:t>
                      </a:r>
                      <a:r>
                        <a:rPr lang="en-US" sz="1800" baseline="0" dirty="0" smtClean="0"/>
                        <a:t> active </a:t>
                      </a:r>
                      <a:r>
                        <a:rPr lang="en-US" sz="1800" dirty="0" smtClean="0"/>
                        <a:t>account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years</a:t>
                      </a:r>
                      <a:endParaRPr lang="en-US" sz="1800" dirty="0"/>
                    </a:p>
                  </a:txBody>
                  <a:tcPr marT="0" marB="18288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545455"/>
              </p:ext>
            </p:extLst>
          </p:nvPr>
        </p:nvGraphicFramePr>
        <p:xfrm>
          <a:off x="101600" y="5306059"/>
          <a:ext cx="8978900" cy="87782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451100"/>
                <a:gridCol w="4000500"/>
                <a:gridCol w="2527300"/>
              </a:tblGrid>
              <a:tr h="1701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Response</a:t>
                      </a:r>
                      <a:r>
                        <a:rPr lang="en-US" sz="1800" baseline="0" dirty="0" smtClean="0"/>
                        <a:t> Variable</a:t>
                      </a:r>
                      <a:endParaRPr lang="en-US" sz="1800" b="1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Description</a:t>
                      </a:r>
                      <a:endParaRPr lang="en-US" sz="1800" b="1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Model Category</a:t>
                      </a:r>
                      <a:endParaRPr lang="en-US" sz="1800" b="1" dirty="0"/>
                    </a:p>
                  </a:txBody>
                  <a:tcPr marT="0" marB="18288"/>
                </a:tc>
              </a:tr>
              <a:tr h="17018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bad_loan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Is this loan likely to be bad?</a:t>
                      </a:r>
                      <a:r>
                        <a:rPr lang="en-US" sz="1800" baseline="0" dirty="0" smtClean="0"/>
                        <a:t>                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Binomial classification</a:t>
                      </a:r>
                      <a:endParaRPr lang="en-US" sz="1800" dirty="0" smtClean="0"/>
                    </a:p>
                  </a:txBody>
                  <a:tcPr marT="0" marB="18288"/>
                </a:tc>
              </a:tr>
              <a:tr h="17018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int_rate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What should the</a:t>
                      </a:r>
                      <a:r>
                        <a:rPr lang="en-US" sz="1800" baseline="0" dirty="0" smtClean="0"/>
                        <a:t> interest rate be?     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Regression</a:t>
                      </a:r>
                      <a:endParaRPr lang="en-US" sz="1800" dirty="0" smtClean="0"/>
                    </a:p>
                  </a:txBody>
                  <a:tcPr marT="0" marB="1828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776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WORKFLOW FOR THIS APP</a:t>
            </a:r>
            <a:endParaRPr lang="en-US" dirty="0"/>
          </a:p>
        </p:txBody>
      </p:sp>
      <p:sp>
        <p:nvSpPr>
          <p:cNvPr id="3" name="Process 2"/>
          <p:cNvSpPr/>
          <p:nvPr/>
        </p:nvSpPr>
        <p:spPr>
          <a:xfrm>
            <a:off x="2413001" y="2241550"/>
            <a:ext cx="1642531" cy="82126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Edit form field value</a:t>
            </a:r>
          </a:p>
        </p:txBody>
      </p:sp>
      <p:sp>
        <p:nvSpPr>
          <p:cNvPr id="6" name="Process 5"/>
          <p:cNvSpPr/>
          <p:nvPr/>
        </p:nvSpPr>
        <p:spPr>
          <a:xfrm>
            <a:off x="2413001" y="3469213"/>
            <a:ext cx="1642532" cy="85513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Get Predictions</a:t>
            </a:r>
            <a:endParaRPr lang="en-US" sz="2000" dirty="0"/>
          </a:p>
        </p:txBody>
      </p:sp>
      <p:sp>
        <p:nvSpPr>
          <p:cNvPr id="7" name="Decision 6"/>
          <p:cNvSpPr/>
          <p:nvPr/>
        </p:nvSpPr>
        <p:spPr>
          <a:xfrm>
            <a:off x="2413000" y="4688416"/>
            <a:ext cx="1642531" cy="1032933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Bad Loan?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2413001" y="1009650"/>
            <a:ext cx="1642532" cy="9525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Visit web page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1301753" y="5839883"/>
            <a:ext cx="1667934" cy="7450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Declined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3769784" y="5839883"/>
            <a:ext cx="2827866" cy="7450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Accepted: Show Interest Rate</a:t>
            </a:r>
            <a:endParaRPr lang="en-US" sz="2000" dirty="0"/>
          </a:p>
        </p:txBody>
      </p:sp>
      <p:sp>
        <p:nvSpPr>
          <p:cNvPr id="11" name="Right Arrow 10"/>
          <p:cNvSpPr/>
          <p:nvPr/>
        </p:nvSpPr>
        <p:spPr>
          <a:xfrm>
            <a:off x="1244600" y="1174750"/>
            <a:ext cx="1066798" cy="59901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Start</a:t>
            </a:r>
            <a:endParaRPr lang="en-US" sz="2000" dirty="0"/>
          </a:p>
        </p:txBody>
      </p:sp>
      <p:cxnSp>
        <p:nvCxnSpPr>
          <p:cNvPr id="13" name="Straight Arrow Connector 12"/>
          <p:cNvCxnSpPr>
            <a:stCxn id="8" idx="4"/>
            <a:endCxn id="3" idx="0"/>
          </p:cNvCxnSpPr>
          <p:nvPr/>
        </p:nvCxnSpPr>
        <p:spPr>
          <a:xfrm>
            <a:off x="3234267" y="1962150"/>
            <a:ext cx="0" cy="279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2"/>
            <a:endCxn id="6" idx="0"/>
          </p:cNvCxnSpPr>
          <p:nvPr/>
        </p:nvCxnSpPr>
        <p:spPr>
          <a:xfrm>
            <a:off x="3234267" y="3062817"/>
            <a:ext cx="0" cy="406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 flipH="1">
            <a:off x="3234266" y="4324347"/>
            <a:ext cx="1" cy="364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1"/>
            <a:endCxn id="9" idx="0"/>
          </p:cNvCxnSpPr>
          <p:nvPr/>
        </p:nvCxnSpPr>
        <p:spPr>
          <a:xfrm rot="10800000" flipV="1">
            <a:off x="2135720" y="5204883"/>
            <a:ext cx="277280" cy="635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3"/>
            <a:endCxn id="10" idx="0"/>
          </p:cNvCxnSpPr>
          <p:nvPr/>
        </p:nvCxnSpPr>
        <p:spPr>
          <a:xfrm>
            <a:off x="4055531" y="5204883"/>
            <a:ext cx="1128186" cy="635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65884" y="4806950"/>
            <a:ext cx="626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Yes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243417" y="4805461"/>
            <a:ext cx="512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4502378" y="2289942"/>
            <a:ext cx="32355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New data point</a:t>
            </a:r>
          </a:p>
          <a:p>
            <a:r>
              <a:rPr lang="en-US" sz="2000" dirty="0" smtClean="0"/>
              <a:t>(e.g. loan amount, income)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4502378" y="3549650"/>
            <a:ext cx="37780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Is the loan predicted to be bad?</a:t>
            </a:r>
          </a:p>
          <a:p>
            <a:r>
              <a:rPr lang="en-US" sz="2000" dirty="0" smtClean="0"/>
              <a:t>What is the interest rate?</a:t>
            </a:r>
          </a:p>
        </p:txBody>
      </p:sp>
    </p:spTree>
    <p:extLst>
      <p:ext uri="{BB962C8B-B14F-4D97-AF65-F5344CB8AC3E}">
        <p14:creationId xmlns:p14="http://schemas.microsoft.com/office/powerpoint/2010/main" val="2416319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ARCHITECTURE DIAGRAM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54700" y="1217940"/>
            <a:ext cx="1701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Back-end</a:t>
            </a:r>
          </a:p>
        </p:txBody>
      </p:sp>
      <p:sp>
        <p:nvSpPr>
          <p:cNvPr id="7" name="Oval 6"/>
          <p:cNvSpPr/>
          <p:nvPr/>
        </p:nvSpPr>
        <p:spPr>
          <a:xfrm>
            <a:off x="5416550" y="2514600"/>
            <a:ext cx="2739978" cy="2743200"/>
          </a:xfrm>
          <a:prstGeom prst="ellips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81700" y="2908300"/>
            <a:ext cx="1651000" cy="1936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/>
              <a:t>/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(</a:t>
            </a:r>
            <a:r>
              <a:rPr lang="en-US" sz="1800" dirty="0" err="1" smtClean="0"/>
              <a:t>webapp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     html, </a:t>
            </a:r>
            <a:r>
              <a:rPr lang="en-US" sz="1800" dirty="0" err="1" smtClean="0"/>
              <a:t>css</a:t>
            </a:r>
            <a:r>
              <a:rPr lang="en-US" sz="1800" dirty="0" smtClean="0"/>
              <a:t>, </a:t>
            </a:r>
            <a:r>
              <a:rPr lang="en-US" sz="1800" dirty="0" err="1" smtClean="0"/>
              <a:t>js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/predict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(servlet)</a:t>
            </a:r>
          </a:p>
          <a:p>
            <a:r>
              <a:rPr lang="en-US" sz="1800" dirty="0" smtClean="0"/>
              <a:t>     java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6394450" y="2613223"/>
            <a:ext cx="803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.war file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16550" y="2001906"/>
            <a:ext cx="2685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Jetty servlet container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327150" y="1217940"/>
            <a:ext cx="174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Front-end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0656" y="2001906"/>
            <a:ext cx="169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Web browser</a:t>
            </a:r>
            <a:endParaRPr lang="en-US" sz="2000" dirty="0"/>
          </a:p>
        </p:txBody>
      </p:sp>
      <p:sp>
        <p:nvSpPr>
          <p:cNvPr id="13" name="Oval 12"/>
          <p:cNvSpPr/>
          <p:nvPr/>
        </p:nvSpPr>
        <p:spPr>
          <a:xfrm>
            <a:off x="844550" y="2514600"/>
            <a:ext cx="2739978" cy="2743200"/>
          </a:xfrm>
          <a:prstGeom prst="ellips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92906" y="3346450"/>
            <a:ext cx="1213794" cy="1047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 smtClean="0"/>
              <a:t>Javascript</a:t>
            </a:r>
            <a:endParaRPr lang="en-US" sz="1800" dirty="0"/>
          </a:p>
          <a:p>
            <a:r>
              <a:rPr lang="en-US" sz="1800" dirty="0" smtClean="0"/>
              <a:t>application</a:t>
            </a:r>
            <a:endParaRPr lang="en-US" sz="1800" dirty="0"/>
          </a:p>
        </p:txBody>
      </p:sp>
      <p:cxnSp>
        <p:nvCxnSpPr>
          <p:cNvPr id="16" name="Straight Arrow Connector 15"/>
          <p:cNvCxnSpPr>
            <a:stCxn id="8" idx="1"/>
          </p:cNvCxnSpPr>
          <p:nvPr/>
        </p:nvCxnSpPr>
        <p:spPr>
          <a:xfrm flipH="1">
            <a:off x="4935121" y="3876675"/>
            <a:ext cx="1046579" cy="0"/>
          </a:xfrm>
          <a:prstGeom prst="straightConnector1">
            <a:avLst/>
          </a:prstGeom>
          <a:ln w="76200" cmpd="sng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89543" y="3265238"/>
            <a:ext cx="52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Port</a:t>
            </a:r>
          </a:p>
          <a:p>
            <a:r>
              <a:rPr lang="en-US" sz="1200" dirty="0" smtClean="0"/>
              <a:t>8080</a:t>
            </a:r>
            <a:endParaRPr lang="en-US" sz="12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708400" y="3736975"/>
            <a:ext cx="911508" cy="0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708400" y="4070350"/>
            <a:ext cx="911508" cy="0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4701" y="5505906"/>
            <a:ext cx="7654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1.  HTTP GET with query parameters (</a:t>
            </a:r>
            <a:r>
              <a:rPr lang="en-US" sz="2000" dirty="0" err="1" smtClean="0"/>
              <a:t>loan_amt</a:t>
            </a:r>
            <a:r>
              <a:rPr lang="en-US" sz="2000" dirty="0" smtClean="0"/>
              <a:t>, </a:t>
            </a:r>
            <a:r>
              <a:rPr lang="en-US" sz="2000" dirty="0" err="1" smtClean="0"/>
              <a:t>annual_inc</a:t>
            </a:r>
            <a:r>
              <a:rPr lang="en-US" sz="2000" dirty="0" smtClean="0"/>
              <a:t>, etc.)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3997608" y="3265238"/>
            <a:ext cx="327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3997608" y="4156075"/>
            <a:ext cx="327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744701" y="5915799"/>
            <a:ext cx="4190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  <a:r>
              <a:rPr lang="en-US" sz="2000" dirty="0" smtClean="0"/>
              <a:t>.  JSON response with predictions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0463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1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BE91F"/>
      </a:accent3>
      <a:accent4>
        <a:srgbClr val="EB6615"/>
      </a:accent4>
      <a:accent5>
        <a:srgbClr val="C76402"/>
      </a:accent5>
      <a:accent6>
        <a:srgbClr val="B523B4"/>
      </a:accent6>
      <a:hlink>
        <a:srgbClr val="FF6B26"/>
      </a:hlink>
      <a:folHlink>
        <a:srgbClr val="DE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3012</TotalTime>
  <Words>1021</Words>
  <Application>Microsoft Macintosh PowerPoint</Application>
  <PresentationFormat>On-screen Show (4:3)</PresentationFormat>
  <Paragraphs>268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Custom Design</vt:lpstr>
      <vt:lpstr>BUILDING A SMARTER APPLICATION</vt:lpstr>
      <vt:lpstr>BUILDING A SMARTER APPLICATION</vt:lpstr>
      <vt:lpstr>RESOURCES ON THE WEB</vt:lpstr>
      <vt:lpstr>A CONCRETE USE CASE</vt:lpstr>
      <vt:lpstr>STEPS TO BUILDING A SMARTER APP</vt:lpstr>
      <vt:lpstr>THE DATA</vt:lpstr>
      <vt:lpstr>DATA DICTIONARY</vt:lpstr>
      <vt:lpstr>WORKFLOW FOR THIS APP</vt:lpstr>
      <vt:lpstr>APP ARCHITECTURE DIAGRAM</vt:lpstr>
      <vt:lpstr>MODEL INFORMATION</vt:lpstr>
      <vt:lpstr>SOFTWARE PIECES</vt:lpstr>
      <vt:lpstr>WHAT YOU NEED FOR HANDS-ON</vt:lpstr>
      <vt:lpstr>HANDS-ON DEMONSTRATION</vt:lpstr>
      <vt:lpstr>COMMON HANDS-ON ERRORS</vt:lpstr>
      <vt:lpstr>KEY FILES</vt:lpstr>
      <vt:lpstr>POST-DEMO POINTERS</vt:lpstr>
      <vt:lpstr>NEXT STEPS: CLOSING THE FEEDBACK LOOP</vt:lpstr>
      <vt:lpstr>NEXT STEPS: RETRAINING AND DEPLOYING</vt:lpstr>
      <vt:lpstr>RELATED EXAMPLES</vt:lpstr>
      <vt:lpstr>BONUS APP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Tom Kraljevic</cp:lastModifiedBy>
  <cp:revision>306</cp:revision>
  <cp:lastPrinted>2015-11-06T17:28:13Z</cp:lastPrinted>
  <dcterms:created xsi:type="dcterms:W3CDTF">2015-09-15T15:26:47Z</dcterms:created>
  <dcterms:modified xsi:type="dcterms:W3CDTF">2015-11-10T19:48:27Z</dcterms:modified>
</cp:coreProperties>
</file>