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30.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1"/>
  </p:notesMasterIdLst>
  <p:handoutMasterIdLst>
    <p:handoutMasterId r:id="rId22"/>
  </p:handoutMasterIdLst>
  <p:sldIdLst>
    <p:sldId id="270" r:id="rId2"/>
    <p:sldId id="271" r:id="rId3"/>
    <p:sldId id="273" r:id="rId4"/>
    <p:sldId id="275" r:id="rId5"/>
    <p:sldId id="274" r:id="rId6"/>
    <p:sldId id="261" r:id="rId7"/>
    <p:sldId id="264" r:id="rId8"/>
    <p:sldId id="263" r:id="rId9"/>
    <p:sldId id="257" r:id="rId10"/>
    <p:sldId id="259" r:id="rId11"/>
    <p:sldId id="260" r:id="rId12"/>
    <p:sldId id="262" r:id="rId13"/>
    <p:sldId id="265" r:id="rId14"/>
    <p:sldId id="266" r:id="rId15"/>
    <p:sldId id="267" r:id="rId16"/>
    <p:sldId id="268" r:id="rId17"/>
    <p:sldId id="269" r:id="rId18"/>
    <p:sldId id="278" r:id="rId19"/>
    <p:sldId id="277" r:id="rId20"/>
  </p:sldIdLst>
  <p:sldSz cx="9144000" cy="6858000" type="screen4x3"/>
  <p:notesSz cx="6858000" cy="9144000"/>
  <p:custDataLst>
    <p:tags r:id="rId23"/>
  </p:custDataLst>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Osaka" panose="020B0600000000000000" pitchFamily="-64" charset="-128"/>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Osaka" panose="020B0600000000000000" pitchFamily="-6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Osaka" panose="020B0600000000000000" pitchFamily="-6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Osaka" panose="020B0600000000000000" pitchFamily="-6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Osaka" panose="020B0600000000000000" pitchFamily="-64"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Osaka" panose="020B0600000000000000" pitchFamily="-64"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Osaka" panose="020B0600000000000000" pitchFamily="-64"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Osaka" panose="020B0600000000000000" pitchFamily="-64"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Osaka" panose="020B0600000000000000" pitchFamily="-64" charset="-128"/>
        <a:cs typeface="+mn-cs"/>
      </a:defRPr>
    </a:lvl9pPr>
  </p:defaultTextStyle>
  <p:extLst>
    <p:ext uri="{EFAFB233-063F-42B5-8137-9DF3F51BA10A}">
      <p15:sldGuideLst xmlns:p15="http://schemas.microsoft.com/office/powerpoint/2012/main">
        <p15:guide id="1" orient="horz" pos="2256" userDrawn="1">
          <p15:clr>
            <a:srgbClr val="A4A3A4"/>
          </p15:clr>
        </p15:guide>
        <p15:guide id="2" pos="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8" autoAdjust="0"/>
    <p:restoredTop sz="91388" autoAdjust="0"/>
  </p:normalViewPr>
  <p:slideViewPr>
    <p:cSldViewPr showGuides="1">
      <p:cViewPr varScale="1">
        <p:scale>
          <a:sx n="80" d="100"/>
          <a:sy n="80" d="100"/>
        </p:scale>
        <p:origin x="1584" y="81"/>
      </p:cViewPr>
      <p:guideLst>
        <p:guide orient="horz" pos="2256"/>
        <p:guide pos="4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latin typeface="Arial" panose="020B0604020202020204" pitchFamily="34" charset="0"/>
                <a:ea typeface="Osaka" panose="020B0600000000000000"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
        <p:nvSpPr>
          <p:cNvPr id="8195"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a:defRPr sz="1200">
                <a:latin typeface="Arial" panose="020B0604020202020204" pitchFamily="34" charset="0"/>
                <a:ea typeface="Osaka" panose="020B0600000000000000"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
        <p:nvSpPr>
          <p:cNvPr id="8196"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defRPr sz="1200">
                <a:latin typeface="Arial" panose="020B0604020202020204" pitchFamily="34" charset="0"/>
                <a:ea typeface="Osaka" panose="020B0600000000000000"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
        <p:nvSpPr>
          <p:cNvPr id="8197"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p>
            <a:pPr lvl="0" algn="r"/>
            <a:fld id="{9A0DB2DC-4C9A-4742-B13C-FB6460FD3503}" type="slidenum">
              <a:rPr lang="en-US" altLang="en-US" sz="1200"/>
              <a:t>‹#›</a:t>
            </a:fld>
            <a:endParaRPr lang="en-US" altLang="en-US" sz="12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a:latin typeface="Arial" panose="020B0604020202020204" pitchFamily="34" charset="0"/>
                <a:ea typeface="Osaka" panose="020B0600000000000000"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a:defRPr sz="1200">
                <a:latin typeface="Arial" panose="020B0604020202020204" pitchFamily="34" charset="0"/>
                <a:ea typeface="Osaka" panose="020B0600000000000000"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rPr>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defRPr sz="1200">
                <a:latin typeface="Arial" panose="020B0604020202020204" pitchFamily="34" charset="0"/>
                <a:ea typeface="Osaka" panose="020B0600000000000000"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p>
            <a:pPr lvl="0" algn="r"/>
            <a:fld id="{9A0DB2DC-4C9A-4742-B13C-FB6460FD3503}"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Osaka" panose="020B0600000000000000" charset="0"/>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Osaka" panose="020B0600000000000000" charset="0"/>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Osaka" panose="020B0600000000000000" charset="0"/>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Osaka" panose="020B0600000000000000" charset="0"/>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Osaka" panose="020B0600000000000000"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fld id="{9A0DB2DC-4C9A-4742-B13C-FB6460FD3503}" type="slidenum">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Osaka" panose="020B0600000000000000" pitchFamily="-64" charset="-128"/>
                <a:cs typeface="+mn-cs"/>
              </a:rPr>
              <a:t>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Osaka" panose="020B0600000000000000" pitchFamily="-64" charset="-128"/>
              <a:cs typeface="+mn-cs"/>
            </a:endParaRPr>
          </a:p>
        </p:txBody>
      </p:sp>
      <p:sp>
        <p:nvSpPr>
          <p:cNvPr id="10242" name="Rectangle 2"/>
          <p:cNvSpPr>
            <a:spLocks noGrp="1" noRot="1" noChangeAspect="1" noChangeArrowheads="1" noTextEdit="1"/>
          </p:cNvSpPr>
          <p:nvPr>
            <p:ph type="sldImg"/>
          </p:nvPr>
        </p:nvSpPr>
        <p:spPr/>
      </p:sp>
      <p:sp>
        <p:nvSpPr>
          <p:cNvPr id="10243"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a:fld id="{9A0DB2DC-4C9A-4742-B13C-FB6460FD3503}" type="slidenum">
              <a:rPr lang="en-US" altLang="en-US" sz="1200"/>
              <a:t>10</a:t>
            </a:fld>
            <a:endParaRPr lang="en-US" altLang="en-US" sz="1200"/>
          </a:p>
        </p:txBody>
      </p:sp>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a:fld id="{9A0DB2DC-4C9A-4742-B13C-FB6460FD3503}" type="slidenum">
              <a:rPr lang="en-US" altLang="en-US" sz="1200"/>
              <a:t>11</a:t>
            </a:fld>
            <a:endParaRPr lang="en-US" altLang="en-US" sz="1200"/>
          </a:p>
        </p:txBody>
      </p:sp>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a:fld id="{9A0DB2DC-4C9A-4742-B13C-FB6460FD3503}" type="slidenum">
              <a:rPr lang="en-US" altLang="en-US" sz="1200"/>
              <a:t>12</a:t>
            </a:fld>
            <a:endParaRPr lang="en-US" altLang="en-US" sz="1200"/>
          </a:p>
        </p:txBody>
      </p:sp>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a:fld id="{9A0DB2DC-4C9A-4742-B13C-FB6460FD3503}" type="slidenum">
              <a:rPr lang="en-US" altLang="en-US" sz="1200"/>
              <a:t>13</a:t>
            </a:fld>
            <a:endParaRPr lang="en-US" altLang="en-US" sz="1200"/>
          </a:p>
        </p:txBody>
      </p:sp>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a:fld id="{9A0DB2DC-4C9A-4742-B13C-FB6460FD3503}" type="slidenum">
              <a:rPr lang="en-US" altLang="en-US" sz="1200"/>
              <a:t>14</a:t>
            </a:fld>
            <a:endParaRPr lang="en-US" altLang="en-US" sz="1200"/>
          </a:p>
        </p:txBody>
      </p:sp>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a:fld id="{9A0DB2DC-4C9A-4742-B13C-FB6460FD3503}" type="slidenum">
              <a:rPr lang="en-US" altLang="en-US" sz="1200"/>
              <a:t>15</a:t>
            </a:fld>
            <a:endParaRPr lang="en-US" altLang="en-US" sz="1200"/>
          </a:p>
        </p:txBody>
      </p:sp>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a:fld id="{9A0DB2DC-4C9A-4742-B13C-FB6460FD3503}" type="slidenum">
              <a:rPr lang="en-US" altLang="en-US" sz="1200"/>
              <a:t>16</a:t>
            </a:fld>
            <a:endParaRPr lang="en-US" altLang="en-US" sz="1200"/>
          </a:p>
        </p:txBody>
      </p:sp>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a:fld id="{9A0DB2DC-4C9A-4742-B13C-FB6460FD3503}" type="slidenum">
              <a:rPr lang="en-US" altLang="en-US" sz="1200"/>
              <a:t>17</a:t>
            </a:fld>
            <a:endParaRPr lang="en-US" altLang="en-US" sz="1200"/>
          </a:p>
        </p:txBody>
      </p:sp>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a:fld id="{9A0DB2DC-4C9A-4742-B13C-FB6460FD3503}" type="slidenum">
              <a:rPr lang="en-US" altLang="en-US" sz="1200"/>
              <a:t>18</a:t>
            </a:fld>
            <a:endParaRPr lang="en-US" altLang="en-US" sz="1200"/>
          </a:p>
        </p:txBody>
      </p:sp>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Tree>
    <p:extLst>
      <p:ext uri="{BB962C8B-B14F-4D97-AF65-F5344CB8AC3E}">
        <p14:creationId xmlns:p14="http://schemas.microsoft.com/office/powerpoint/2010/main" val="2202464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fld id="{9A0DB2DC-4C9A-4742-B13C-FB6460FD3503}" type="slidenum">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Osaka" panose="020B0600000000000000" pitchFamily="-64" charset="-128"/>
                <a:cs typeface="+mn-cs"/>
              </a:rPr>
              <a:t>19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Osaka" panose="020B0600000000000000" pitchFamily="-64" charset="-128"/>
              <a:cs typeface="+mn-cs"/>
            </a:endParaRPr>
          </a:p>
        </p:txBody>
      </p:sp>
      <p:sp>
        <p:nvSpPr>
          <p:cNvPr id="10242" name="Rectangle 2"/>
          <p:cNvSpPr>
            <a:spLocks noGrp="1" noRot="1" noChangeAspect="1" noChangeArrowheads="1" noTextEdit="1"/>
          </p:cNvSpPr>
          <p:nvPr>
            <p:ph type="sldImg"/>
          </p:nvPr>
        </p:nvSpPr>
        <p:spPr/>
      </p:sp>
      <p:sp>
        <p:nvSpPr>
          <p:cNvPr id="10243"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a:fld id="{9A0DB2DC-4C9A-4742-B13C-FB6460FD3503}" type="slidenum">
              <a:rPr lang="en-US" altLang="en-US" sz="1200"/>
              <a:t>2</a:t>
            </a:fld>
            <a:endParaRPr lang="en-US" altLang="en-US" sz="1200"/>
          </a:p>
        </p:txBody>
      </p:sp>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fld id="{9A0DB2DC-4C9A-4742-B13C-FB6460FD3503}" type="slidenum">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Osaka" panose="020B0600000000000000" pitchFamily="-64" charset="-128"/>
                <a:cs typeface="+mn-cs"/>
              </a:rPr>
              <a:t>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Osaka" panose="020B0600000000000000" pitchFamily="-64" charset="-128"/>
              <a:cs typeface="+mn-cs"/>
            </a:endParaRPr>
          </a:p>
        </p:txBody>
      </p:sp>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fld id="{9A0DB2DC-4C9A-4742-B13C-FB6460FD3503}" type="slidenum">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Osaka" panose="020B0600000000000000" pitchFamily="-64" charset="-128"/>
                <a:cs typeface="+mn-cs"/>
              </a:rPr>
              <a:t>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Osaka" panose="020B0600000000000000" pitchFamily="-64" charset="-128"/>
              <a:cs typeface="+mn-cs"/>
            </a:endParaRPr>
          </a:p>
        </p:txBody>
      </p:sp>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fld id="{9A0DB2DC-4C9A-4742-B13C-FB6460FD3503}" type="slidenum">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Osaka" panose="020B0600000000000000" pitchFamily="-64" charset="-128"/>
                <a:cs typeface="+mn-cs"/>
              </a:rPr>
              <a:t>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Osaka" panose="020B0600000000000000" pitchFamily="-64" charset="-128"/>
              <a:cs typeface="+mn-cs"/>
            </a:endParaRPr>
          </a:p>
        </p:txBody>
      </p:sp>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a:fld id="{9A0DB2DC-4C9A-4742-B13C-FB6460FD3503}" type="slidenum">
              <a:rPr lang="en-US" altLang="en-US" sz="1200"/>
              <a:t>6</a:t>
            </a:fld>
            <a:endParaRPr lang="en-US" altLang="en-US" sz="1200"/>
          </a:p>
        </p:txBody>
      </p:sp>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a:fld id="{9A0DB2DC-4C9A-4742-B13C-FB6460FD3503}" type="slidenum">
              <a:rPr lang="en-US" altLang="en-US" sz="1200"/>
              <a:t>7</a:t>
            </a:fld>
            <a:endParaRPr lang="en-US" altLang="en-US" sz="1200"/>
          </a:p>
        </p:txBody>
      </p:sp>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lang="en-US" altLang="zh-CN" sz="1800" kern="100" dirty="0">
                <a:effectLst/>
                <a:latin typeface="Times New Roman" panose="02020603050405020304" charset="0"/>
                <a:ea typeface="等线" panose="02010600030101010101" pitchFamily="2" charset="-122"/>
                <a:cs typeface="Times New Roman" panose="02020603050405020304" charset="0"/>
              </a:rPr>
              <a:t>"First off, we start with a Quadratic Programming model. This is all about setting up an optimization problem where our main goal is to minimize the tracking error. We've got some rules here - the sum of our stock weights has to equal 1, and each individual weight needs to be between 0 and 1, since short selling isn't part of our strategy. we give every stock an equal weight. To solve this, we use what's called Sequential Least Squares Programming, or SLSQP. It's a method used for tackling problems with constraints. it operates in a step-by-step manner, systematically searching for a new and improved solution at each stage</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altLang="en-US" sz="1200" b="0" i="0" u="none" strike="noStrike" kern="1200" cap="none" spc="0" normalizeH="0" baseline="0" noProof="0" dirty="0">
              <a:ln>
                <a:noFill/>
              </a:ln>
              <a:solidFill>
                <a:schemeClr val="tx1"/>
              </a:solidFill>
              <a:effectLst/>
              <a:uLnTx/>
              <a:uFillTx/>
              <a:latin typeface="Arial" panose="020B0604020202020204" pitchFamily="34" charset="0"/>
              <a:ea typeface="Osaka" panose="020B0600000000000000" charset="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a:fld id="{9A0DB2DC-4C9A-4742-B13C-FB6460FD3503}" type="slidenum">
              <a:rPr lang="en-US" altLang="en-US" sz="1200"/>
              <a:t>8</a:t>
            </a:fld>
            <a:endParaRPr lang="en-US" altLang="en-US" sz="1200"/>
          </a:p>
        </p:txBody>
      </p:sp>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p:txBody>
          <a:bodyPr wrap="square" lIns="91440" tIns="45720" rIns="91440" bIns="45720" numCol="1" anchor="t" anchorCtr="0" compatLnSpc="1"/>
          <a:lstStyle/>
          <a:p>
            <a:pPr algn="just"/>
            <a:r>
              <a:rPr lang="en-US" altLang="zh-CN" sz="1800" kern="100" dirty="0">
                <a:effectLst/>
                <a:latin typeface="Times New Roman" panose="02020603050405020304" charset="0"/>
                <a:ea typeface="等线" panose="02010600030101010101" pitchFamily="2" charset="-122"/>
                <a:cs typeface="Times New Roman" panose="02020603050405020304" charset="0"/>
              </a:rPr>
              <a:t>the second model is LASSO regression, compared with Ordinary Linear Regression, it adda an L1 penalty to the regression coefficients. so some variables' coefficients are easily shrunk to zero. This helps us in finding the best set of variables . lasso it's really effective in solving problems like multicollinearity and overfitting.. </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algn="just"/>
            <a:r>
              <a:rPr lang="en-US" altLang="zh-CN" sz="1800" kern="100" dirty="0">
                <a:effectLst/>
                <a:latin typeface="Times New Roman" panose="02020603050405020304" charset="0"/>
                <a:ea typeface="等线" panose="02010600030101010101" pitchFamily="2" charset="-122"/>
                <a:cs typeface="Times New Roman" panose="02020603050405020304" charset="0"/>
              </a:rPr>
              <a:t>the mathematical model  can be expressed as [your mathematical expression here]. </a:t>
            </a:r>
            <a:endParaRPr lang="zh-CN" altLang="zh-CN" sz="1800" kern="100" dirty="0">
              <a:effectLst/>
              <a:latin typeface="等线" panose="02010600030101010101" pitchFamily="2" charset="-122"/>
              <a:ea typeface="等线" panose="02010600030101010101" pitchFamily="2" charset="-122"/>
              <a:cs typeface="Times New Roman" panose="02020603050405020304" charset="0"/>
            </a:endParaRPr>
          </a:p>
          <a:p>
            <a:pPr algn="just"/>
            <a:r>
              <a:rPr lang="en-US" altLang="zh-CN" sz="1800" kern="100" dirty="0">
                <a:effectLst/>
                <a:latin typeface="Times New Roman" panose="02020603050405020304" charset="0"/>
                <a:ea typeface="等线" panose="02010600030101010101" pitchFamily="2" charset="-122"/>
                <a:cs typeface="Times New Roman" panose="02020603050405020304" charset="0"/>
              </a:rPr>
              <a:t>So, our approach is to first pick the top thirty stocks based on their weights from the LASSO regression results, then normalize these to get our final set of weights."</a:t>
            </a:r>
            <a:endParaRPr lang="zh-CN" altLang="zh-CN" sz="1800" kern="100">
              <a:effectLst/>
              <a:latin typeface="等线" panose="02010600030101010101" pitchFamily="2" charset="-122"/>
              <a:ea typeface="等线" panose="02010600030101010101" pitchFamily="2" charset="-122"/>
              <a:cs typeface="Times New Roman" panose="02020603050405020304" charset="0"/>
            </a:endParaRPr>
          </a:p>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altLang="en-US" sz="1200" b="0" i="0" u="none" strike="noStrike" kern="1200" cap="none" spc="0" normalizeH="0" baseline="0" noProof="0" dirty="0">
              <a:ln>
                <a:noFill/>
              </a:ln>
              <a:solidFill>
                <a:schemeClr val="tx1"/>
              </a:solidFill>
              <a:effectLst/>
              <a:uLnTx/>
              <a:uFillTx/>
              <a:latin typeface="Arial" panose="020B0604020202020204" pitchFamily="34" charset="0"/>
              <a:ea typeface="Osaka" panose="020B0600000000000000" charset="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a:fld id="{9A0DB2DC-4C9A-4742-B13C-FB6460FD3503}" type="slidenum">
              <a:rPr lang="en-US" altLang="en-US" sz="1200"/>
              <a:t>9</a:t>
            </a:fld>
            <a:endParaRPr lang="en-US" altLang="en-US" sz="1200"/>
          </a:p>
        </p:txBody>
      </p:sp>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rPr>
              <a:t>Let’s turn to the next model. This model is based on the paper ‘A stock index replicating model based on time weighted SVM and it’s empirical analysis’.</a:t>
            </a:r>
          </a:p>
          <a:p>
            <a:pPr marL="0" marR="0" lvl="0" indent="0" algn="l" defTabSz="914400" rtl="0" eaLnBrk="1" fontAlgn="base" latinLnBrk="0" hangingPunct="1">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rPr>
              <a:t>Firstly, we use a hybrid approach, which combines a genetic algorithm with quadratic optimization to select the stocks. Simply put, when selecting the optimal portfolio, we use a method called genetic algorithm. This algorithm judges the quality of each portfolio by examining their quadratic optimization effects. This hybrid method can help us find the almost optimal tracking portfolio, and the computational cost is also relatively low.</a:t>
            </a:r>
          </a:p>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rPr>
              <a:t>Secondly, we use a time-weighted SVR model to re-optimize the weights of the selected stocks. SVR is a linear regression method based on SVM. It sets a small epsilon. If the deviation between the return of the tracking portfolio and the return of the target index does not exceed epsilon, we do not believe that the tracking portfolio deviates from the target index, meaning that the error is negligible. This can help avoid the overfitting problem. Time-weighted means giving recent data greater weight. This is because financial data sequences are unstable and have high noise, and data closer to the present has a stronger impact on the future, providing more information.</a:t>
            </a:r>
          </a:p>
          <a:p>
            <a:pPr marL="0" marR="0" lvl="0" indent="0" algn="l" defTabSz="914400" rtl="0" eaLnBrk="1" fontAlgn="base" latinLnBrk="0" hangingPunct="1">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rPr>
              <a:t>And finally, we get the following objective function.</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10" name="Picture 12"/>
          <p:cNvPicPr>
            <a:picLocks noChangeAspect="1" noChangeArrowheads="1"/>
          </p:cNvPicPr>
          <p:nvPr/>
        </p:nvPicPr>
        <p:blipFill>
          <a:blip r:embed="rId2"/>
          <a:srcRect/>
          <a:stretch>
            <a:fillRect/>
          </a:stretch>
        </p:blipFill>
        <p:spPr bwMode="auto">
          <a:xfrm>
            <a:off x="7543800" y="6118225"/>
            <a:ext cx="968375" cy="434975"/>
          </a:xfrm>
          <a:prstGeom prst="rect">
            <a:avLst/>
          </a:prstGeom>
          <a:noFill/>
          <a:ln>
            <a:noFill/>
          </a:ln>
          <a:effectLst/>
        </p:spPr>
      </p:pic>
      <p:sp>
        <p:nvSpPr>
          <p:cNvPr id="11" name="Rectangle 15"/>
          <p:cNvSpPr>
            <a:spLocks noChangeArrowheads="1"/>
          </p:cNvSpPr>
          <p:nvPr/>
        </p:nvSpPr>
        <p:spPr bwMode="auto">
          <a:xfrm>
            <a:off x="0" y="-76200"/>
            <a:ext cx="9144000" cy="2895600"/>
          </a:xfrm>
          <a:prstGeom prst="rect">
            <a:avLst/>
          </a:prstGeom>
          <a:gradFill rotWithShape="0">
            <a:gsLst>
              <a:gs pos="0">
                <a:srgbClr val="333333"/>
              </a:gs>
              <a:gs pos="100000">
                <a:schemeClr val="tx1"/>
              </a:gs>
            </a:gsLst>
            <a:lin ang="5400000" scaled="1"/>
          </a:gradFill>
          <a:ln>
            <a:noFill/>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
        <p:nvSpPr>
          <p:cNvPr id="12" name="Rectangle 19"/>
          <p:cNvSpPr>
            <a:spLocks noChangeArrowheads="1"/>
          </p:cNvSpPr>
          <p:nvPr/>
        </p:nvSpPr>
        <p:spPr bwMode="auto">
          <a:xfrm>
            <a:off x="609600" y="6172200"/>
            <a:ext cx="4664075" cy="274638"/>
          </a:xfrm>
          <a:prstGeom prst="rect">
            <a:avLst/>
          </a:prstGeom>
          <a:noFill/>
          <a:ln>
            <a:noFill/>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200" b="1" i="0" u="none" strike="noStrike" kern="1200" cap="none" spc="0" normalizeH="0" baseline="0" noProof="0" dirty="0">
                <a:ln>
                  <a:noFill/>
                </a:ln>
                <a:solidFill>
                  <a:schemeClr val="tx1"/>
                </a:solidFill>
                <a:effectLst/>
                <a:uLnTx/>
                <a:uFillTx/>
                <a:latin typeface="Arial Bold" panose="020B0604020202090204" pitchFamily="-64" charset="0"/>
                <a:ea typeface="Osaka" panose="020B0600000000000000" charset="0"/>
                <a:cs typeface="+mn-cs"/>
              </a:rPr>
              <a:t>Boston University</a:t>
            </a:r>
            <a:r>
              <a:rPr kumimoji="0" lang="en-US" altLang="en-US" sz="1200" b="1" i="0" u="none" strike="noStrike" kern="1200" cap="none" spc="0" normalizeH="0" baseline="0" noProof="0" dirty="0">
                <a:ln>
                  <a:noFill/>
                </a:ln>
                <a:solidFill>
                  <a:schemeClr val="tx1"/>
                </a:solidFill>
                <a:effectLst/>
                <a:uLnTx/>
                <a:uFillTx/>
                <a:latin typeface="Arial" panose="020B0604020202020204" pitchFamily="34" charset="0"/>
                <a:ea typeface="Osaka" panose="020B0600000000000000" charset="0"/>
                <a:cs typeface="+mn-cs"/>
              </a:rPr>
              <a:t> </a:t>
            </a:r>
            <a:r>
              <a:rPr kumimoji="0" lang="en-US" altLang="en-US" sz="1200" b="0" i="0" u="none" strike="noStrike" kern="1200" cap="none" spc="0" normalizeH="0" baseline="0" noProof="0" dirty="0">
                <a:ln>
                  <a:noFill/>
                </a:ln>
                <a:solidFill>
                  <a:schemeClr val="tx1"/>
                </a:solidFill>
                <a:effectLst/>
                <a:uLnTx/>
                <a:uFillTx/>
                <a:latin typeface="Arial" panose="020B0604020202020204" pitchFamily="34" charset="0"/>
                <a:ea typeface="Osaka" panose="020B0600000000000000" charset="0"/>
                <a:cs typeface="+mn-cs"/>
              </a:rPr>
              <a:t>School/college name here</a:t>
            </a:r>
          </a:p>
        </p:txBody>
      </p:sp>
      <p:sp>
        <p:nvSpPr>
          <p:cNvPr id="2" name="矩形 1"/>
          <p:cNvSpPr/>
          <p:nvPr userDrawn="1"/>
        </p:nvSpPr>
        <p:spPr bwMode="auto">
          <a:xfrm>
            <a:off x="2057400" y="6172200"/>
            <a:ext cx="1760537" cy="228600"/>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Arial" panose="020B0604020202020204" pitchFamily="34" charset="0"/>
              <a:ea typeface="Osaka" panose="020B0600000000000000" charset="0"/>
            </a:endParaRPr>
          </a:p>
        </p:txBody>
      </p:sp>
      <p:sp>
        <p:nvSpPr>
          <p:cNvPr id="3075" name="Rectangle 3"/>
          <p:cNvSpPr>
            <a:spLocks noGrp="1" noChangeArrowheads="1"/>
          </p:cNvSpPr>
          <p:nvPr>
            <p:ph type="subTitle" idx="1"/>
          </p:nvPr>
        </p:nvSpPr>
        <p:spPr>
          <a:xfrm>
            <a:off x="685800" y="3200400"/>
            <a:ext cx="7772400" cy="1752600"/>
          </a:xfrm>
        </p:spPr>
        <p:txBody>
          <a:bodyPr/>
          <a:lstStyle>
            <a:lvl1pPr marL="0" indent="0">
              <a:buFont typeface="Wingdings" panose="05000000000000000000" pitchFamily="2" charset="2"/>
              <a:buNone/>
              <a:defRPr sz="1800">
                <a:solidFill>
                  <a:srgbClr val="CCCCCC"/>
                </a:solidFill>
              </a:defRPr>
            </a:lvl1pPr>
          </a:lstStyle>
          <a:p>
            <a:pPr lvl="0"/>
            <a:r>
              <a:rPr lang="en-US" altLang="en-US" noProof="0" dirty="0"/>
              <a:t>Click to edit Master subtitle style</a:t>
            </a:r>
          </a:p>
        </p:txBody>
      </p:sp>
      <p:sp>
        <p:nvSpPr>
          <p:cNvPr id="3074" name="Rectangle 2"/>
          <p:cNvSpPr>
            <a:spLocks noGrp="1" noChangeArrowheads="1"/>
          </p:cNvSpPr>
          <p:nvPr>
            <p:ph type="ctrTitle"/>
          </p:nvPr>
        </p:nvSpPr>
        <p:spPr>
          <a:xfrm>
            <a:off x="685800" y="1600200"/>
            <a:ext cx="7772400" cy="1143000"/>
          </a:xfrm>
        </p:spPr>
        <p:txBody>
          <a:bodyPr anchor="ctr"/>
          <a:lstStyle>
            <a:lvl1pPr>
              <a:defRPr>
                <a:solidFill>
                  <a:schemeClr val="bg1"/>
                </a:solidFill>
              </a:defRPr>
            </a:lvl1pPr>
          </a:lstStyle>
          <a:p>
            <a:pPr lvl="0"/>
            <a:r>
              <a:rPr lang="en-US" altLang="en-US" noProof="0" dirty="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solidFill>
          <a:schemeClr val="bg1"/>
        </a:solidFill>
        <a:effectLst/>
      </p:bgPr>
    </p:bg>
    <p:spTree>
      <p:nvGrpSpPr>
        <p:cNvPr id="1" name=""/>
        <p:cNvGrpSpPr/>
        <p:nvPr/>
      </p:nvGrpSpPr>
      <p:grpSpPr>
        <a:xfrm>
          <a:off x="0" y="0"/>
          <a:ext cx="0" cy="0"/>
          <a:chOff x="0" y="0"/>
          <a:chExt cx="0" cy="0"/>
        </a:xfrm>
      </p:grpSpPr>
      <p:sp>
        <p:nvSpPr>
          <p:cNvPr id="10" name="Title 1"/>
          <p:cNvSpPr txBox="1"/>
          <p:nvPr/>
        </p:nvSpPr>
        <p:spPr bwMode="auto">
          <a:xfrm>
            <a:off x="6477000" y="730250"/>
            <a:ext cx="2303463" cy="4984750"/>
          </a:xfrm>
          <a:prstGeom prst="rect">
            <a:avLst/>
          </a:prstGeom>
          <a:noFill/>
          <a:ln>
            <a:noFill/>
          </a:ln>
          <a:effectLst/>
        </p:spPr>
        <p:txBody>
          <a:bodyPr/>
          <a:lstStyle>
            <a:lvl1pPr algn="l" rtl="0" eaLnBrk="0" fontAlgn="base" hangingPunct="0">
              <a:spcBef>
                <a:spcPct val="0"/>
              </a:spcBef>
              <a:spcAft>
                <a:spcPct val="0"/>
              </a:spcAft>
              <a:defRPr sz="2400" kern="12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panose="020B0604020202020204" pitchFamily="34" charset="0"/>
                <a:ea typeface="Osaka" panose="020B0600000000000000" charset="0"/>
              </a:defRPr>
            </a:lvl2pPr>
            <a:lvl3pPr algn="l" rtl="0" eaLnBrk="0" fontAlgn="base" hangingPunct="0">
              <a:spcBef>
                <a:spcPct val="0"/>
              </a:spcBef>
              <a:spcAft>
                <a:spcPct val="0"/>
              </a:spcAft>
              <a:defRPr sz="2400">
                <a:solidFill>
                  <a:schemeClr val="tx1"/>
                </a:solidFill>
                <a:latin typeface="Arial" panose="020B0604020202020204" pitchFamily="34" charset="0"/>
                <a:ea typeface="Osaka" panose="020B0600000000000000" charset="0"/>
              </a:defRPr>
            </a:lvl3pPr>
            <a:lvl4pPr algn="l" rtl="0" eaLnBrk="0" fontAlgn="base" hangingPunct="0">
              <a:spcBef>
                <a:spcPct val="0"/>
              </a:spcBef>
              <a:spcAft>
                <a:spcPct val="0"/>
              </a:spcAft>
              <a:defRPr sz="2400">
                <a:solidFill>
                  <a:schemeClr val="tx1"/>
                </a:solidFill>
                <a:latin typeface="Arial" panose="020B0604020202020204" pitchFamily="34" charset="0"/>
                <a:ea typeface="Osaka" panose="020B0600000000000000" charset="0"/>
              </a:defRPr>
            </a:lvl4pPr>
            <a:lvl5pPr algn="l" rtl="0" eaLnBrk="0" fontAlgn="base" hangingPunct="0">
              <a:spcBef>
                <a:spcPct val="0"/>
              </a:spcBef>
              <a:spcAft>
                <a:spcPct val="0"/>
              </a:spcAft>
              <a:defRPr sz="2400">
                <a:solidFill>
                  <a:schemeClr val="tx1"/>
                </a:solidFill>
                <a:latin typeface="Arial" panose="020B0604020202020204" pitchFamily="34" charset="0"/>
                <a:ea typeface="Osaka" panose="020B0600000000000000" charset="0"/>
              </a:defRPr>
            </a:lvl5pPr>
            <a:lvl6pPr marL="457200" algn="l" rtl="0" fontAlgn="base">
              <a:spcBef>
                <a:spcPct val="0"/>
              </a:spcBef>
              <a:spcAft>
                <a:spcPct val="0"/>
              </a:spcAft>
              <a:defRPr sz="2400">
                <a:solidFill>
                  <a:schemeClr val="tx1"/>
                </a:solidFill>
                <a:latin typeface="Arial" panose="020B0604020202020204" pitchFamily="34" charset="0"/>
                <a:ea typeface="Osaka" panose="020B0600000000000000" charset="0"/>
              </a:defRPr>
            </a:lvl6pPr>
            <a:lvl7pPr marL="914400" algn="l" rtl="0" fontAlgn="base">
              <a:spcBef>
                <a:spcPct val="0"/>
              </a:spcBef>
              <a:spcAft>
                <a:spcPct val="0"/>
              </a:spcAft>
              <a:defRPr sz="2400">
                <a:solidFill>
                  <a:schemeClr val="tx1"/>
                </a:solidFill>
                <a:latin typeface="Arial" panose="020B0604020202020204" pitchFamily="34" charset="0"/>
                <a:ea typeface="Osaka" panose="020B0600000000000000" charset="0"/>
              </a:defRPr>
            </a:lvl7pPr>
            <a:lvl8pPr marL="1371600" algn="l" rtl="0" fontAlgn="base">
              <a:spcBef>
                <a:spcPct val="0"/>
              </a:spcBef>
              <a:spcAft>
                <a:spcPct val="0"/>
              </a:spcAft>
              <a:defRPr sz="2400">
                <a:solidFill>
                  <a:schemeClr val="tx1"/>
                </a:solidFill>
                <a:latin typeface="Arial" panose="020B0604020202020204" pitchFamily="34" charset="0"/>
                <a:ea typeface="Osaka" panose="020B0600000000000000" charset="0"/>
              </a:defRPr>
            </a:lvl8pPr>
            <a:lvl9pPr marL="1828800" algn="l" rtl="0" fontAlgn="base">
              <a:spcBef>
                <a:spcPct val="0"/>
              </a:spcBef>
              <a:spcAft>
                <a:spcPct val="0"/>
              </a:spcAft>
              <a:defRPr sz="2400">
                <a:solidFill>
                  <a:schemeClr val="tx1"/>
                </a:solidFill>
                <a:latin typeface="Arial" panose="020B0604020202020204" pitchFamily="34" charset="0"/>
                <a:ea typeface="Osaka" panose="020B0600000000000000"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2400" b="0" i="0" u="none" strike="noStrike" kern="1200" cap="none" spc="0" normalizeH="0" baseline="0" noProof="0" dirty="0">
                <a:ln>
                  <a:noFill/>
                </a:ln>
                <a:solidFill>
                  <a:schemeClr val="tx1"/>
                </a:solidFill>
                <a:effectLst/>
                <a:uLnTx/>
                <a:uFillTx/>
                <a:latin typeface="+mj-lt"/>
                <a:ea typeface="+mj-ea"/>
                <a:cs typeface="+mj-cs"/>
              </a:rPr>
              <a:t>Click to edit Master title style</a:t>
            </a:r>
          </a:p>
        </p:txBody>
      </p:sp>
      <p:sp>
        <p:nvSpPr>
          <p:cNvPr id="6" name="Content Placeholder 2"/>
          <p:cNvSpPr>
            <a:spLocks noGrp="1"/>
          </p:cNvSpPr>
          <p:nvPr>
            <p:ph idx="12"/>
          </p:nvPr>
        </p:nvSpPr>
        <p:spPr>
          <a:xfrm>
            <a:off x="609599" y="729512"/>
            <a:ext cx="5638801" cy="49854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5"/>
          <p:cNvSpPr>
            <a:spLocks noGrp="1" noChangeArrowheads="1"/>
          </p:cNvSpPr>
          <p:nvPr>
            <p:ph type="ftr" sz="quarter" idx="3"/>
          </p:nvPr>
        </p:nvSpPr>
        <p:spPr bwMode="auto">
          <a:xfrm>
            <a:off x="609600" y="0"/>
            <a:ext cx="5105400" cy="304800"/>
          </a:xfrm>
          <a:prstGeom prst="rect">
            <a:avLst/>
          </a:prstGeom>
        </p:spPr>
        <p:txBody>
          <a:bodyPr vert="horz" wrap="square" lIns="91440" tIns="45720" rIns="91440" bIns="45720" numCol="1" anchor="t"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chemeClr val="bg1"/>
                </a:solidFill>
                <a:effectLst/>
                <a:uLnTx/>
                <a:uFillTx/>
                <a:latin typeface="Arial" panose="020B0604020202020204" pitchFamily="34" charset="0"/>
                <a:ea typeface="Osaka" panose="020B0600000000000000" charset="0"/>
                <a:cs typeface="+mn-cs"/>
              </a:rPr>
              <a:t>Trustees Presentation</a:t>
            </a:r>
          </a:p>
        </p:txBody>
      </p:sp>
      <p:sp>
        <p:nvSpPr>
          <p:cNvPr id="12" name="Rectangle 18"/>
          <p:cNvSpPr>
            <a:spLocks noGrp="1" noChangeArrowheads="1"/>
          </p:cNvSpPr>
          <p:nvPr>
            <p:ph type="dt" sz="half" idx="2"/>
          </p:nvPr>
        </p:nvSpPr>
        <p:spPr bwMode="auto">
          <a:xfrm>
            <a:off x="8001000" y="76200"/>
            <a:ext cx="1066800" cy="228600"/>
          </a:xfrm>
          <a:prstGeom prst="rect">
            <a:avLst/>
          </a:prstGeom>
        </p:spPr>
        <p:txBody>
          <a:bodyPr vert="horz" wrap="square" lIns="91440" tIns="45720" rIns="91440" bIns="45720" numCol="1" anchor="t" anchorCtr="0" compatLnSpc="1"/>
          <a:lstStyle/>
          <a:p>
            <a:pPr algn="r"/>
            <a:r>
              <a:rPr lang="en-US" altLang="en-US" baseline="30000"/>
              <a:t>2/3/08  </a:t>
            </a:r>
            <a:fld id="{9A0DB2DC-4C9A-4742-B13C-FB6460FD3503}" type="slidenum">
              <a:rPr lang="en-US" altLang="en-US" baseline="30000"/>
              <a:t>‹#›</a:t>
            </a:fld>
            <a:endParaRPr lang="en-US" altLang="en-US" baseline="300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页脚占位符 3"/>
          <p:cNvSpPr>
            <a:spLocks noGrp="1"/>
          </p:cNvSpPr>
          <p:nvPr>
            <p:ph type="ftr" sz="quarter"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chemeClr val="bg1"/>
                </a:solidFill>
                <a:effectLst/>
                <a:uLnTx/>
                <a:uFillTx/>
                <a:latin typeface="Arial" panose="020B0604020202020204" pitchFamily="34" charset="0"/>
                <a:ea typeface="Osaka" panose="020B0600000000000000" charset="0"/>
                <a:cs typeface="+mn-cs"/>
              </a:rPr>
              <a:t>Trustees Presentation</a:t>
            </a:r>
          </a:p>
        </p:txBody>
      </p:sp>
      <p:sp>
        <p:nvSpPr>
          <p:cNvPr id="5" name="日期占位符 4"/>
          <p:cNvSpPr>
            <a:spLocks noGrp="1"/>
          </p:cNvSpPr>
          <p:nvPr>
            <p:ph type="dt" sz="half" idx="11"/>
          </p:nvPr>
        </p:nvSpPr>
        <p:spPr/>
        <p:txBody>
          <a:bodyPr/>
          <a:lstStyle/>
          <a:p>
            <a:pPr lvl="0"/>
            <a:r>
              <a:rPr lang="en-US" altLang="en-US" baseline="30000">
                <a:latin typeface="Arial" panose="020B0604020202020204" pitchFamily="34" charset="0"/>
              </a:rPr>
              <a:t>2/3/08  </a:t>
            </a:r>
            <a:fld id="{9A0DB2DC-4C9A-4742-B13C-FB6460FD3503}" type="slidenum">
              <a:rPr lang="en-US" altLang="en-US" sz="1200" baseline="30000">
                <a:solidFill>
                  <a:srgbClr val="CCCCCC"/>
                </a:solidFill>
                <a:latin typeface="Arial" panose="020B0604020202020204" pitchFamily="34" charset="0"/>
              </a:rPr>
              <a:t>‹#›</a:t>
            </a:fld>
            <a:endParaRPr lang="en-US" altLang="en-US" sz="1200" baseline="30000">
              <a:solidFill>
                <a:srgbClr val="CCCCCC"/>
              </a:solidFill>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页脚占位符 3"/>
          <p:cNvSpPr>
            <a:spLocks noGrp="1"/>
          </p:cNvSpPr>
          <p:nvPr>
            <p:ph type="ftr" sz="quarter"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chemeClr val="bg1"/>
                </a:solidFill>
                <a:effectLst/>
                <a:uLnTx/>
                <a:uFillTx/>
                <a:latin typeface="Arial" panose="020B0604020202020204" pitchFamily="34" charset="0"/>
                <a:ea typeface="Osaka" panose="020B0600000000000000" charset="0"/>
                <a:cs typeface="+mn-cs"/>
              </a:rPr>
              <a:t>Trustees Presentation</a:t>
            </a:r>
          </a:p>
        </p:txBody>
      </p:sp>
      <p:sp>
        <p:nvSpPr>
          <p:cNvPr id="5" name="日期占位符 4"/>
          <p:cNvSpPr>
            <a:spLocks noGrp="1"/>
          </p:cNvSpPr>
          <p:nvPr>
            <p:ph type="dt" sz="half" idx="11"/>
          </p:nvPr>
        </p:nvSpPr>
        <p:spPr/>
        <p:txBody>
          <a:bodyPr/>
          <a:lstStyle/>
          <a:p>
            <a:pPr lvl="0"/>
            <a:r>
              <a:rPr lang="en-US" altLang="en-US" baseline="30000">
                <a:latin typeface="Arial" panose="020B0604020202020204" pitchFamily="34" charset="0"/>
              </a:rPr>
              <a:t>2/3/08  </a:t>
            </a:r>
            <a:fld id="{9A0DB2DC-4C9A-4742-B13C-FB6460FD3503}" type="slidenum">
              <a:rPr lang="en-US" altLang="en-US" sz="1200" baseline="30000">
                <a:solidFill>
                  <a:srgbClr val="CCCCCC"/>
                </a:solidFill>
                <a:latin typeface="Arial" panose="020B0604020202020204" pitchFamily="34" charset="0"/>
              </a:rPr>
              <a:t>‹#›</a:t>
            </a:fld>
            <a:endParaRPr lang="en-US" altLang="en-US" sz="1200" baseline="30000">
              <a:solidFill>
                <a:srgbClr val="CCCCCC"/>
              </a:solidFill>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828800"/>
            <a:ext cx="38862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38862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页脚占位符 4"/>
          <p:cNvSpPr>
            <a:spLocks noGrp="1"/>
          </p:cNvSpPr>
          <p:nvPr>
            <p:ph type="ftr" sz="quarter"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chemeClr val="bg1"/>
                </a:solidFill>
                <a:effectLst/>
                <a:uLnTx/>
                <a:uFillTx/>
                <a:latin typeface="Arial" panose="020B0604020202020204" pitchFamily="34" charset="0"/>
                <a:ea typeface="Osaka" panose="020B0600000000000000" charset="0"/>
                <a:cs typeface="+mn-cs"/>
              </a:rPr>
              <a:t>Trustees Presentation</a:t>
            </a:r>
          </a:p>
        </p:txBody>
      </p:sp>
      <p:sp>
        <p:nvSpPr>
          <p:cNvPr id="6" name="日期占位符 5"/>
          <p:cNvSpPr>
            <a:spLocks noGrp="1"/>
          </p:cNvSpPr>
          <p:nvPr>
            <p:ph type="dt" sz="half" idx="11"/>
          </p:nvPr>
        </p:nvSpPr>
        <p:spPr/>
        <p:txBody>
          <a:bodyPr/>
          <a:lstStyle/>
          <a:p>
            <a:pPr lvl="0"/>
            <a:r>
              <a:rPr lang="en-US" altLang="en-US" baseline="30000">
                <a:latin typeface="Arial" panose="020B0604020202020204" pitchFamily="34" charset="0"/>
              </a:rPr>
              <a:t>2/3/08  </a:t>
            </a:r>
            <a:fld id="{9A0DB2DC-4C9A-4742-B13C-FB6460FD3503}" type="slidenum">
              <a:rPr lang="en-US" altLang="en-US" sz="1200" baseline="30000">
                <a:solidFill>
                  <a:srgbClr val="CCCCCC"/>
                </a:solidFill>
                <a:latin typeface="Arial" panose="020B0604020202020204" pitchFamily="34" charset="0"/>
              </a:rPr>
              <a:t>‹#›</a:t>
            </a:fld>
            <a:endParaRPr lang="en-US" altLang="en-US" sz="1200" baseline="30000">
              <a:solidFill>
                <a:srgbClr val="CCCCCC"/>
              </a:solidFill>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页脚占位符 6"/>
          <p:cNvSpPr>
            <a:spLocks noGrp="1"/>
          </p:cNvSpPr>
          <p:nvPr>
            <p:ph type="ftr" sz="quarter"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chemeClr val="bg1"/>
                </a:solidFill>
                <a:effectLst/>
                <a:uLnTx/>
                <a:uFillTx/>
                <a:latin typeface="Arial" panose="020B0604020202020204" pitchFamily="34" charset="0"/>
                <a:ea typeface="Osaka" panose="020B0600000000000000" charset="0"/>
                <a:cs typeface="+mn-cs"/>
              </a:rPr>
              <a:t>Trustees Presentation</a:t>
            </a:r>
          </a:p>
        </p:txBody>
      </p:sp>
      <p:sp>
        <p:nvSpPr>
          <p:cNvPr id="8" name="日期占位符 7"/>
          <p:cNvSpPr>
            <a:spLocks noGrp="1"/>
          </p:cNvSpPr>
          <p:nvPr>
            <p:ph type="dt" sz="half" idx="11"/>
          </p:nvPr>
        </p:nvSpPr>
        <p:spPr/>
        <p:txBody>
          <a:bodyPr/>
          <a:lstStyle/>
          <a:p>
            <a:pPr lvl="0"/>
            <a:r>
              <a:rPr lang="en-US" altLang="en-US" baseline="30000">
                <a:latin typeface="Arial" panose="020B0604020202020204" pitchFamily="34" charset="0"/>
              </a:rPr>
              <a:t>2/3/08  </a:t>
            </a:r>
            <a:fld id="{9A0DB2DC-4C9A-4742-B13C-FB6460FD3503}" type="slidenum">
              <a:rPr lang="en-US" altLang="en-US" sz="1200" baseline="30000">
                <a:solidFill>
                  <a:srgbClr val="CCCCCC"/>
                </a:solidFill>
                <a:latin typeface="Arial" panose="020B0604020202020204" pitchFamily="34" charset="0"/>
              </a:rPr>
              <a:t>‹#›</a:t>
            </a:fld>
            <a:endParaRPr lang="en-US" altLang="en-US" sz="1200" baseline="30000">
              <a:solidFill>
                <a:srgbClr val="CCCCCC"/>
              </a:solidFill>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页脚占位符 2"/>
          <p:cNvSpPr>
            <a:spLocks noGrp="1"/>
          </p:cNvSpPr>
          <p:nvPr>
            <p:ph type="ftr" sz="quarter"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chemeClr val="bg1"/>
                </a:solidFill>
                <a:effectLst/>
                <a:uLnTx/>
                <a:uFillTx/>
                <a:latin typeface="Arial" panose="020B0604020202020204" pitchFamily="34" charset="0"/>
                <a:ea typeface="Osaka" panose="020B0600000000000000" charset="0"/>
                <a:cs typeface="+mn-cs"/>
              </a:rPr>
              <a:t>Trustees Presentation</a:t>
            </a:r>
          </a:p>
        </p:txBody>
      </p:sp>
      <p:sp>
        <p:nvSpPr>
          <p:cNvPr id="4" name="日期占位符 3"/>
          <p:cNvSpPr>
            <a:spLocks noGrp="1"/>
          </p:cNvSpPr>
          <p:nvPr>
            <p:ph type="dt" sz="half" idx="11"/>
          </p:nvPr>
        </p:nvSpPr>
        <p:spPr/>
        <p:txBody>
          <a:bodyPr/>
          <a:lstStyle/>
          <a:p>
            <a:pPr lvl="0"/>
            <a:r>
              <a:rPr lang="en-US" altLang="en-US" baseline="30000">
                <a:latin typeface="Arial" panose="020B0604020202020204" pitchFamily="34" charset="0"/>
              </a:rPr>
              <a:t>2/3/08  </a:t>
            </a:r>
            <a:fld id="{9A0DB2DC-4C9A-4742-B13C-FB6460FD3503}" type="slidenum">
              <a:rPr lang="en-US" altLang="en-US" sz="1200" baseline="30000">
                <a:solidFill>
                  <a:srgbClr val="CCCCCC"/>
                </a:solidFill>
                <a:latin typeface="Arial" panose="020B0604020202020204" pitchFamily="34" charset="0"/>
              </a:rPr>
              <a:t>‹#›</a:t>
            </a:fld>
            <a:endParaRPr lang="en-US" altLang="en-US" sz="1200" baseline="30000">
              <a:solidFill>
                <a:srgbClr val="CCCCCC"/>
              </a:solidFill>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chemeClr val="bg1"/>
                </a:solidFill>
                <a:effectLst/>
                <a:uLnTx/>
                <a:uFillTx/>
                <a:latin typeface="Arial" panose="020B0604020202020204" pitchFamily="34" charset="0"/>
                <a:ea typeface="Osaka" panose="020B0600000000000000" charset="0"/>
                <a:cs typeface="+mn-cs"/>
              </a:rPr>
              <a:t>Trustees Presentation</a:t>
            </a:r>
          </a:p>
        </p:txBody>
      </p:sp>
      <p:sp>
        <p:nvSpPr>
          <p:cNvPr id="3" name="日期占位符 2"/>
          <p:cNvSpPr>
            <a:spLocks noGrp="1"/>
          </p:cNvSpPr>
          <p:nvPr>
            <p:ph type="dt" sz="half" idx="11"/>
          </p:nvPr>
        </p:nvSpPr>
        <p:spPr/>
        <p:txBody>
          <a:bodyPr/>
          <a:lstStyle/>
          <a:p>
            <a:pPr lvl="0"/>
            <a:r>
              <a:rPr lang="en-US" altLang="en-US" baseline="30000">
                <a:latin typeface="Arial" panose="020B0604020202020204" pitchFamily="34" charset="0"/>
              </a:rPr>
              <a:t>2/3/08  </a:t>
            </a:r>
            <a:fld id="{9A0DB2DC-4C9A-4742-B13C-FB6460FD3503}" type="slidenum">
              <a:rPr lang="en-US" altLang="en-US" sz="1200" baseline="30000">
                <a:solidFill>
                  <a:srgbClr val="CCCCCC"/>
                </a:solidFill>
                <a:latin typeface="Arial" panose="020B0604020202020204" pitchFamily="34" charset="0"/>
              </a:rPr>
              <a:t>‹#›</a:t>
            </a:fld>
            <a:endParaRPr lang="en-US" altLang="en-US" sz="1200" baseline="30000">
              <a:solidFill>
                <a:srgbClr val="CCCCCC"/>
              </a:solidFill>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页脚占位符 4"/>
          <p:cNvSpPr>
            <a:spLocks noGrp="1"/>
          </p:cNvSpPr>
          <p:nvPr>
            <p:ph type="ftr" sz="quarter"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chemeClr val="bg1"/>
                </a:solidFill>
                <a:effectLst/>
                <a:uLnTx/>
                <a:uFillTx/>
                <a:latin typeface="Arial" panose="020B0604020202020204" pitchFamily="34" charset="0"/>
                <a:ea typeface="Osaka" panose="020B0600000000000000" charset="0"/>
                <a:cs typeface="+mn-cs"/>
              </a:rPr>
              <a:t>Trustees Presentation</a:t>
            </a:r>
          </a:p>
        </p:txBody>
      </p:sp>
      <p:sp>
        <p:nvSpPr>
          <p:cNvPr id="6" name="日期占位符 5"/>
          <p:cNvSpPr>
            <a:spLocks noGrp="1"/>
          </p:cNvSpPr>
          <p:nvPr>
            <p:ph type="dt" sz="half" idx="11"/>
          </p:nvPr>
        </p:nvSpPr>
        <p:spPr/>
        <p:txBody>
          <a:bodyPr/>
          <a:lstStyle/>
          <a:p>
            <a:pPr lvl="0"/>
            <a:r>
              <a:rPr lang="en-US" altLang="en-US" baseline="30000">
                <a:latin typeface="Arial" panose="020B0604020202020204" pitchFamily="34" charset="0"/>
              </a:rPr>
              <a:t>2/3/08  </a:t>
            </a:r>
            <a:fld id="{9A0DB2DC-4C9A-4742-B13C-FB6460FD3503}" type="slidenum">
              <a:rPr lang="en-US" altLang="en-US" sz="1200" baseline="30000">
                <a:solidFill>
                  <a:srgbClr val="CCCCCC"/>
                </a:solidFill>
                <a:latin typeface="Arial" panose="020B0604020202020204" pitchFamily="34" charset="0"/>
              </a:rPr>
              <a:t>‹#›</a:t>
            </a:fld>
            <a:endParaRPr lang="en-US" altLang="en-US" sz="1200" baseline="30000">
              <a:solidFill>
                <a:srgbClr val="CCCCCC"/>
              </a:solidFill>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anose="05000000000000000000" pitchFamily="2" charset="2"/>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页脚占位符 4"/>
          <p:cNvSpPr>
            <a:spLocks noGrp="1"/>
          </p:cNvSpPr>
          <p:nvPr>
            <p:ph type="ftr" sz="quarter"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chemeClr val="bg1"/>
                </a:solidFill>
                <a:effectLst/>
                <a:uLnTx/>
                <a:uFillTx/>
                <a:latin typeface="Arial" panose="020B0604020202020204" pitchFamily="34" charset="0"/>
                <a:ea typeface="Osaka" panose="020B0600000000000000" charset="0"/>
                <a:cs typeface="+mn-cs"/>
              </a:rPr>
              <a:t>Trustees Presentation</a:t>
            </a:r>
          </a:p>
        </p:txBody>
      </p:sp>
      <p:sp>
        <p:nvSpPr>
          <p:cNvPr id="6" name="日期占位符 5"/>
          <p:cNvSpPr>
            <a:spLocks noGrp="1"/>
          </p:cNvSpPr>
          <p:nvPr>
            <p:ph type="dt" sz="half" idx="11"/>
          </p:nvPr>
        </p:nvSpPr>
        <p:spPr/>
        <p:txBody>
          <a:bodyPr/>
          <a:lstStyle/>
          <a:p>
            <a:pPr lvl="0"/>
            <a:r>
              <a:rPr lang="en-US" altLang="en-US" baseline="30000">
                <a:latin typeface="Arial" panose="020B0604020202020204" pitchFamily="34" charset="0"/>
              </a:rPr>
              <a:t>2/3/08  </a:t>
            </a:r>
            <a:fld id="{9A0DB2DC-4C9A-4742-B13C-FB6460FD3503}" type="slidenum">
              <a:rPr lang="en-US" altLang="en-US" sz="1200" baseline="30000">
                <a:solidFill>
                  <a:srgbClr val="CCCCCC"/>
                </a:solidFill>
                <a:latin typeface="Arial" panose="020B0604020202020204" pitchFamily="34" charset="0"/>
              </a:rPr>
              <a:t>‹#›</a:t>
            </a:fld>
            <a:endParaRPr lang="en-US" altLang="en-US" sz="1200" baseline="30000">
              <a:solidFill>
                <a:srgbClr val="CCCCCC"/>
              </a:solidFill>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4" name="Rectangle 10"/>
          <p:cNvSpPr>
            <a:spLocks noChangeArrowheads="1"/>
          </p:cNvSpPr>
          <p:nvPr/>
        </p:nvSpPr>
        <p:spPr bwMode="auto">
          <a:xfrm>
            <a:off x="0" y="-42862"/>
            <a:ext cx="9144000" cy="347663"/>
          </a:xfrm>
          <a:prstGeom prst="rect">
            <a:avLst/>
          </a:prstGeom>
          <a:gradFill rotWithShape="0">
            <a:gsLst>
              <a:gs pos="0">
                <a:srgbClr val="333333"/>
              </a:gs>
              <a:gs pos="100000">
                <a:schemeClr val="tx1"/>
              </a:gs>
            </a:gsLst>
            <a:lin ang="5400000" scaled="1"/>
          </a:gradFill>
          <a:ln>
            <a:noFill/>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
        <p:nvSpPr>
          <p:cNvPr id="1026" name="Rectangle 2"/>
          <p:cNvSpPr>
            <a:spLocks noGrp="1" noChangeArrowheads="1"/>
          </p:cNvSpPr>
          <p:nvPr>
            <p:ph type="title"/>
          </p:nvPr>
        </p:nvSpPr>
        <p:spPr bwMode="auto">
          <a:xfrm>
            <a:off x="609600" y="762000"/>
            <a:ext cx="7924800" cy="685800"/>
          </a:xfrm>
          <a:prstGeom prst="rect">
            <a:avLst/>
          </a:prstGeom>
          <a:noFill/>
          <a:ln>
            <a:noFill/>
          </a:ln>
          <a:effectLst/>
        </p:spPr>
        <p:txBody>
          <a:bodyPr vert="horz" wrap="square" lIns="91440" tIns="45720" rIns="91440" bIns="45720" numCol="1" anchor="t" anchorCtr="0" compatLnSpc="1"/>
          <a:lstStyle/>
          <a:p>
            <a:pPr lvl="0"/>
            <a:r>
              <a:rPr lang="en-US" altLang="en-US" dirty="0"/>
              <a:t>Click to edit Master title style</a:t>
            </a:r>
          </a:p>
        </p:txBody>
      </p:sp>
      <p:sp>
        <p:nvSpPr>
          <p:cNvPr id="1027" name="Rectangle 3"/>
          <p:cNvSpPr>
            <a:spLocks noGrp="1" noChangeArrowheads="1"/>
          </p:cNvSpPr>
          <p:nvPr>
            <p:ph type="body" idx="1"/>
          </p:nvPr>
        </p:nvSpPr>
        <p:spPr bwMode="auto">
          <a:xfrm>
            <a:off x="609600" y="1828800"/>
            <a:ext cx="7924800" cy="3886200"/>
          </a:xfrm>
          <a:prstGeom prst="rect">
            <a:avLst/>
          </a:prstGeom>
          <a:noFill/>
          <a:ln>
            <a:noFill/>
          </a:ln>
          <a:effectLst/>
        </p:spPr>
        <p:txBody>
          <a:bodyPr vert="horz" wrap="square" lIns="91440" tIns="45720" rIns="91440" bIns="45720" numCol="1" anchor="t" anchorCtr="0" compatLnSpc="1"/>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p:cNvSpPr>
            <a:spLocks noGrp="1" noChangeArrowheads="1"/>
          </p:cNvSpPr>
          <p:nvPr>
            <p:ph type="ftr" sz="quarter" idx="3"/>
          </p:nvPr>
        </p:nvSpPr>
        <p:spPr bwMode="auto">
          <a:xfrm>
            <a:off x="609600" y="0"/>
            <a:ext cx="5105400" cy="304800"/>
          </a:xfrm>
          <a:prstGeom prst="rect">
            <a:avLst/>
          </a:prstGeom>
          <a:noFill/>
          <a:ln>
            <a:noFill/>
          </a:ln>
          <a:effectLst/>
        </p:spPr>
        <p:txBody>
          <a:bodyPr vert="horz" wrap="square" lIns="91440" tIns="45720" rIns="91440" bIns="45720" numCol="1" anchor="t" anchorCtr="0" compatLnSpc="1"/>
          <a:lstStyle>
            <a:lvl1pPr>
              <a:defRPr sz="1200">
                <a:solidFill>
                  <a:schemeClr val="bg1"/>
                </a:solidFill>
                <a:latin typeface="Arial" panose="020B0604020202020204" pitchFamily="34" charset="0"/>
                <a:ea typeface="Osaka" panose="020B0600000000000000"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chemeClr val="bg1"/>
                </a:solidFill>
                <a:effectLst/>
                <a:uLnTx/>
                <a:uFillTx/>
                <a:latin typeface="Arial" panose="020B0604020202020204" pitchFamily="34" charset="0"/>
                <a:ea typeface="Osaka" panose="020B0600000000000000" charset="0"/>
                <a:cs typeface="+mn-cs"/>
              </a:rPr>
              <a:t>Trustees Presentation</a:t>
            </a:r>
          </a:p>
        </p:txBody>
      </p:sp>
      <p:sp>
        <p:nvSpPr>
          <p:cNvPr id="1036" name="Text Box 12"/>
          <p:cNvSpPr txBox="1">
            <a:spLocks noChangeArrowheads="1"/>
          </p:cNvSpPr>
          <p:nvPr/>
        </p:nvSpPr>
        <p:spPr bwMode="auto">
          <a:xfrm>
            <a:off x="609600" y="1524000"/>
            <a:ext cx="7924800" cy="274638"/>
          </a:xfrm>
          <a:prstGeom prst="rect">
            <a:avLst/>
          </a:prstGeom>
          <a:noFill/>
          <a:ln>
            <a:noFill/>
          </a:ln>
          <a:effec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en-US" sz="1200" b="1" i="0" u="none" strike="noStrike" kern="1200" cap="none" spc="0" normalizeH="0" baseline="0" noProof="0">
                <a:ln>
                  <a:noFill/>
                </a:ln>
                <a:solidFill>
                  <a:schemeClr val="bg1"/>
                </a:solidFill>
                <a:effectLst/>
                <a:uLnTx/>
                <a:uFillTx/>
                <a:latin typeface="Arial" panose="020B0604020202020204" pitchFamily="34" charset="0"/>
                <a:ea typeface="Osaka" panose="020B0600000000000000" charset="0"/>
                <a:cs typeface="+mn-cs"/>
              </a:rPr>
              <a:t>Boston University</a:t>
            </a:r>
            <a:r>
              <a:rPr kumimoji="0" lang="en-US" altLang="en-US" sz="1200" b="0" i="0" u="none" strike="noStrike" kern="1200" cap="none" spc="0" normalizeH="0" baseline="0" noProof="0">
                <a:ln>
                  <a:noFill/>
                </a:ln>
                <a:solidFill>
                  <a:schemeClr val="bg1"/>
                </a:solidFill>
                <a:effectLst/>
                <a:uLnTx/>
                <a:uFillTx/>
                <a:latin typeface="Arial" panose="020B0604020202020204" pitchFamily="34" charset="0"/>
                <a:ea typeface="Osaka" panose="020B0600000000000000" charset="0"/>
                <a:cs typeface="+mn-cs"/>
              </a:rPr>
              <a:t> Slideshow Title Goes Here</a:t>
            </a:r>
          </a:p>
        </p:txBody>
      </p:sp>
      <p:pic>
        <p:nvPicPr>
          <p:cNvPr id="1044" name="Picture 20"/>
          <p:cNvPicPr>
            <a:picLocks noChangeAspect="1" noChangeArrowheads="1"/>
          </p:cNvPicPr>
          <p:nvPr/>
        </p:nvPicPr>
        <p:blipFill>
          <a:blip r:embed="rId12"/>
          <a:srcRect/>
          <a:stretch>
            <a:fillRect/>
          </a:stretch>
        </p:blipFill>
        <p:spPr bwMode="auto">
          <a:xfrm>
            <a:off x="7543800" y="6118225"/>
            <a:ext cx="968375" cy="434975"/>
          </a:xfrm>
          <a:prstGeom prst="rect">
            <a:avLst/>
          </a:prstGeom>
          <a:noFill/>
          <a:ln>
            <a:noFill/>
          </a:ln>
          <a:effectLst/>
        </p:spPr>
      </p:pic>
      <p:sp>
        <p:nvSpPr>
          <p:cNvPr id="1042" name="Rectangle 18"/>
          <p:cNvSpPr>
            <a:spLocks noGrp="1" noChangeArrowheads="1"/>
          </p:cNvSpPr>
          <p:nvPr>
            <p:ph type="dt" sz="half" idx="2"/>
          </p:nvPr>
        </p:nvSpPr>
        <p:spPr bwMode="auto">
          <a:xfrm>
            <a:off x="8001000" y="76200"/>
            <a:ext cx="1066800" cy="228600"/>
          </a:xfrm>
          <a:prstGeom prst="rect">
            <a:avLst/>
          </a:prstGeom>
          <a:noFill/>
          <a:ln>
            <a:noFill/>
          </a:ln>
          <a:effectLst/>
        </p:spPr>
        <p:txBody>
          <a:bodyPr vert="horz" wrap="square" lIns="91440" tIns="45720" rIns="91440" bIns="45720" numCol="1" anchor="t" anchorCtr="0" compatLnSpc="1"/>
          <a:lstStyle>
            <a:lvl1pPr algn="r">
              <a:defRPr sz="1200">
                <a:solidFill>
                  <a:srgbClr val="CCCCCC"/>
                </a:solidFill>
              </a:defRPr>
            </a:lvl1pPr>
          </a:lstStyle>
          <a:p>
            <a:pPr lvl="0"/>
            <a:r>
              <a:rPr lang="en-US" altLang="en-US" baseline="30000">
                <a:latin typeface="Arial" panose="020B0604020202020204" pitchFamily="34" charset="0"/>
              </a:rPr>
              <a:t>2/3/08  </a:t>
            </a:r>
            <a:fld id="{9A0DB2DC-4C9A-4742-B13C-FB6460FD3503}" type="slidenum">
              <a:rPr lang="en-US" altLang="en-US" sz="1200" baseline="30000">
                <a:solidFill>
                  <a:srgbClr val="CCCCCC"/>
                </a:solidFill>
                <a:latin typeface="Arial" panose="020B0604020202020204" pitchFamily="34" charset="0"/>
              </a:rPr>
              <a:t>‹#›</a:t>
            </a:fld>
            <a:endParaRPr lang="en-US" altLang="en-US" sz="1200" baseline="30000">
              <a:solidFill>
                <a:srgbClr val="CCCCCC"/>
              </a:solidFill>
              <a:latin typeface="Arial" panose="020B0604020202020204" pitchFamily="34" charset="0"/>
            </a:endParaRPr>
          </a:p>
        </p:txBody>
      </p:sp>
      <p:sp>
        <p:nvSpPr>
          <p:cNvPr id="1047" name="Rectangle 23"/>
          <p:cNvSpPr>
            <a:spLocks noChangeArrowheads="1"/>
          </p:cNvSpPr>
          <p:nvPr/>
        </p:nvSpPr>
        <p:spPr bwMode="auto">
          <a:xfrm>
            <a:off x="609600" y="6172200"/>
            <a:ext cx="4664075" cy="274638"/>
          </a:xfrm>
          <a:prstGeom prst="rect">
            <a:avLst/>
          </a:prstGeom>
          <a:noFill/>
          <a:ln>
            <a:noFill/>
          </a:ln>
          <a:effec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200" b="1" i="0" u="none" strike="noStrike" kern="1200" cap="none" spc="0" normalizeH="0" baseline="0" noProof="0" dirty="0">
                <a:ln>
                  <a:noFill/>
                </a:ln>
                <a:solidFill>
                  <a:schemeClr val="tx1"/>
                </a:solidFill>
                <a:effectLst/>
                <a:uLnTx/>
                <a:uFillTx/>
                <a:latin typeface="Arial Bold" panose="020B0604020202090204" pitchFamily="-64" charset="0"/>
                <a:ea typeface="Osaka" panose="020B0600000000000000" charset="0"/>
                <a:cs typeface="+mn-cs"/>
              </a:rPr>
              <a:t>Boston University</a:t>
            </a:r>
            <a:r>
              <a:rPr kumimoji="0" lang="en-US" altLang="en-US" sz="1200" b="1" i="0" u="none" strike="noStrike" kern="1200" cap="none" spc="0" normalizeH="0" baseline="0" noProof="0" dirty="0">
                <a:ln>
                  <a:noFill/>
                </a:ln>
                <a:solidFill>
                  <a:schemeClr val="tx1"/>
                </a:solidFill>
                <a:effectLst/>
                <a:uLnTx/>
                <a:uFillTx/>
                <a:latin typeface="Arial" panose="020B0604020202020204" pitchFamily="34" charset="0"/>
                <a:ea typeface="Osaka" panose="020B0600000000000000" charset="0"/>
                <a:cs typeface="+mn-cs"/>
              </a:rPr>
              <a:t> </a:t>
            </a:r>
            <a:r>
              <a:rPr kumimoji="0" lang="en-US" altLang="en-US" sz="1200" b="0" i="0" u="none" strike="noStrike" kern="1200" cap="none" spc="0" normalizeH="0" baseline="0" noProof="0" dirty="0">
                <a:ln>
                  <a:noFill/>
                </a:ln>
                <a:solidFill>
                  <a:schemeClr val="tx1"/>
                </a:solidFill>
                <a:effectLst/>
                <a:uLnTx/>
                <a:uFillTx/>
                <a:latin typeface="Arial" panose="020B0604020202020204" pitchFamily="34" charset="0"/>
                <a:ea typeface="Osaka" panose="020B0600000000000000" charset="0"/>
                <a:cs typeface="+mn-cs"/>
              </a:rPr>
              <a:t>School/college name here</a:t>
            </a:r>
          </a:p>
        </p:txBody>
      </p:sp>
      <p:sp>
        <p:nvSpPr>
          <p:cNvPr id="2" name="矩形 1"/>
          <p:cNvSpPr/>
          <p:nvPr userDrawn="1"/>
        </p:nvSpPr>
        <p:spPr bwMode="auto">
          <a:xfrm>
            <a:off x="2057400" y="6172200"/>
            <a:ext cx="1905000" cy="274638"/>
          </a:xfrm>
          <a:prstGeom prst="rect">
            <a:avLst/>
          </a:prstGeom>
          <a:solidFill>
            <a:schemeClr val="bg1"/>
          </a:solidFill>
          <a:ln w="9525" cap="flat" cmpd="sng" algn="ctr">
            <a:solidFill>
              <a:schemeClr val="bg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Arial" panose="020B0604020202020204" pitchFamily="34" charset="0"/>
              <a:ea typeface="Osaka" panose="020B0600000000000000"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p:txStyles>
    <p:titleStyle>
      <a:lvl1pPr algn="l" rtl="0" eaLnBrk="0" fontAlgn="base" hangingPunct="0">
        <a:spcBef>
          <a:spcPct val="0"/>
        </a:spcBef>
        <a:spcAft>
          <a:spcPct val="0"/>
        </a:spcAft>
        <a:defRPr sz="2400" kern="12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Arial" panose="020B0604020202020204" pitchFamily="34" charset="0"/>
          <a:ea typeface="Osaka" panose="020B0600000000000000" charset="0"/>
        </a:defRPr>
      </a:lvl2pPr>
      <a:lvl3pPr algn="l" rtl="0" eaLnBrk="0" fontAlgn="base" hangingPunct="0">
        <a:spcBef>
          <a:spcPct val="0"/>
        </a:spcBef>
        <a:spcAft>
          <a:spcPct val="0"/>
        </a:spcAft>
        <a:defRPr sz="2400">
          <a:solidFill>
            <a:schemeClr val="tx1"/>
          </a:solidFill>
          <a:latin typeface="Arial" panose="020B0604020202020204" pitchFamily="34" charset="0"/>
          <a:ea typeface="Osaka" panose="020B0600000000000000" charset="0"/>
        </a:defRPr>
      </a:lvl3pPr>
      <a:lvl4pPr algn="l" rtl="0" eaLnBrk="0" fontAlgn="base" hangingPunct="0">
        <a:spcBef>
          <a:spcPct val="0"/>
        </a:spcBef>
        <a:spcAft>
          <a:spcPct val="0"/>
        </a:spcAft>
        <a:defRPr sz="2400">
          <a:solidFill>
            <a:schemeClr val="tx1"/>
          </a:solidFill>
          <a:latin typeface="Arial" panose="020B0604020202020204" pitchFamily="34" charset="0"/>
          <a:ea typeface="Osaka" panose="020B0600000000000000" charset="0"/>
        </a:defRPr>
      </a:lvl4pPr>
      <a:lvl5pPr algn="l" rtl="0" eaLnBrk="0" fontAlgn="base" hangingPunct="0">
        <a:spcBef>
          <a:spcPct val="0"/>
        </a:spcBef>
        <a:spcAft>
          <a:spcPct val="0"/>
        </a:spcAft>
        <a:defRPr sz="2400">
          <a:solidFill>
            <a:schemeClr val="tx1"/>
          </a:solidFill>
          <a:latin typeface="Arial" panose="020B0604020202020204" pitchFamily="34" charset="0"/>
          <a:ea typeface="Osaka" panose="020B0600000000000000" charset="0"/>
        </a:defRPr>
      </a:lvl5pPr>
      <a:lvl6pPr marL="457200" algn="l" rtl="0" fontAlgn="base">
        <a:spcBef>
          <a:spcPct val="0"/>
        </a:spcBef>
        <a:spcAft>
          <a:spcPct val="0"/>
        </a:spcAft>
        <a:defRPr sz="2400">
          <a:solidFill>
            <a:schemeClr val="tx1"/>
          </a:solidFill>
          <a:latin typeface="Arial" panose="020B0604020202020204" pitchFamily="34" charset="0"/>
          <a:ea typeface="Osaka" panose="020B0600000000000000" charset="0"/>
        </a:defRPr>
      </a:lvl6pPr>
      <a:lvl7pPr marL="914400" algn="l" rtl="0" fontAlgn="base">
        <a:spcBef>
          <a:spcPct val="0"/>
        </a:spcBef>
        <a:spcAft>
          <a:spcPct val="0"/>
        </a:spcAft>
        <a:defRPr sz="2400">
          <a:solidFill>
            <a:schemeClr val="tx1"/>
          </a:solidFill>
          <a:latin typeface="Arial" panose="020B0604020202020204" pitchFamily="34" charset="0"/>
          <a:ea typeface="Osaka" panose="020B0600000000000000" charset="0"/>
        </a:defRPr>
      </a:lvl7pPr>
      <a:lvl8pPr marL="1371600" algn="l" rtl="0" fontAlgn="base">
        <a:spcBef>
          <a:spcPct val="0"/>
        </a:spcBef>
        <a:spcAft>
          <a:spcPct val="0"/>
        </a:spcAft>
        <a:defRPr sz="2400">
          <a:solidFill>
            <a:schemeClr val="tx1"/>
          </a:solidFill>
          <a:latin typeface="Arial" panose="020B0604020202020204" pitchFamily="34" charset="0"/>
          <a:ea typeface="Osaka" panose="020B0600000000000000" charset="0"/>
        </a:defRPr>
      </a:lvl8pPr>
      <a:lvl9pPr marL="1828800" algn="l" rtl="0" fontAlgn="base">
        <a:spcBef>
          <a:spcPct val="0"/>
        </a:spcBef>
        <a:spcAft>
          <a:spcPct val="0"/>
        </a:spcAft>
        <a:defRPr sz="2400">
          <a:solidFill>
            <a:schemeClr val="tx1"/>
          </a:solidFill>
          <a:latin typeface="Arial" panose="020B0604020202020204" pitchFamily="34" charset="0"/>
          <a:ea typeface="Osaka" panose="020B0600000000000000" charset="0"/>
        </a:defRPr>
      </a:lvl9pPr>
    </p:titleStyle>
    <p:bodyStyle>
      <a:lvl1pPr marL="342900" indent="-342900" algn="l" rtl="0" eaLnBrk="0" fontAlgn="base" hangingPunct="0">
        <a:spcBef>
          <a:spcPct val="20000"/>
        </a:spcBef>
        <a:spcAft>
          <a:spcPct val="0"/>
        </a:spcAft>
        <a:buClr>
          <a:srgbClr val="2675B4"/>
        </a:buClr>
        <a:buFont typeface="Wingdings" panose="05000000000000000000" pitchFamily="2" charset="2"/>
        <a:buChar char="§"/>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2675B4"/>
        </a:buClr>
        <a:buFont typeface="Wingdings" panose="05000000000000000000" pitchFamily="2" charset="2"/>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2675B4"/>
        </a:buClr>
        <a:buFont typeface="Wingdings" panose="05000000000000000000" pitchFamily="2" charset="2"/>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2675B4"/>
        </a:buClr>
        <a:buFont typeface="Wingdings" panose="05000000000000000000"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2675B4"/>
        </a:buClr>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9.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0.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30.xml"/><Relationship Id="rId5" Type="http://schemas.openxmlformats.org/officeDocument/2006/relationships/image" Target="../media/image4.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6.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52500" y="685800"/>
            <a:ext cx="7239000" cy="1143000"/>
          </a:xfrm>
        </p:spPr>
        <p:txBody>
          <a:bodyPr vert="horz" wrap="square" lIns="68580" tIns="34290" rIns="68580" bIns="34290" numCol="1" anchor="ctr" anchorCtr="0" compatLnSpc="1"/>
          <a:lstStyle/>
          <a:p>
            <a:pPr algn="ctr" eaLnBrk="1" hangingPunct="1">
              <a:defRPr/>
            </a:pPr>
            <a:r>
              <a:rPr lang="en-US" altLang="en-US" sz="2800" dirty="0"/>
              <a:t>Track indices using machine learning and deep learning methods</a:t>
            </a:r>
          </a:p>
        </p:txBody>
      </p:sp>
      <p:sp>
        <p:nvSpPr>
          <p:cNvPr id="4099" name="Rectangle 3"/>
          <p:cNvSpPr>
            <a:spLocks noGrp="1" noChangeArrowheads="1"/>
          </p:cNvSpPr>
          <p:nvPr>
            <p:ph type="subTitle" idx="1"/>
          </p:nvPr>
        </p:nvSpPr>
        <p:spPr>
          <a:xfrm>
            <a:off x="3762375" y="3200400"/>
            <a:ext cx="1619250" cy="2000250"/>
          </a:xfrm>
        </p:spPr>
        <p:txBody>
          <a:bodyPr vert="horz" wrap="square" lIns="68580" tIns="34290" rIns="68580" bIns="34290" numCol="1" anchor="t" anchorCtr="0" compatLnSpc="1"/>
          <a:lstStyle/>
          <a:p>
            <a:pPr algn="ctr" eaLnBrk="1" hangingPunct="1">
              <a:defRPr/>
            </a:pPr>
            <a:r>
              <a:rPr lang="en-US" altLang="en-US" b="1" dirty="0">
                <a:solidFill>
                  <a:schemeClr val="tx1"/>
                </a:solidFill>
              </a:rPr>
              <a:t>Team     9</a:t>
            </a:r>
          </a:p>
          <a:p>
            <a:pPr algn="ctr" eaLnBrk="1" hangingPunct="1">
              <a:defRPr/>
            </a:pPr>
            <a:endParaRPr lang="en-US" altLang="en-US" b="1" dirty="0">
              <a:solidFill>
                <a:schemeClr val="tx1"/>
              </a:solidFill>
            </a:endParaRPr>
          </a:p>
          <a:p>
            <a:pPr algn="ctr" eaLnBrk="1" hangingPunct="1">
              <a:defRPr/>
            </a:pPr>
            <a:r>
              <a:rPr lang="en-US" altLang="en-US" dirty="0" err="1">
                <a:solidFill>
                  <a:schemeClr val="tx1"/>
                </a:solidFill>
              </a:rPr>
              <a:t>Ziyuan</a:t>
            </a:r>
            <a:r>
              <a:rPr lang="en-US" altLang="en-US" dirty="0">
                <a:solidFill>
                  <a:schemeClr val="tx1"/>
                </a:solidFill>
              </a:rPr>
              <a:t> Zhang </a:t>
            </a:r>
          </a:p>
          <a:p>
            <a:pPr algn="ctr" eaLnBrk="1" hangingPunct="1">
              <a:defRPr/>
            </a:pPr>
            <a:r>
              <a:rPr lang="en-US" altLang="en-US" dirty="0" err="1">
                <a:solidFill>
                  <a:schemeClr val="tx1"/>
                </a:solidFill>
              </a:rPr>
              <a:t>Zhitong</a:t>
            </a:r>
            <a:r>
              <a:rPr lang="en-US" altLang="en-US" dirty="0">
                <a:solidFill>
                  <a:schemeClr val="tx1"/>
                </a:solidFill>
              </a:rPr>
              <a:t> Ye </a:t>
            </a:r>
          </a:p>
          <a:p>
            <a:pPr algn="ctr" eaLnBrk="1" hangingPunct="1">
              <a:defRPr/>
            </a:pPr>
            <a:r>
              <a:rPr lang="en-US" altLang="en-US" dirty="0">
                <a:solidFill>
                  <a:schemeClr val="tx1"/>
                </a:solidFill>
              </a:rPr>
              <a:t>Yang Xia </a:t>
            </a:r>
          </a:p>
          <a:p>
            <a:pPr algn="ctr" eaLnBrk="1" hangingPunct="1">
              <a:defRPr/>
            </a:pPr>
            <a:r>
              <a:rPr lang="en-US" altLang="en-US" dirty="0" err="1">
                <a:solidFill>
                  <a:schemeClr val="tx1"/>
                </a:solidFill>
              </a:rPr>
              <a:t>Weichen</a:t>
            </a:r>
            <a:r>
              <a:rPr lang="en-US" altLang="en-US" dirty="0">
                <a:solidFill>
                  <a:schemeClr val="tx1"/>
                </a:solidFill>
              </a:rPr>
              <a:t> Zhu </a:t>
            </a:r>
          </a:p>
          <a:p>
            <a:pPr algn="ctr" eaLnBrk="1" hangingPunct="1">
              <a:defRPr/>
            </a:pPr>
            <a:r>
              <a:rPr lang="en-US" altLang="en-US" dirty="0" err="1">
                <a:solidFill>
                  <a:schemeClr val="tx1"/>
                </a:solidFill>
              </a:rPr>
              <a:t>Yingzi</a:t>
            </a:r>
            <a:r>
              <a:rPr lang="en-US" altLang="en-US" dirty="0">
                <a:solidFill>
                  <a:schemeClr val="tx1"/>
                </a:solidFill>
              </a:rPr>
              <a:t> Li</a:t>
            </a:r>
          </a:p>
        </p:txBody>
      </p:sp>
      <p:sp>
        <p:nvSpPr>
          <p:cNvPr id="21" name="矩形 20"/>
          <p:cNvSpPr/>
          <p:nvPr/>
        </p:nvSpPr>
        <p:spPr>
          <a:xfrm>
            <a:off x="2654617" y="5429251"/>
            <a:ext cx="1403033" cy="260509"/>
          </a:xfrm>
          <a:prstGeom prst="rect">
            <a:avLst/>
          </a:prstGeom>
          <a:solidFill>
            <a:schemeClr val="bg1"/>
          </a:solidFill>
          <a:ln w="9525" cap="flat" cmpd="sng" algn="ctr">
            <a:noFill/>
            <a:prstDash val="solid"/>
            <a:round/>
            <a:headEnd type="none" w="med" len="med"/>
            <a:tailEnd type="none" w="med" len="med"/>
          </a:ln>
        </p:spPr>
        <p:txBody>
          <a:bodyPr vert="horz" wrap="square" lIns="68580" tIns="34290" rIns="68580" bIns="34290" numCol="1" anchor="t" anchorCtr="0" compatLnSpc="1"/>
          <a:lstStyle/>
          <a:p>
            <a:pPr eaLnBrk="0" fontAlgn="base" hangingPunct="0">
              <a:spcBef>
                <a:spcPct val="0"/>
              </a:spcBef>
              <a:spcAft>
                <a:spcPct val="0"/>
              </a:spcAft>
            </a:pPr>
            <a:endParaRPr lang="en-US" altLang="en-US" sz="1800">
              <a:solidFill>
                <a:srgbClr val="000000"/>
              </a:solidFill>
              <a:ea typeface="Osaka" panose="020B0600000000000000" charset="0"/>
            </a:endParaRPr>
          </a:p>
        </p:txBody>
      </p:sp>
      <p:sp>
        <p:nvSpPr>
          <p:cNvPr id="3" name="文本框 2"/>
          <p:cNvSpPr txBox="1"/>
          <p:nvPr/>
        </p:nvSpPr>
        <p:spPr>
          <a:xfrm>
            <a:off x="6629400" y="5429251"/>
            <a:ext cx="1828800" cy="369332"/>
          </a:xfrm>
          <a:prstGeom prst="rect">
            <a:avLst/>
          </a:prstGeom>
          <a:noFill/>
        </p:spPr>
        <p:txBody>
          <a:bodyPr wrap="square">
            <a:spAutoFit/>
          </a:bodyPr>
          <a:lstStyle/>
          <a:p>
            <a:pPr algn="ctr" eaLnBrk="1" hangingPunct="1">
              <a:defRPr/>
            </a:pPr>
            <a:r>
              <a:rPr lang="en-US" altLang="en-US" sz="1800" dirty="0">
                <a:solidFill>
                  <a:schemeClr val="tx1"/>
                </a:solidFill>
              </a:rPr>
              <a:t>12/7/2023</a:t>
            </a:r>
          </a:p>
        </p:txBody>
      </p:sp>
      <p:sp>
        <p:nvSpPr>
          <p:cNvPr id="5" name="文本框 4"/>
          <p:cNvSpPr txBox="1"/>
          <p:nvPr/>
        </p:nvSpPr>
        <p:spPr>
          <a:xfrm>
            <a:off x="5105400" y="1981200"/>
            <a:ext cx="3810000" cy="461665"/>
          </a:xfrm>
          <a:prstGeom prst="rect">
            <a:avLst/>
          </a:prstGeom>
          <a:noFill/>
        </p:spPr>
        <p:txBody>
          <a:bodyPr wrap="square">
            <a:spAutoFit/>
          </a:bodyPr>
          <a:lstStyle/>
          <a:p>
            <a:r>
              <a:rPr lang="en-US" altLang="zh-CN" dirty="0">
                <a:solidFill>
                  <a:schemeClr val="bg1"/>
                </a:solidFill>
              </a:rPr>
              <a:t>--- </a:t>
            </a:r>
            <a:r>
              <a:rPr lang="zh-CN" altLang="en-US" dirty="0">
                <a:solidFill>
                  <a:schemeClr val="bg1"/>
                </a:solidFill>
              </a:rPr>
              <a:t>examplified on CSI 300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533400"/>
            <a:ext cx="7924800" cy="685800"/>
          </a:xfrm>
        </p:spPr>
        <p:txBody>
          <a:bodyPr vert="horz" wrap="square" lIns="91440" tIns="45720" rIns="91440" bIns="45720" numCol="1" anchor="t" anchorCtr="0" compatLnSpc="1"/>
          <a:lstStyle/>
          <a:p>
            <a:pPr marL="0" marR="0" lvl="0" algn="l" defTabSz="914400" rtl="0" fontAlgn="base" latinLnBrk="0">
              <a:lnSpc>
                <a:spcPct val="100000"/>
              </a:lnSpc>
              <a:buClrTx/>
              <a:buSzTx/>
              <a:buFontTx/>
              <a:buNone/>
            </a:pPr>
            <a:r>
              <a:rPr kumimoji="0" lang="en-US" sz="2000" b="1" i="0" u="none" strike="noStrike" kern="1200" cap="none" spc="0" normalizeH="0" baseline="0">
                <a:solidFill>
                  <a:schemeClr val="tx1"/>
                </a:solidFill>
                <a:latin typeface="Times New Roman" panose="02020603050405020304" charset="0"/>
                <a:ea typeface="宋体" panose="02010600030101010101" pitchFamily="2" charset="-122"/>
                <a:cs typeface="+mn-cs"/>
              </a:rPr>
              <a:t>Method 4: </a:t>
            </a:r>
            <a:r>
              <a:rPr lang="en-US" sz="2000" b="1">
                <a:latin typeface="Times New Roman" panose="02020603050405020304" charset="0"/>
                <a:ea typeface="宋体" panose="02010600030101010101" pitchFamily="2" charset="-122"/>
                <a:cs typeface="+mn-cs"/>
                <a:sym typeface="+mn-ea"/>
              </a:rPr>
              <a:t>NNF</a:t>
            </a:r>
            <a:r>
              <a:rPr lang="zh-CN" altLang="en-US" sz="2000" b="1">
                <a:latin typeface="Times New Roman" panose="02020603050405020304" charset="0"/>
                <a:ea typeface="宋体" panose="02010600030101010101" pitchFamily="2" charset="-122"/>
                <a:cs typeface="+mn-cs"/>
                <a:sym typeface="+mn-ea"/>
              </a:rPr>
              <a:t>（Neural Network with Fixed noise）</a:t>
            </a:r>
            <a:r>
              <a:rPr lang="en-US" sz="2000" b="1">
                <a:latin typeface="Times New Roman" panose="02020603050405020304" charset="0"/>
                <a:ea typeface="宋体" panose="02010600030101010101" pitchFamily="2" charset="-122"/>
                <a:cs typeface="+mn-cs"/>
                <a:sym typeface="+mn-ea"/>
              </a:rPr>
              <a:t> Optimization Method</a:t>
            </a:r>
          </a:p>
        </p:txBody>
      </p:sp>
      <p:sp>
        <p:nvSpPr>
          <p:cNvPr id="5127" name="Rectangle 7"/>
          <p:cNvSpPr>
            <a:spLocks noChangeArrowheads="1"/>
          </p:cNvSpPr>
          <p:nvPr/>
        </p:nvSpPr>
        <p:spPr bwMode="auto">
          <a:xfrm>
            <a:off x="-2060575" y="-676275"/>
            <a:ext cx="184150" cy="457200"/>
          </a:xfrm>
          <a:prstGeom prst="rect">
            <a:avLst/>
          </a:prstGeom>
          <a:noFill/>
          <a:ln>
            <a:noFill/>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
        <p:nvSpPr>
          <p:cNvPr id="100" name="文本框 99"/>
          <p:cNvSpPr txBox="1"/>
          <p:nvPr>
            <p:custDataLst>
              <p:tags r:id="rId1"/>
            </p:custDataLst>
          </p:nvPr>
        </p:nvSpPr>
        <p:spPr>
          <a:xfrm>
            <a:off x="304800" y="6553200"/>
            <a:ext cx="6771640" cy="275590"/>
          </a:xfrm>
          <a:prstGeom prst="rect">
            <a:avLst/>
          </a:prstGeom>
          <a:noFill/>
          <a:ln w="9525">
            <a:noFill/>
          </a:ln>
        </p:spPr>
        <p:txBody>
          <a:bodyPr wrap="square">
            <a:spAutoFit/>
          </a:bodyPr>
          <a:lstStyle/>
          <a:p>
            <a:pPr indent="0"/>
            <a:r>
              <a:rPr lang="en-US" sz="1200" b="0">
                <a:latin typeface="Times New Roman" panose="02020603050405020304" charset="0"/>
                <a:ea typeface="宋体" panose="02010600030101010101" pitchFamily="2" charset="-122"/>
              </a:rPr>
              <a:t>Reference:    “Neural network with fixed noise for index-tracking portfolio optimization”</a:t>
            </a:r>
            <a:endParaRPr lang="en-US" altLang="en-US" sz="1200" b="0">
              <a:latin typeface="Times New Roman" panose="02020603050405020304" charset="0"/>
              <a:ea typeface="宋体" panose="02010600030101010101" pitchFamily="2" charset="-122"/>
            </a:endParaRPr>
          </a:p>
        </p:txBody>
      </p:sp>
      <p:sp>
        <p:nvSpPr>
          <p:cNvPr id="21" name="矩形 20"/>
          <p:cNvSpPr/>
          <p:nvPr/>
        </p:nvSpPr>
        <p:spPr>
          <a:xfrm>
            <a:off x="2057400" y="6096000"/>
            <a:ext cx="1828800" cy="38100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a:ln>
                <a:noFill/>
              </a:ln>
              <a:solidFill>
                <a:schemeClr val="tx1"/>
              </a:solidFill>
              <a:effectLst/>
              <a:latin typeface="Arial" panose="020B0604020202020204" pitchFamily="34" charset="0"/>
              <a:ea typeface="Osaka" panose="020B0600000000000000" charset="0"/>
            </a:endParaRPr>
          </a:p>
        </p:txBody>
      </p:sp>
      <p:sp>
        <p:nvSpPr>
          <p:cNvPr id="2" name="文本框 1"/>
          <p:cNvSpPr txBox="1"/>
          <p:nvPr>
            <p:custDataLst>
              <p:tags r:id="rId2"/>
            </p:custDataLst>
          </p:nvPr>
        </p:nvSpPr>
        <p:spPr>
          <a:xfrm>
            <a:off x="457200" y="1143000"/>
            <a:ext cx="5080000" cy="337185"/>
          </a:xfrm>
          <a:prstGeom prst="rect">
            <a:avLst/>
          </a:prstGeom>
          <a:noFill/>
          <a:ln w="9525">
            <a:noFill/>
          </a:ln>
        </p:spPr>
        <p:txBody>
          <a:bodyPr>
            <a:spAutoFit/>
          </a:bodyPr>
          <a:lstStyle/>
          <a:p>
            <a:pPr marL="285750" indent="-285750">
              <a:buFont typeface="Wingdings" panose="05000000000000000000" charset="0"/>
              <a:buChar char="l"/>
            </a:pPr>
            <a:r>
              <a:rPr lang="en-US" sz="1600">
                <a:latin typeface="Times New Roman" panose="02020603050405020304" charset="0"/>
                <a:ea typeface="宋体" panose="02010600030101010101" pitchFamily="2" charset="-122"/>
                <a:sym typeface="+mn-ea"/>
              </a:rPr>
              <a:t>Calculate the  cumulative change </a:t>
            </a:r>
            <a:endParaRPr lang="en-US" sz="1600" b="0">
              <a:latin typeface="Times New Roman" panose="02020603050405020304" charset="0"/>
              <a:ea typeface="宋体" panose="02010600030101010101" pitchFamily="2" charset="-122"/>
            </a:endParaRPr>
          </a:p>
        </p:txBody>
      </p:sp>
      <p:pic>
        <p:nvPicPr>
          <p:cNvPr id="3" name="图片 2" descr="截屏2023-12-07 上午1.46.17"/>
          <p:cNvPicPr>
            <a:picLocks noChangeAspect="1"/>
          </p:cNvPicPr>
          <p:nvPr/>
        </p:nvPicPr>
        <p:blipFill>
          <a:blip r:embed="rId5"/>
          <a:stretch>
            <a:fillRect/>
          </a:stretch>
        </p:blipFill>
        <p:spPr>
          <a:xfrm>
            <a:off x="685800" y="1480185"/>
            <a:ext cx="3973195" cy="1504315"/>
          </a:xfrm>
          <a:prstGeom prst="rect">
            <a:avLst/>
          </a:prstGeom>
        </p:spPr>
      </p:pic>
      <p:sp>
        <p:nvSpPr>
          <p:cNvPr id="4" name="文本框 3"/>
          <p:cNvSpPr txBox="1"/>
          <p:nvPr/>
        </p:nvSpPr>
        <p:spPr>
          <a:xfrm>
            <a:off x="685800" y="3048000"/>
            <a:ext cx="4572000" cy="506730"/>
          </a:xfrm>
          <a:prstGeom prst="rect">
            <a:avLst/>
          </a:prstGeom>
          <a:noFill/>
        </p:spPr>
        <p:txBody>
          <a:bodyPr wrap="square" rtlCol="0" anchor="t">
            <a:spAutoFit/>
          </a:bodyPr>
          <a:lstStyle/>
          <a:p>
            <a:r>
              <a:rPr lang="zh-CN" altLang="en-US" sz="900" dirty="0"/>
              <a:t>where P</a:t>
            </a:r>
            <a:r>
              <a:rPr lang="en-US" altLang="zh-CN" sz="900" dirty="0"/>
              <a:t>_</a:t>
            </a:r>
            <a:r>
              <a:rPr lang="zh-CN" altLang="en-US" sz="900" dirty="0"/>
              <a:t>t is the close price at time t and T is the total duration. For full replication, N is the total number of stocks in the benchmark index, and for partial replication, N is the number of stocks to include in the portfolio.</a:t>
            </a:r>
          </a:p>
        </p:txBody>
      </p:sp>
      <p:sp>
        <p:nvSpPr>
          <p:cNvPr id="5" name="文本框 4"/>
          <p:cNvSpPr txBox="1"/>
          <p:nvPr/>
        </p:nvSpPr>
        <p:spPr>
          <a:xfrm>
            <a:off x="533400" y="3618230"/>
            <a:ext cx="4572000" cy="583565"/>
          </a:xfrm>
          <a:prstGeom prst="rect">
            <a:avLst/>
          </a:prstGeom>
          <a:noFill/>
        </p:spPr>
        <p:txBody>
          <a:bodyPr wrap="square" rtlCol="0" anchor="t">
            <a:spAutoFit/>
          </a:bodyPr>
          <a:lstStyle/>
          <a:p>
            <a:pPr marL="285750" indent="-285750" algn="l">
              <a:buClrTx/>
              <a:buSzTx/>
              <a:buFont typeface="Wingdings" panose="05000000000000000000" charset="0"/>
              <a:buChar char="l"/>
            </a:pPr>
            <a:r>
              <a:rPr lang="en-US" sz="1600">
                <a:latin typeface="Times New Roman" panose="02020603050405020304" charset="0"/>
                <a:ea typeface="宋体" panose="02010600030101010101" pitchFamily="2" charset="-122"/>
              </a:rPr>
              <a:t>Use output of softmax layer as the portfolio weight of each stock:</a:t>
            </a:r>
          </a:p>
        </p:txBody>
      </p:sp>
      <p:pic>
        <p:nvPicPr>
          <p:cNvPr id="6" name="图片 5" descr="截屏2023-12-07 上午1.49.22"/>
          <p:cNvPicPr>
            <a:picLocks noChangeAspect="1"/>
          </p:cNvPicPr>
          <p:nvPr/>
        </p:nvPicPr>
        <p:blipFill>
          <a:blip r:embed="rId6"/>
          <a:srcRect l="8491" t="13118" r="9434" b="13529"/>
          <a:stretch>
            <a:fillRect/>
          </a:stretch>
        </p:blipFill>
        <p:spPr>
          <a:xfrm>
            <a:off x="838200" y="4304665"/>
            <a:ext cx="2209800" cy="791845"/>
          </a:xfrm>
          <a:prstGeom prst="rect">
            <a:avLst/>
          </a:prstGeom>
        </p:spPr>
      </p:pic>
      <p:sp>
        <p:nvSpPr>
          <p:cNvPr id="7" name="文本框 6"/>
          <p:cNvSpPr txBox="1"/>
          <p:nvPr/>
        </p:nvSpPr>
        <p:spPr>
          <a:xfrm>
            <a:off x="762000" y="5130800"/>
            <a:ext cx="3489325" cy="429260"/>
          </a:xfrm>
          <a:prstGeom prst="rect">
            <a:avLst/>
          </a:prstGeom>
          <a:noFill/>
        </p:spPr>
        <p:txBody>
          <a:bodyPr wrap="square" rtlCol="0" anchor="t">
            <a:noAutofit/>
          </a:bodyPr>
          <a:lstStyle/>
          <a:p>
            <a:r>
              <a:rPr lang="zh-CN" altLang="en-US" sz="900"/>
              <a:t>N is the size of the softmax layer, and ̂y</a:t>
            </a:r>
            <a:r>
              <a:rPr lang="en-US" altLang="zh-CN" sz="900"/>
              <a:t>_</a:t>
            </a:r>
            <a:r>
              <a:rPr lang="zh-CN" altLang="en-US" sz="900"/>
              <a:t>i is the i</a:t>
            </a:r>
            <a:r>
              <a:rPr lang="en-US" altLang="zh-CN" sz="900"/>
              <a:t> </a:t>
            </a:r>
            <a:r>
              <a:rPr lang="zh-CN" altLang="en-US" sz="900"/>
              <a:t>th output value of the </a:t>
            </a:r>
            <a:r>
              <a:rPr lang="en-US" altLang="zh-CN" sz="900"/>
              <a:t> </a:t>
            </a:r>
            <a:r>
              <a:rPr lang="zh-CN" altLang="en-US" sz="900"/>
              <a:t>previous layer of the softmax layer.</a:t>
            </a:r>
          </a:p>
        </p:txBody>
      </p:sp>
      <p:pic>
        <p:nvPicPr>
          <p:cNvPr id="10" name="图片 9" descr="截屏2023-12-07 上午1.50.53"/>
          <p:cNvPicPr>
            <a:picLocks noChangeAspect="1"/>
          </p:cNvPicPr>
          <p:nvPr/>
        </p:nvPicPr>
        <p:blipFill>
          <a:blip r:embed="rId7"/>
          <a:stretch>
            <a:fillRect/>
          </a:stretch>
        </p:blipFill>
        <p:spPr>
          <a:xfrm>
            <a:off x="5181600" y="1295400"/>
            <a:ext cx="3782695" cy="4486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057400" y="6096000"/>
            <a:ext cx="1828800" cy="38100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a:ln>
                <a:noFill/>
              </a:ln>
              <a:solidFill>
                <a:schemeClr val="tx1"/>
              </a:solidFill>
              <a:effectLst/>
              <a:latin typeface="Arial" panose="020B0604020202020204" pitchFamily="34" charset="0"/>
              <a:ea typeface="Osaka" panose="020B0600000000000000" charset="0"/>
            </a:endParaRPr>
          </a:p>
        </p:txBody>
      </p:sp>
      <p:sp>
        <p:nvSpPr>
          <p:cNvPr id="5127" name="Rectangle 7"/>
          <p:cNvSpPr>
            <a:spLocks noChangeArrowheads="1"/>
          </p:cNvSpPr>
          <p:nvPr/>
        </p:nvSpPr>
        <p:spPr bwMode="auto">
          <a:xfrm>
            <a:off x="-2060575" y="-676275"/>
            <a:ext cx="184150" cy="457200"/>
          </a:xfrm>
          <a:prstGeom prst="rect">
            <a:avLst/>
          </a:prstGeom>
          <a:noFill/>
          <a:ln>
            <a:noFill/>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
        <p:nvSpPr>
          <p:cNvPr id="100" name="文本框 99"/>
          <p:cNvSpPr txBox="1"/>
          <p:nvPr>
            <p:custDataLst>
              <p:tags r:id="rId1"/>
            </p:custDataLst>
          </p:nvPr>
        </p:nvSpPr>
        <p:spPr>
          <a:xfrm>
            <a:off x="304800" y="6553200"/>
            <a:ext cx="6771640" cy="275590"/>
          </a:xfrm>
          <a:prstGeom prst="rect">
            <a:avLst/>
          </a:prstGeom>
          <a:noFill/>
          <a:ln w="9525">
            <a:noFill/>
          </a:ln>
        </p:spPr>
        <p:txBody>
          <a:bodyPr wrap="square">
            <a:spAutoFit/>
          </a:bodyPr>
          <a:lstStyle/>
          <a:p>
            <a:r>
              <a:rPr lang="en-US" sz="1200">
                <a:latin typeface="Times New Roman" panose="02020603050405020304" charset="0"/>
                <a:ea typeface="宋体" panose="02010600030101010101" pitchFamily="2" charset="-122"/>
              </a:rPr>
              <a:t>Reference:    “Neural network with fixed noise for index-tracking portfolio optimization”</a:t>
            </a:r>
            <a:endParaRPr lang="en-US" altLang="en-US" sz="1200">
              <a:latin typeface="Times New Roman" panose="02020603050405020304" charset="0"/>
              <a:ea typeface="宋体" panose="02010600030101010101" pitchFamily="2" charset="-122"/>
            </a:endParaRPr>
          </a:p>
        </p:txBody>
      </p:sp>
      <p:sp>
        <p:nvSpPr>
          <p:cNvPr id="11" name="Rectangle 2"/>
          <p:cNvSpPr>
            <a:spLocks noGrp="1" noChangeArrowheads="1"/>
          </p:cNvSpPr>
          <p:nvPr>
            <p:ph type="title"/>
          </p:nvPr>
        </p:nvSpPr>
        <p:spPr>
          <a:xfrm>
            <a:off x="609600" y="533400"/>
            <a:ext cx="7924800" cy="685800"/>
          </a:xfrm>
        </p:spPr>
        <p:txBody>
          <a:bodyPr vert="horz" wrap="square" lIns="91440" tIns="45720" rIns="91440" bIns="45720" numCol="1" anchor="t" anchorCtr="0" compatLnSpc="1"/>
          <a:lstStyle/>
          <a:p>
            <a:pPr marL="0" marR="0" lvl="0" algn="l" defTabSz="914400" rtl="0" fontAlgn="base" latinLnBrk="0">
              <a:lnSpc>
                <a:spcPct val="100000"/>
              </a:lnSpc>
              <a:buClrTx/>
              <a:buSzTx/>
              <a:buFontTx/>
              <a:buNone/>
            </a:pPr>
            <a:r>
              <a:rPr kumimoji="0" lang="en-US" sz="2000" b="1" i="0" u="none" strike="noStrike" kern="1200" cap="none" spc="0" normalizeH="0" baseline="0">
                <a:solidFill>
                  <a:schemeClr val="tx1"/>
                </a:solidFill>
                <a:latin typeface="Times New Roman" panose="02020603050405020304" charset="0"/>
                <a:ea typeface="宋体" panose="02010600030101010101" pitchFamily="2" charset="-122"/>
                <a:cs typeface="+mn-cs"/>
              </a:rPr>
              <a:t>Method 4: </a:t>
            </a:r>
            <a:r>
              <a:rPr lang="en-US" sz="2000" b="1">
                <a:latin typeface="Times New Roman" panose="02020603050405020304" charset="0"/>
                <a:ea typeface="宋体" panose="02010600030101010101" pitchFamily="2" charset="-122"/>
                <a:cs typeface="+mn-cs"/>
                <a:sym typeface="+mn-ea"/>
              </a:rPr>
              <a:t>NNF</a:t>
            </a:r>
            <a:r>
              <a:rPr lang="zh-CN" altLang="en-US" sz="2000" b="1">
                <a:latin typeface="Times New Roman" panose="02020603050405020304" charset="0"/>
                <a:ea typeface="宋体" panose="02010600030101010101" pitchFamily="2" charset="-122"/>
                <a:cs typeface="+mn-cs"/>
                <a:sym typeface="+mn-ea"/>
              </a:rPr>
              <a:t>（Neural Network with Fixed noise）</a:t>
            </a:r>
            <a:r>
              <a:rPr lang="en-US" sz="2000" b="1">
                <a:latin typeface="Times New Roman" panose="02020603050405020304" charset="0"/>
                <a:ea typeface="宋体" panose="02010600030101010101" pitchFamily="2" charset="-122"/>
                <a:cs typeface="+mn-cs"/>
                <a:sym typeface="+mn-ea"/>
              </a:rPr>
              <a:t> Optimization Method</a:t>
            </a:r>
          </a:p>
        </p:txBody>
      </p:sp>
      <p:sp>
        <p:nvSpPr>
          <p:cNvPr id="12" name="文本框 11"/>
          <p:cNvSpPr txBox="1"/>
          <p:nvPr>
            <p:custDataLst>
              <p:tags r:id="rId2"/>
            </p:custDataLst>
          </p:nvPr>
        </p:nvSpPr>
        <p:spPr>
          <a:xfrm>
            <a:off x="457200" y="1143000"/>
            <a:ext cx="5080000" cy="337185"/>
          </a:xfrm>
          <a:prstGeom prst="rect">
            <a:avLst/>
          </a:prstGeom>
          <a:noFill/>
          <a:ln w="9525">
            <a:noFill/>
          </a:ln>
        </p:spPr>
        <p:txBody>
          <a:bodyPr>
            <a:spAutoFit/>
          </a:bodyPr>
          <a:lstStyle/>
          <a:p>
            <a:pPr marL="285750" indent="-285750">
              <a:buFont typeface="Wingdings" panose="05000000000000000000" charset="0"/>
              <a:buChar char="l"/>
            </a:pPr>
            <a:r>
              <a:rPr lang="en-US" sz="1600">
                <a:latin typeface="Times New Roman" panose="02020603050405020304" charset="0"/>
                <a:ea typeface="宋体" panose="02010600030101010101" pitchFamily="2" charset="-122"/>
                <a:sym typeface="+mn-ea"/>
              </a:rPr>
              <a:t>Results: </a:t>
            </a:r>
            <a:endParaRPr lang="en-US" sz="1600">
              <a:latin typeface="Times New Roman" panose="02020603050405020304" charset="0"/>
              <a:ea typeface="宋体" panose="02010600030101010101" pitchFamily="2" charset="-122"/>
            </a:endParaRPr>
          </a:p>
        </p:txBody>
      </p:sp>
      <p:graphicFrame>
        <p:nvGraphicFramePr>
          <p:cNvPr id="2" name="表格 1">
            <a:extLst>
              <a:ext uri="{FF2B5EF4-FFF2-40B4-BE49-F238E27FC236}">
                <a16:creationId xmlns:a16="http://schemas.microsoft.com/office/drawing/2014/main" id="{A2510379-74D4-0B59-F91E-EE8C4BC8AD7E}"/>
              </a:ext>
            </a:extLst>
          </p:cNvPr>
          <p:cNvGraphicFramePr>
            <a:graphicFrameLocks noGrp="1"/>
          </p:cNvGraphicFramePr>
          <p:nvPr>
            <p:extLst>
              <p:ext uri="{D42A27DB-BD31-4B8C-83A1-F6EECF244321}">
                <p14:modId xmlns:p14="http://schemas.microsoft.com/office/powerpoint/2010/main" val="3026250634"/>
              </p:ext>
            </p:extLst>
          </p:nvPr>
        </p:nvGraphicFramePr>
        <p:xfrm>
          <a:off x="685800" y="1784350"/>
          <a:ext cx="7848600" cy="3854455"/>
        </p:xfrm>
        <a:graphic>
          <a:graphicData uri="http://schemas.openxmlformats.org/drawingml/2006/table">
            <a:tbl>
              <a:tblPr>
                <a:tableStyleId>{5C22544A-7EE6-4342-B048-85BDC9FD1C3A}</a:tableStyleId>
              </a:tblPr>
              <a:tblGrid>
                <a:gridCol w="1001023">
                  <a:extLst>
                    <a:ext uri="{9D8B030D-6E8A-4147-A177-3AD203B41FA5}">
                      <a16:colId xmlns:a16="http://schemas.microsoft.com/office/drawing/2014/main" val="3356957459"/>
                    </a:ext>
                  </a:extLst>
                </a:gridCol>
                <a:gridCol w="1001023">
                  <a:extLst>
                    <a:ext uri="{9D8B030D-6E8A-4147-A177-3AD203B41FA5}">
                      <a16:colId xmlns:a16="http://schemas.microsoft.com/office/drawing/2014/main" val="3265848520"/>
                    </a:ext>
                  </a:extLst>
                </a:gridCol>
                <a:gridCol w="739887">
                  <a:extLst>
                    <a:ext uri="{9D8B030D-6E8A-4147-A177-3AD203B41FA5}">
                      <a16:colId xmlns:a16="http://schemas.microsoft.com/office/drawing/2014/main" val="3129414294"/>
                    </a:ext>
                  </a:extLst>
                </a:gridCol>
                <a:gridCol w="826932">
                  <a:extLst>
                    <a:ext uri="{9D8B030D-6E8A-4147-A177-3AD203B41FA5}">
                      <a16:colId xmlns:a16="http://schemas.microsoft.com/office/drawing/2014/main" val="3065285689"/>
                    </a:ext>
                  </a:extLst>
                </a:gridCol>
                <a:gridCol w="855946">
                  <a:extLst>
                    <a:ext uri="{9D8B030D-6E8A-4147-A177-3AD203B41FA5}">
                      <a16:colId xmlns:a16="http://schemas.microsoft.com/office/drawing/2014/main" val="1908160472"/>
                    </a:ext>
                  </a:extLst>
                </a:gridCol>
                <a:gridCol w="855946">
                  <a:extLst>
                    <a:ext uri="{9D8B030D-6E8A-4147-A177-3AD203B41FA5}">
                      <a16:colId xmlns:a16="http://schemas.microsoft.com/office/drawing/2014/main" val="751217078"/>
                    </a:ext>
                  </a:extLst>
                </a:gridCol>
                <a:gridCol w="739887">
                  <a:extLst>
                    <a:ext uri="{9D8B030D-6E8A-4147-A177-3AD203B41FA5}">
                      <a16:colId xmlns:a16="http://schemas.microsoft.com/office/drawing/2014/main" val="3953805696"/>
                    </a:ext>
                  </a:extLst>
                </a:gridCol>
                <a:gridCol w="913978">
                  <a:extLst>
                    <a:ext uri="{9D8B030D-6E8A-4147-A177-3AD203B41FA5}">
                      <a16:colId xmlns:a16="http://schemas.microsoft.com/office/drawing/2014/main" val="429767507"/>
                    </a:ext>
                  </a:extLst>
                </a:gridCol>
                <a:gridCol w="913978">
                  <a:extLst>
                    <a:ext uri="{9D8B030D-6E8A-4147-A177-3AD203B41FA5}">
                      <a16:colId xmlns:a16="http://schemas.microsoft.com/office/drawing/2014/main" val="54784767"/>
                    </a:ext>
                  </a:extLst>
                </a:gridCol>
              </a:tblGrid>
              <a:tr h="648049">
                <a:tc>
                  <a:txBody>
                    <a:bodyPr/>
                    <a:lstStyle/>
                    <a:p>
                      <a:pPr algn="ctr" fontAlgn="ctr"/>
                      <a:r>
                        <a:rPr lang="en-US" sz="1200" u="none" strike="noStrike">
                          <a:effectLst/>
                        </a:rPr>
                        <a:t>periods</a:t>
                      </a:r>
                      <a:endParaRPr lang="en-US"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sz="1200" u="none" strike="noStrike">
                          <a:effectLst/>
                        </a:rPr>
                        <a:t>methods</a:t>
                      </a:r>
                      <a:endParaRPr lang="en-US"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sz="1200" u="none" strike="noStrike">
                          <a:effectLst/>
                        </a:rPr>
                        <a:t>Tracking Error</a:t>
                      </a:r>
                      <a:endParaRPr lang="en-US"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sz="1200" u="none" strike="noStrike">
                          <a:effectLst/>
                        </a:rPr>
                        <a:t>Market Beta</a:t>
                      </a:r>
                      <a:endParaRPr lang="en-US"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sz="1200" u="none" strike="noStrike">
                          <a:effectLst/>
                        </a:rPr>
                        <a:t>Annualized Volatility</a:t>
                      </a:r>
                      <a:endParaRPr lang="en-US"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sz="1200" u="none" strike="noStrike">
                          <a:effectLst/>
                        </a:rPr>
                        <a:t>Max Drawdown</a:t>
                      </a:r>
                      <a:endParaRPr lang="en-US"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sz="1200" u="none" strike="noStrike">
                          <a:effectLst/>
                        </a:rPr>
                        <a:t>Sharpe Ratio</a:t>
                      </a:r>
                      <a:endParaRPr lang="en-US"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sz="1200" u="none" strike="noStrike">
                          <a:effectLst/>
                        </a:rPr>
                        <a:t>Sortino Ratio</a:t>
                      </a:r>
                      <a:endParaRPr lang="en-US"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sz="1200" u="none" strike="noStrike">
                          <a:effectLst/>
                        </a:rPr>
                        <a:t>Cumulative Return</a:t>
                      </a:r>
                      <a:endParaRPr lang="en-US"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extLst>
                  <a:ext uri="{0D108BD9-81ED-4DB2-BD59-A6C34878D82A}">
                    <a16:rowId xmlns:a16="http://schemas.microsoft.com/office/drawing/2014/main" val="2641030061"/>
                  </a:ext>
                </a:extLst>
              </a:tr>
              <a:tr h="229029">
                <a:tc rowSpan="2">
                  <a:txBody>
                    <a:bodyPr/>
                    <a:lstStyle/>
                    <a:p>
                      <a:pPr algn="ctr" fontAlgn="ctr"/>
                      <a:r>
                        <a:rPr lang="en-US" altLang="zh-CN" sz="1200" u="none" strike="noStrike">
                          <a:effectLst/>
                        </a:rPr>
                        <a:t>20191217 - 20200616</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sz="1200" u="none" strike="noStrike">
                          <a:effectLst/>
                        </a:rPr>
                        <a:t>NNF</a:t>
                      </a:r>
                      <a:endParaRPr lang="en-US"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0.47%</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0.99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0.24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14.19%</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0.00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0.05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98.59%</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extLst>
                  <a:ext uri="{0D108BD9-81ED-4DB2-BD59-A6C34878D82A}">
                    <a16:rowId xmlns:a16="http://schemas.microsoft.com/office/drawing/2014/main" val="4066456095"/>
                  </a:ext>
                </a:extLst>
              </a:tr>
              <a:tr h="229029">
                <a:tc vMerge="1">
                  <a:txBody>
                    <a:bodyPr/>
                    <a:lstStyle/>
                    <a:p>
                      <a:endParaRPr lang="zh-CN" altLang="en-US"/>
                    </a:p>
                  </a:txBody>
                  <a:tcPr/>
                </a:tc>
                <a:tc>
                  <a:txBody>
                    <a:bodyPr/>
                    <a:lstStyle/>
                    <a:p>
                      <a:pPr algn="ctr" fontAlgn="ctr"/>
                      <a:r>
                        <a:rPr lang="en-US" sz="1200" u="none" strike="noStrike">
                          <a:effectLst/>
                        </a:rPr>
                        <a:t>NNF_Partial</a:t>
                      </a:r>
                      <a:endParaRPr lang="en-US"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0.50%</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1.07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0.26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16.93%</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0.48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9.76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104.45%</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extLst>
                  <a:ext uri="{0D108BD9-81ED-4DB2-BD59-A6C34878D82A}">
                    <a16:rowId xmlns:a16="http://schemas.microsoft.com/office/drawing/2014/main" val="2447780426"/>
                  </a:ext>
                </a:extLst>
              </a:tr>
              <a:tr h="229029">
                <a:tc rowSpan="2">
                  <a:txBody>
                    <a:bodyPr/>
                    <a:lstStyle/>
                    <a:p>
                      <a:pPr algn="ctr" fontAlgn="ctr"/>
                      <a:r>
                        <a:rPr lang="en-US" altLang="zh-CN" sz="1200" u="none" strike="noStrike">
                          <a:effectLst/>
                        </a:rPr>
                        <a:t>20200617 - 20201216</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sz="1200" u="none" strike="noStrike">
                          <a:effectLst/>
                        </a:rPr>
                        <a:t>NNF</a:t>
                      </a:r>
                      <a:endParaRPr lang="en-US"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0.45%</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0.95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0.21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7.99%</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1.86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45.14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120.06%</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extLst>
                  <a:ext uri="{0D108BD9-81ED-4DB2-BD59-A6C34878D82A}">
                    <a16:rowId xmlns:a16="http://schemas.microsoft.com/office/drawing/2014/main" val="2838061235"/>
                  </a:ext>
                </a:extLst>
              </a:tr>
              <a:tr h="229029">
                <a:tc vMerge="1">
                  <a:txBody>
                    <a:bodyPr/>
                    <a:lstStyle/>
                    <a:p>
                      <a:endParaRPr lang="zh-CN" altLang="en-US"/>
                    </a:p>
                  </a:txBody>
                  <a:tcPr/>
                </a:tc>
                <a:tc>
                  <a:txBody>
                    <a:bodyPr/>
                    <a:lstStyle/>
                    <a:p>
                      <a:pPr algn="ctr" fontAlgn="ctr"/>
                      <a:r>
                        <a:rPr lang="en-US" sz="1200" u="none" strike="noStrike">
                          <a:effectLst/>
                        </a:rPr>
                        <a:t>NNF_Partial</a:t>
                      </a:r>
                      <a:endParaRPr lang="en-US"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0.56%</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0.99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0.23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9.61%</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1.69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45.65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119.30%</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extLst>
                  <a:ext uri="{0D108BD9-81ED-4DB2-BD59-A6C34878D82A}">
                    <a16:rowId xmlns:a16="http://schemas.microsoft.com/office/drawing/2014/main" val="987354168"/>
                  </a:ext>
                </a:extLst>
              </a:tr>
              <a:tr h="229029">
                <a:tc rowSpan="2">
                  <a:txBody>
                    <a:bodyPr/>
                    <a:lstStyle/>
                    <a:p>
                      <a:pPr algn="ctr" fontAlgn="ctr"/>
                      <a:r>
                        <a:rPr lang="en-US" altLang="zh-CN" sz="1200" u="none" strike="noStrike">
                          <a:effectLst/>
                        </a:rPr>
                        <a:t>20201217 - 20210616</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sz="1200" u="none" strike="noStrike">
                          <a:effectLst/>
                        </a:rPr>
                        <a:t>NNF</a:t>
                      </a:r>
                      <a:endParaRPr lang="en-US"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0.57%</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0.91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0.21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10.76%</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1.17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27.19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111.28%</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extLst>
                  <a:ext uri="{0D108BD9-81ED-4DB2-BD59-A6C34878D82A}">
                    <a16:rowId xmlns:a16="http://schemas.microsoft.com/office/drawing/2014/main" val="3223155644"/>
                  </a:ext>
                </a:extLst>
              </a:tr>
              <a:tr h="229029">
                <a:tc vMerge="1">
                  <a:txBody>
                    <a:bodyPr/>
                    <a:lstStyle/>
                    <a:p>
                      <a:endParaRPr lang="zh-CN" altLang="en-US"/>
                    </a:p>
                  </a:txBody>
                  <a:tcPr/>
                </a:tc>
                <a:tc>
                  <a:txBody>
                    <a:bodyPr/>
                    <a:lstStyle/>
                    <a:p>
                      <a:pPr algn="ctr" fontAlgn="ctr"/>
                      <a:r>
                        <a:rPr lang="en-US" sz="1200" u="none" strike="noStrike">
                          <a:effectLst/>
                        </a:rPr>
                        <a:t>NNF_Partial</a:t>
                      </a:r>
                      <a:endParaRPr lang="en-US"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0.62%</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0.75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0.18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11.51%</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0.51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11.49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103.60%</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extLst>
                  <a:ext uri="{0D108BD9-81ED-4DB2-BD59-A6C34878D82A}">
                    <a16:rowId xmlns:a16="http://schemas.microsoft.com/office/drawing/2014/main" val="123620297"/>
                  </a:ext>
                </a:extLst>
              </a:tr>
              <a:tr h="229029">
                <a:tc rowSpan="2">
                  <a:txBody>
                    <a:bodyPr/>
                    <a:lstStyle/>
                    <a:p>
                      <a:pPr algn="ctr" fontAlgn="ctr"/>
                      <a:r>
                        <a:rPr lang="en-US" altLang="zh-CN" sz="1200" u="none" strike="noStrike">
                          <a:effectLst/>
                        </a:rPr>
                        <a:t>20210617 - 20211216</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sz="1200" u="none" strike="noStrike">
                          <a:effectLst/>
                        </a:rPr>
                        <a:t>NNF</a:t>
                      </a:r>
                      <a:endParaRPr lang="en-US"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0.50%</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0.85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0.15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5.84%</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1.23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28.83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109.23%</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extLst>
                  <a:ext uri="{0D108BD9-81ED-4DB2-BD59-A6C34878D82A}">
                    <a16:rowId xmlns:a16="http://schemas.microsoft.com/office/drawing/2014/main" val="168187578"/>
                  </a:ext>
                </a:extLst>
              </a:tr>
              <a:tr h="229029">
                <a:tc vMerge="1">
                  <a:txBody>
                    <a:bodyPr/>
                    <a:lstStyle/>
                    <a:p>
                      <a:endParaRPr lang="zh-CN" altLang="en-US"/>
                    </a:p>
                  </a:txBody>
                  <a:tcPr/>
                </a:tc>
                <a:tc>
                  <a:txBody>
                    <a:bodyPr/>
                    <a:lstStyle/>
                    <a:p>
                      <a:pPr algn="ctr" fontAlgn="ctr"/>
                      <a:r>
                        <a:rPr lang="en-US" sz="1200" u="none" strike="noStrike">
                          <a:effectLst/>
                        </a:rPr>
                        <a:t>NNF_Partial</a:t>
                      </a:r>
                      <a:endParaRPr lang="en-US"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0.65%</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0.79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0.16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5.32%</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1.05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24.32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107.88%</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extLst>
                  <a:ext uri="{0D108BD9-81ED-4DB2-BD59-A6C34878D82A}">
                    <a16:rowId xmlns:a16="http://schemas.microsoft.com/office/drawing/2014/main" val="1754849500"/>
                  </a:ext>
                </a:extLst>
              </a:tr>
              <a:tr h="229029">
                <a:tc rowSpan="2">
                  <a:txBody>
                    <a:bodyPr/>
                    <a:lstStyle/>
                    <a:p>
                      <a:pPr algn="ctr" fontAlgn="ctr"/>
                      <a:r>
                        <a:rPr lang="en-US" altLang="zh-CN" sz="1200" u="none" strike="noStrike">
                          <a:effectLst/>
                        </a:rPr>
                        <a:t>20211217 - 20220616</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sz="1200" u="none" strike="noStrike">
                          <a:effectLst/>
                        </a:rPr>
                        <a:t>NNF</a:t>
                      </a:r>
                      <a:endParaRPr lang="en-US"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0.43%</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1.04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0.24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26.57%</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-1.19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-24.37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86.07%</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extLst>
                  <a:ext uri="{0D108BD9-81ED-4DB2-BD59-A6C34878D82A}">
                    <a16:rowId xmlns:a16="http://schemas.microsoft.com/office/drawing/2014/main" val="1837281973"/>
                  </a:ext>
                </a:extLst>
              </a:tr>
              <a:tr h="229029">
                <a:tc vMerge="1">
                  <a:txBody>
                    <a:bodyPr/>
                    <a:lstStyle/>
                    <a:p>
                      <a:endParaRPr lang="zh-CN" altLang="en-US"/>
                    </a:p>
                  </a:txBody>
                  <a:tcPr/>
                </a:tc>
                <a:tc>
                  <a:txBody>
                    <a:bodyPr/>
                    <a:lstStyle/>
                    <a:p>
                      <a:pPr algn="ctr" fontAlgn="ctr"/>
                      <a:r>
                        <a:rPr lang="en-US" sz="1200" u="none" strike="noStrike">
                          <a:effectLst/>
                        </a:rPr>
                        <a:t>NNF_Partial</a:t>
                      </a:r>
                      <a:endParaRPr lang="en-US"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0.51%</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1.01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0.24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26.43%</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-1.07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-21.58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87.37%</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extLst>
                  <a:ext uri="{0D108BD9-81ED-4DB2-BD59-A6C34878D82A}">
                    <a16:rowId xmlns:a16="http://schemas.microsoft.com/office/drawing/2014/main" val="629810445"/>
                  </a:ext>
                </a:extLst>
              </a:tr>
              <a:tr h="229029">
                <a:tc rowSpan="2">
                  <a:txBody>
                    <a:bodyPr/>
                    <a:lstStyle/>
                    <a:p>
                      <a:pPr algn="ctr" fontAlgn="ctr"/>
                      <a:r>
                        <a:rPr lang="en-US" altLang="zh-CN" sz="1200" u="none" strike="noStrike">
                          <a:effectLst/>
                        </a:rPr>
                        <a:t>20220617 - 20221216</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sz="1200" u="none" strike="noStrike">
                          <a:effectLst/>
                        </a:rPr>
                        <a:t>NNF</a:t>
                      </a:r>
                      <a:endParaRPr lang="en-US"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0.48%</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0.91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0.18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18.19%</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-0.67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-15.05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93.42%</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extLst>
                  <a:ext uri="{0D108BD9-81ED-4DB2-BD59-A6C34878D82A}">
                    <a16:rowId xmlns:a16="http://schemas.microsoft.com/office/drawing/2014/main" val="2538157169"/>
                  </a:ext>
                </a:extLst>
              </a:tr>
              <a:tr h="229029">
                <a:tc vMerge="1">
                  <a:txBody>
                    <a:bodyPr/>
                    <a:lstStyle/>
                    <a:p>
                      <a:endParaRPr lang="zh-CN" altLang="en-US"/>
                    </a:p>
                  </a:txBody>
                  <a:tcPr/>
                </a:tc>
                <a:tc>
                  <a:txBody>
                    <a:bodyPr/>
                    <a:lstStyle/>
                    <a:p>
                      <a:pPr algn="ctr" fontAlgn="ctr"/>
                      <a:r>
                        <a:rPr lang="en-US" sz="1200" u="none" strike="noStrike">
                          <a:effectLst/>
                        </a:rPr>
                        <a:t>NNF_Partial</a:t>
                      </a:r>
                      <a:endParaRPr lang="en-US"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0.50%</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1.00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0.20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21.40%</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-0.50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-11.74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94.32%</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extLst>
                  <a:ext uri="{0D108BD9-81ED-4DB2-BD59-A6C34878D82A}">
                    <a16:rowId xmlns:a16="http://schemas.microsoft.com/office/drawing/2014/main" val="4214968089"/>
                  </a:ext>
                </a:extLst>
              </a:tr>
              <a:tr h="229029">
                <a:tc rowSpan="2">
                  <a:txBody>
                    <a:bodyPr/>
                    <a:lstStyle/>
                    <a:p>
                      <a:pPr algn="ctr" fontAlgn="ctr"/>
                      <a:r>
                        <a:rPr lang="en-US" altLang="zh-CN" sz="1200" u="none" strike="noStrike">
                          <a:effectLst/>
                        </a:rPr>
                        <a:t>20221219  - 20230611</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sz="1200" u="none" strike="noStrike">
                          <a:effectLst/>
                        </a:rPr>
                        <a:t>NNF</a:t>
                      </a:r>
                      <a:endParaRPr lang="en-US"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0.54%</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1.09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0.17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11.00%</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0.49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11.65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103.18%</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extLst>
                  <a:ext uri="{0D108BD9-81ED-4DB2-BD59-A6C34878D82A}">
                    <a16:rowId xmlns:a16="http://schemas.microsoft.com/office/drawing/2014/main" val="2804306918"/>
                  </a:ext>
                </a:extLst>
              </a:tr>
              <a:tr h="229029">
                <a:tc vMerge="1">
                  <a:txBody>
                    <a:bodyPr/>
                    <a:lstStyle/>
                    <a:p>
                      <a:endParaRPr lang="zh-CN" altLang="en-US"/>
                    </a:p>
                  </a:txBody>
                  <a:tcPr/>
                </a:tc>
                <a:tc>
                  <a:txBody>
                    <a:bodyPr/>
                    <a:lstStyle/>
                    <a:p>
                      <a:pPr algn="ctr" fontAlgn="ctr"/>
                      <a:r>
                        <a:rPr lang="en-US" sz="1200" u="none" strike="noStrike">
                          <a:effectLst/>
                        </a:rPr>
                        <a:t>NNF_Partial</a:t>
                      </a:r>
                      <a:endParaRPr lang="en-US"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0.38%</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1.12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0.16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10.24%</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0.05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a:effectLst/>
                        </a:rPr>
                        <a:t>1.25 </a:t>
                      </a:r>
                      <a:endParaRPr lang="en-US" altLang="zh-CN" sz="1200" b="0" i="0" u="none" strike="noStrike">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tc>
                  <a:txBody>
                    <a:bodyPr/>
                    <a:lstStyle/>
                    <a:p>
                      <a:pPr algn="ctr" fontAlgn="ctr"/>
                      <a:r>
                        <a:rPr lang="en-US" altLang="zh-CN" sz="1200" u="none" strike="noStrike" dirty="0">
                          <a:effectLst/>
                        </a:rPr>
                        <a:t>99.83%</a:t>
                      </a:r>
                      <a:endParaRPr lang="en-US" altLang="zh-CN" sz="1200" b="0" i="0" u="none" strike="noStrike" dirty="0">
                        <a:solidFill>
                          <a:srgbClr val="000000"/>
                        </a:solidFill>
                        <a:effectLst/>
                        <a:latin typeface="Times New Roman" panose="02020603050405020304" pitchFamily="18" charset="0"/>
                        <a:ea typeface="等线" panose="02010600030101010101" pitchFamily="2" charset="-122"/>
                      </a:endParaRPr>
                    </a:p>
                  </a:txBody>
                  <a:tcPr marL="4763" marR="4763" marT="4763" marB="0" anchor="ctr"/>
                </a:tc>
                <a:extLst>
                  <a:ext uri="{0D108BD9-81ED-4DB2-BD59-A6C34878D82A}">
                    <a16:rowId xmlns:a16="http://schemas.microsoft.com/office/drawing/2014/main" val="391847469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7"/>
          <p:cNvSpPr>
            <a:spLocks noChangeArrowheads="1"/>
          </p:cNvSpPr>
          <p:nvPr/>
        </p:nvSpPr>
        <p:spPr bwMode="auto">
          <a:xfrm>
            <a:off x="-2060575" y="-676275"/>
            <a:ext cx="184150" cy="457200"/>
          </a:xfrm>
          <a:prstGeom prst="rect">
            <a:avLst/>
          </a:prstGeom>
          <a:noFill/>
          <a:ln>
            <a:noFill/>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
        <p:nvSpPr>
          <p:cNvPr id="100" name="文本框 99"/>
          <p:cNvSpPr txBox="1"/>
          <p:nvPr>
            <p:custDataLst>
              <p:tags r:id="rId1"/>
            </p:custDataLst>
          </p:nvPr>
        </p:nvSpPr>
        <p:spPr>
          <a:xfrm>
            <a:off x="304800" y="6553200"/>
            <a:ext cx="6771640" cy="275590"/>
          </a:xfrm>
          <a:prstGeom prst="rect">
            <a:avLst/>
          </a:prstGeom>
          <a:noFill/>
          <a:ln w="9525">
            <a:noFill/>
          </a:ln>
        </p:spPr>
        <p:txBody>
          <a:bodyPr wrap="square">
            <a:spAutoFit/>
          </a:bodyPr>
          <a:lstStyle/>
          <a:p>
            <a:r>
              <a:rPr lang="en-US" sz="1200">
                <a:latin typeface="Times New Roman" panose="02020603050405020304" charset="0"/>
                <a:ea typeface="宋体" panose="02010600030101010101" pitchFamily="2" charset="-122"/>
              </a:rPr>
              <a:t>Reference:    “Neural network with fixed noise for index-tracking portfolio optimization”</a:t>
            </a:r>
            <a:endParaRPr lang="en-US" altLang="en-US" sz="1200">
              <a:latin typeface="Times New Roman" panose="02020603050405020304" charset="0"/>
              <a:ea typeface="宋体" panose="02010600030101010101" pitchFamily="2" charset="-122"/>
            </a:endParaRPr>
          </a:p>
        </p:txBody>
      </p:sp>
      <p:sp>
        <p:nvSpPr>
          <p:cNvPr id="11" name="Rectangle 2"/>
          <p:cNvSpPr>
            <a:spLocks noGrp="1" noChangeArrowheads="1"/>
          </p:cNvSpPr>
          <p:nvPr>
            <p:ph type="title"/>
          </p:nvPr>
        </p:nvSpPr>
        <p:spPr>
          <a:xfrm>
            <a:off x="609600" y="533400"/>
            <a:ext cx="7924800" cy="685800"/>
          </a:xfrm>
        </p:spPr>
        <p:txBody>
          <a:bodyPr vert="horz" wrap="square" lIns="91440" tIns="45720" rIns="91440" bIns="45720" numCol="1" anchor="t" anchorCtr="0" compatLnSpc="1"/>
          <a:lstStyle/>
          <a:p>
            <a:pPr marL="0" marR="0" lvl="0" algn="l" defTabSz="914400" rtl="0" fontAlgn="base" latinLnBrk="0">
              <a:lnSpc>
                <a:spcPct val="100000"/>
              </a:lnSpc>
              <a:buClrTx/>
              <a:buSzTx/>
              <a:buFontTx/>
              <a:buNone/>
            </a:pPr>
            <a:r>
              <a:rPr lang="en-US" sz="2000" b="1">
                <a:latin typeface="Times New Roman" panose="02020603050405020304" charset="0"/>
                <a:ea typeface="宋体" panose="02010600030101010101" pitchFamily="2" charset="-122"/>
                <a:cs typeface="+mn-cs"/>
                <a:sym typeface="+mn-ea"/>
              </a:rPr>
              <a:t>Models Comparison</a:t>
            </a:r>
          </a:p>
        </p:txBody>
      </p:sp>
      <p:pic>
        <p:nvPicPr>
          <p:cNvPr id="3" name="图片 2"/>
          <p:cNvPicPr>
            <a:picLocks noChangeAspect="1"/>
          </p:cNvPicPr>
          <p:nvPr/>
        </p:nvPicPr>
        <p:blipFill>
          <a:blip r:embed="rId4"/>
          <a:stretch>
            <a:fillRect/>
          </a:stretch>
        </p:blipFill>
        <p:spPr>
          <a:xfrm>
            <a:off x="304800" y="1219200"/>
            <a:ext cx="8566150" cy="45980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762000"/>
            <a:ext cx="7924800" cy="685800"/>
          </a:xfrm>
        </p:spPr>
        <p:txBody>
          <a:bodyPr vert="horz" wrap="square" lIns="91440" tIns="45720" rIns="91440" bIns="45720" numCol="1" anchor="t" anchorCtr="0" compatLnSpc="1"/>
          <a:lstStyle/>
          <a:p>
            <a:pPr marL="0" marR="0" lvl="0" algn="l" defTabSz="914400" rtl="0" fontAlgn="base" latinLnBrk="0">
              <a:lnSpc>
                <a:spcPct val="100000"/>
              </a:lnSpc>
              <a:buClrTx/>
              <a:buSzTx/>
              <a:buFontTx/>
              <a:buNone/>
            </a:pPr>
            <a:r>
              <a:rPr kumimoji="0" lang="en-US"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rPr>
              <a:t>B</a:t>
            </a:r>
            <a:r>
              <a:rPr kumimoji="0" lang="en-US" altLang="zh-CN"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rPr>
              <a:t>enchmark Comparison—— Tracking Error and Market Beta</a:t>
            </a:r>
            <a:endParaRPr kumimoji="0" lang="en-US"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sym typeface="+mn-ea"/>
            </a:endParaRPr>
          </a:p>
        </p:txBody>
      </p:sp>
      <p:sp>
        <p:nvSpPr>
          <p:cNvPr id="5127" name="Rectangle 7"/>
          <p:cNvSpPr>
            <a:spLocks noChangeArrowheads="1"/>
          </p:cNvSpPr>
          <p:nvPr/>
        </p:nvSpPr>
        <p:spPr bwMode="auto">
          <a:xfrm>
            <a:off x="-2060575" y="-676275"/>
            <a:ext cx="184150" cy="457200"/>
          </a:xfrm>
          <a:prstGeom prst="rect">
            <a:avLst/>
          </a:prstGeom>
          <a:noFill/>
          <a:ln>
            <a:noFill/>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
        <p:nvSpPr>
          <p:cNvPr id="21" name="矩形 20"/>
          <p:cNvSpPr/>
          <p:nvPr/>
        </p:nvSpPr>
        <p:spPr>
          <a:xfrm>
            <a:off x="2057400" y="6096000"/>
            <a:ext cx="1828800" cy="38100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a:ln>
                <a:noFill/>
              </a:ln>
              <a:solidFill>
                <a:schemeClr val="tx1"/>
              </a:solidFill>
              <a:effectLst/>
              <a:latin typeface="Arial" panose="020B0604020202020204" pitchFamily="34" charset="0"/>
              <a:ea typeface="Osaka" panose="020B0600000000000000" charset="0"/>
            </a:endParaRPr>
          </a:p>
        </p:txBody>
      </p:sp>
      <p:graphicFrame>
        <p:nvGraphicFramePr>
          <p:cNvPr id="3" name="表格 2"/>
          <p:cNvGraphicFramePr>
            <a:graphicFrameLocks noGrp="1"/>
          </p:cNvGraphicFramePr>
          <p:nvPr/>
        </p:nvGraphicFramePr>
        <p:xfrm>
          <a:off x="304799" y="1447800"/>
          <a:ext cx="8534401" cy="2819395"/>
        </p:xfrm>
        <a:graphic>
          <a:graphicData uri="http://schemas.openxmlformats.org/drawingml/2006/table">
            <a:tbl>
              <a:tblPr>
                <a:tableStyleId>{5C22544A-7EE6-4342-B048-85BDC9FD1C3A}</a:tableStyleId>
              </a:tblPr>
              <a:tblGrid>
                <a:gridCol w="749793">
                  <a:extLst>
                    <a:ext uri="{9D8B030D-6E8A-4147-A177-3AD203B41FA5}">
                      <a16:colId xmlns:a16="http://schemas.microsoft.com/office/drawing/2014/main" val="20000"/>
                    </a:ext>
                  </a:extLst>
                </a:gridCol>
                <a:gridCol w="871082">
                  <a:extLst>
                    <a:ext uri="{9D8B030D-6E8A-4147-A177-3AD203B41FA5}">
                      <a16:colId xmlns:a16="http://schemas.microsoft.com/office/drawing/2014/main" val="20001"/>
                    </a:ext>
                  </a:extLst>
                </a:gridCol>
                <a:gridCol w="738765">
                  <a:extLst>
                    <a:ext uri="{9D8B030D-6E8A-4147-A177-3AD203B41FA5}">
                      <a16:colId xmlns:a16="http://schemas.microsoft.com/office/drawing/2014/main" val="20002"/>
                    </a:ext>
                  </a:extLst>
                </a:gridCol>
                <a:gridCol w="749793">
                  <a:extLst>
                    <a:ext uri="{9D8B030D-6E8A-4147-A177-3AD203B41FA5}">
                      <a16:colId xmlns:a16="http://schemas.microsoft.com/office/drawing/2014/main" val="20003"/>
                    </a:ext>
                  </a:extLst>
                </a:gridCol>
                <a:gridCol w="672607">
                  <a:extLst>
                    <a:ext uri="{9D8B030D-6E8A-4147-A177-3AD203B41FA5}">
                      <a16:colId xmlns:a16="http://schemas.microsoft.com/office/drawing/2014/main" val="20004"/>
                    </a:ext>
                  </a:extLst>
                </a:gridCol>
                <a:gridCol w="793898">
                  <a:extLst>
                    <a:ext uri="{9D8B030D-6E8A-4147-A177-3AD203B41FA5}">
                      <a16:colId xmlns:a16="http://schemas.microsoft.com/office/drawing/2014/main" val="20005"/>
                    </a:ext>
                  </a:extLst>
                </a:gridCol>
                <a:gridCol w="749793">
                  <a:extLst>
                    <a:ext uri="{9D8B030D-6E8A-4147-A177-3AD203B41FA5}">
                      <a16:colId xmlns:a16="http://schemas.microsoft.com/office/drawing/2014/main" val="20006"/>
                    </a:ext>
                  </a:extLst>
                </a:gridCol>
                <a:gridCol w="860055">
                  <a:extLst>
                    <a:ext uri="{9D8B030D-6E8A-4147-A177-3AD203B41FA5}">
                      <a16:colId xmlns:a16="http://schemas.microsoft.com/office/drawing/2014/main" val="20007"/>
                    </a:ext>
                  </a:extLst>
                </a:gridCol>
                <a:gridCol w="760818">
                  <a:extLst>
                    <a:ext uri="{9D8B030D-6E8A-4147-A177-3AD203B41FA5}">
                      <a16:colId xmlns:a16="http://schemas.microsoft.com/office/drawing/2014/main" val="20008"/>
                    </a:ext>
                  </a:extLst>
                </a:gridCol>
                <a:gridCol w="363870">
                  <a:extLst>
                    <a:ext uri="{9D8B030D-6E8A-4147-A177-3AD203B41FA5}">
                      <a16:colId xmlns:a16="http://schemas.microsoft.com/office/drawing/2014/main" val="20009"/>
                    </a:ext>
                  </a:extLst>
                </a:gridCol>
                <a:gridCol w="418794">
                  <a:extLst>
                    <a:ext uri="{9D8B030D-6E8A-4147-A177-3AD203B41FA5}">
                      <a16:colId xmlns:a16="http://schemas.microsoft.com/office/drawing/2014/main" val="20010"/>
                    </a:ext>
                  </a:extLst>
                </a:gridCol>
                <a:gridCol w="413646">
                  <a:extLst>
                    <a:ext uri="{9D8B030D-6E8A-4147-A177-3AD203B41FA5}">
                      <a16:colId xmlns:a16="http://schemas.microsoft.com/office/drawing/2014/main" val="20011"/>
                    </a:ext>
                  </a:extLst>
                </a:gridCol>
                <a:gridCol w="391487">
                  <a:extLst>
                    <a:ext uri="{9D8B030D-6E8A-4147-A177-3AD203B41FA5}">
                      <a16:colId xmlns:a16="http://schemas.microsoft.com/office/drawing/2014/main" val="20012"/>
                    </a:ext>
                  </a:extLst>
                </a:gridCol>
              </a:tblGrid>
              <a:tr h="235128">
                <a:tc gridSpan="2">
                  <a:txBody>
                    <a:bodyPr/>
                    <a:lstStyle/>
                    <a:p>
                      <a:pPr algn="ctr" fontAlgn="ctr"/>
                      <a:r>
                        <a:rPr lang="en-US" sz="1000" u="none" strike="noStrike" dirty="0">
                          <a:effectLst/>
                        </a:rPr>
                        <a:t>Periods(YYYYMMDD)</a:t>
                      </a:r>
                      <a:endParaRPr lang="en-US" sz="1000" b="0" i="0" u="none" strike="noStrike" dirty="0">
                        <a:solidFill>
                          <a:srgbClr val="000000"/>
                        </a:solidFill>
                        <a:effectLst/>
                        <a:latin typeface="Times New Roman" panose="02020603050405020304" charset="0"/>
                        <a:ea typeface="等线" panose="02010600030101010101" pitchFamily="2" charset="-122"/>
                      </a:endParaRPr>
                    </a:p>
                  </a:txBody>
                  <a:tcPr marL="3840" marR="3840" marT="3840" marB="0" anchor="ctr"/>
                </a:tc>
                <a:tc hMerge="1">
                  <a:txBody>
                    <a:bodyPr/>
                    <a:lstStyle/>
                    <a:p>
                      <a:endParaRPr lang="zh-CN"/>
                    </a:p>
                  </a:txBody>
                  <a:tcPr/>
                </a:tc>
                <a:tc rowSpan="2">
                  <a:txBody>
                    <a:bodyPr/>
                    <a:lstStyle/>
                    <a:p>
                      <a:pPr algn="ctr" fontAlgn="ctr"/>
                      <a:r>
                        <a:rPr lang="en-US" altLang="zh-CN" sz="1000" u="none" strike="noStrike">
                          <a:effectLst/>
                        </a:rPr>
                        <a:t>20191217 - 20200616</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rowSpan="2">
                  <a:txBody>
                    <a:bodyPr/>
                    <a:lstStyle/>
                    <a:p>
                      <a:pPr algn="ctr" fontAlgn="ctr"/>
                      <a:r>
                        <a:rPr lang="en-US" altLang="zh-CN" sz="1000" u="none" strike="noStrike" dirty="0">
                          <a:effectLst/>
                        </a:rPr>
                        <a:t>20200617 - 20201216</a:t>
                      </a:r>
                      <a:endParaRPr lang="en-US" altLang="zh-CN" sz="1000" b="0" i="0" u="none" strike="noStrike" dirty="0">
                        <a:solidFill>
                          <a:srgbClr val="000000"/>
                        </a:solidFill>
                        <a:effectLst/>
                        <a:latin typeface="Times New Roman" panose="02020603050405020304" charset="0"/>
                        <a:ea typeface="等线" panose="02010600030101010101" pitchFamily="2" charset="-122"/>
                      </a:endParaRPr>
                    </a:p>
                  </a:txBody>
                  <a:tcPr marL="3840" marR="3840" marT="3840" marB="0" anchor="ctr"/>
                </a:tc>
                <a:tc rowSpan="2">
                  <a:txBody>
                    <a:bodyPr/>
                    <a:lstStyle/>
                    <a:p>
                      <a:pPr algn="ctr" fontAlgn="ctr"/>
                      <a:r>
                        <a:rPr lang="en-US" altLang="zh-CN" sz="1000" u="none" strike="noStrike">
                          <a:effectLst/>
                        </a:rPr>
                        <a:t>20201217 - 20210616</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rowSpan="2">
                  <a:txBody>
                    <a:bodyPr/>
                    <a:lstStyle/>
                    <a:p>
                      <a:pPr algn="ctr" fontAlgn="ctr"/>
                      <a:r>
                        <a:rPr lang="en-US" altLang="zh-CN" sz="1000" u="none" strike="noStrike">
                          <a:effectLst/>
                        </a:rPr>
                        <a:t>20210617 - 20211216</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rowSpan="2">
                  <a:txBody>
                    <a:bodyPr/>
                    <a:lstStyle/>
                    <a:p>
                      <a:pPr algn="ctr" fontAlgn="ctr"/>
                      <a:r>
                        <a:rPr lang="en-US" altLang="zh-CN" sz="1000" u="none" strike="noStrike">
                          <a:effectLst/>
                        </a:rPr>
                        <a:t>20211217 - 20220616</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rowSpan="2">
                  <a:txBody>
                    <a:bodyPr/>
                    <a:lstStyle/>
                    <a:p>
                      <a:pPr algn="ctr" fontAlgn="ctr"/>
                      <a:r>
                        <a:rPr lang="en-US" altLang="zh-CN" sz="1000" u="none" strike="noStrike">
                          <a:effectLst/>
                        </a:rPr>
                        <a:t>20220617 - 20221216</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rowSpan="2">
                  <a:txBody>
                    <a:bodyPr/>
                    <a:lstStyle/>
                    <a:p>
                      <a:pPr algn="ctr" fontAlgn="ctr"/>
                      <a:r>
                        <a:rPr lang="en-US" altLang="zh-CN" sz="1000" u="none" strike="noStrike">
                          <a:effectLst/>
                        </a:rPr>
                        <a:t>20221219  - 20230611</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rowSpan="2">
                  <a:txBody>
                    <a:bodyPr/>
                    <a:lstStyle/>
                    <a:p>
                      <a:pPr algn="ctr" fontAlgn="ctr"/>
                      <a:r>
                        <a:rPr lang="en-US" sz="900" u="none" strike="noStrike">
                          <a:effectLst/>
                        </a:rPr>
                        <a:t>Mean</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rowSpan="2">
                  <a:txBody>
                    <a:bodyPr/>
                    <a:lstStyle/>
                    <a:p>
                      <a:pPr algn="ctr" fontAlgn="ctr"/>
                      <a:r>
                        <a:rPr lang="en-US" sz="900" u="none" strike="noStrike">
                          <a:effectLst/>
                        </a:rPr>
                        <a:t>Max</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rowSpan="2">
                  <a:txBody>
                    <a:bodyPr/>
                    <a:lstStyle/>
                    <a:p>
                      <a:pPr algn="ctr" fontAlgn="ctr"/>
                      <a:r>
                        <a:rPr lang="en-US" sz="900" u="none" strike="noStrike">
                          <a:effectLst/>
                        </a:rPr>
                        <a:t>Min</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rowSpan="2">
                  <a:txBody>
                    <a:bodyPr/>
                    <a:lstStyle/>
                    <a:p>
                      <a:pPr algn="ctr" fontAlgn="ctr"/>
                      <a:r>
                        <a:rPr lang="en-US" sz="900" u="none" strike="noStrike">
                          <a:effectLst/>
                        </a:rPr>
                        <a:t>Max-Min</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extLst>
                  <a:ext uri="{0D108BD9-81ED-4DB2-BD59-A6C34878D82A}">
                    <a16:rowId xmlns:a16="http://schemas.microsoft.com/office/drawing/2014/main" val="10000"/>
                  </a:ext>
                </a:extLst>
              </a:tr>
              <a:tr h="235128">
                <a:tc>
                  <a:txBody>
                    <a:bodyPr/>
                    <a:lstStyle/>
                    <a:p>
                      <a:pPr algn="ctr" fontAlgn="ctr"/>
                      <a:r>
                        <a:rPr lang="en-US" sz="1000" u="none" strike="noStrike" dirty="0">
                          <a:effectLst/>
                        </a:rPr>
                        <a:t>Methods</a:t>
                      </a:r>
                      <a:endParaRPr lang="en-US" sz="1000" b="0" i="0" u="none" strike="noStrike" dirty="0">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sz="1000" u="none" strike="noStrike">
                          <a:effectLst/>
                        </a:rPr>
                        <a:t>Benchmark</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1"/>
                  </a:ext>
                </a:extLst>
              </a:tr>
              <a:tr h="235128">
                <a:tc>
                  <a:txBody>
                    <a:bodyPr/>
                    <a:lstStyle/>
                    <a:p>
                      <a:pPr algn="ctr" fontAlgn="ctr"/>
                      <a:r>
                        <a:rPr lang="en-US" sz="1000" u="none" strike="noStrike">
                          <a:effectLst/>
                        </a:rPr>
                        <a:t>GA</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rowSpan="5">
                  <a:txBody>
                    <a:bodyPr/>
                    <a:lstStyle/>
                    <a:p>
                      <a:pPr algn="ctr" fontAlgn="ctr"/>
                      <a:r>
                        <a:rPr lang="en-US" sz="1000" u="none" strike="noStrike" dirty="0">
                          <a:effectLst/>
                        </a:rPr>
                        <a:t>Tracking Error</a:t>
                      </a:r>
                      <a:endParaRPr lang="en-US" sz="1000" b="0" i="0" u="none" strike="noStrike" dirty="0">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0.33%</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dirty="0">
                          <a:effectLst/>
                        </a:rPr>
                        <a:t>0.45%</a:t>
                      </a:r>
                      <a:endParaRPr lang="en-US" altLang="zh-CN" sz="1000" b="0" i="0" u="none" strike="noStrike" dirty="0">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0.46%</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0.44%</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0.33%</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0.32%</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0.34%</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900" u="none" strike="noStrike" dirty="0">
                          <a:effectLst/>
                          <a:highlight>
                            <a:srgbClr val="FFFF00"/>
                          </a:highlight>
                        </a:rPr>
                        <a:t>0.38%</a:t>
                      </a:r>
                      <a:endParaRPr lang="en-US" altLang="zh-CN" sz="9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dirty="0">
                          <a:effectLst/>
                          <a:highlight>
                            <a:srgbClr val="FFFF00"/>
                          </a:highlight>
                        </a:rPr>
                        <a:t>0.46%</a:t>
                      </a:r>
                      <a:endParaRPr lang="en-US" altLang="zh-CN" sz="9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dirty="0">
                          <a:effectLst/>
                          <a:highlight>
                            <a:srgbClr val="FFFF00"/>
                          </a:highlight>
                        </a:rPr>
                        <a:t>0.32%</a:t>
                      </a:r>
                      <a:endParaRPr lang="en-US" altLang="zh-CN" sz="9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dirty="0">
                          <a:effectLst/>
                          <a:highlight>
                            <a:srgbClr val="FFFF00"/>
                          </a:highlight>
                        </a:rPr>
                        <a:t>0.14%</a:t>
                      </a:r>
                      <a:endParaRPr lang="en-US" altLang="zh-CN" sz="9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840" marR="3840" marT="3840" marB="0" anchor="ctr"/>
                </a:tc>
                <a:extLst>
                  <a:ext uri="{0D108BD9-81ED-4DB2-BD59-A6C34878D82A}">
                    <a16:rowId xmlns:a16="http://schemas.microsoft.com/office/drawing/2014/main" val="10002"/>
                  </a:ext>
                </a:extLst>
              </a:tr>
              <a:tr h="235128">
                <a:tc>
                  <a:txBody>
                    <a:bodyPr/>
                    <a:lstStyle/>
                    <a:p>
                      <a:pPr algn="ctr" fontAlgn="ctr"/>
                      <a:r>
                        <a:rPr lang="en-US" sz="1000" u="none" strike="noStrike">
                          <a:effectLst/>
                        </a:rPr>
                        <a:t>Lasso</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vMerge="1">
                  <a:txBody>
                    <a:bodyPr/>
                    <a:lstStyle/>
                    <a:p>
                      <a:endParaRPr lang="zh-CN"/>
                    </a:p>
                  </a:txBody>
                  <a:tcPr/>
                </a:tc>
                <a:tc>
                  <a:txBody>
                    <a:bodyPr/>
                    <a:lstStyle/>
                    <a:p>
                      <a:pPr algn="ctr" fontAlgn="ctr"/>
                      <a:r>
                        <a:rPr lang="en-US" altLang="zh-CN" sz="1000" u="none" strike="noStrike">
                          <a:effectLst/>
                        </a:rPr>
                        <a:t>0.33%</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0.37%</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0.42%</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0.55%</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0.42%</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0.41%</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0.29%</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0.40%</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0.55%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0.29%</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0.26%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extLst>
                  <a:ext uri="{0D108BD9-81ED-4DB2-BD59-A6C34878D82A}">
                    <a16:rowId xmlns:a16="http://schemas.microsoft.com/office/drawing/2014/main" val="10003"/>
                  </a:ext>
                </a:extLst>
              </a:tr>
              <a:tr h="235128">
                <a:tc>
                  <a:txBody>
                    <a:bodyPr/>
                    <a:lstStyle/>
                    <a:p>
                      <a:pPr algn="ctr" fontAlgn="ctr"/>
                      <a:r>
                        <a:rPr lang="en-US" sz="1000" u="none" strike="noStrike">
                          <a:effectLst/>
                        </a:rPr>
                        <a:t>NNF</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vMerge="1">
                  <a:txBody>
                    <a:bodyPr/>
                    <a:lstStyle/>
                    <a:p>
                      <a:endParaRPr lang="zh-CN"/>
                    </a:p>
                  </a:txBody>
                  <a:tcPr/>
                </a:tc>
                <a:tc>
                  <a:txBody>
                    <a:bodyPr/>
                    <a:lstStyle/>
                    <a:p>
                      <a:pPr algn="ctr" fontAlgn="ctr"/>
                      <a:r>
                        <a:rPr lang="en-US" altLang="zh-CN" sz="1000" u="none" strike="noStrike">
                          <a:effectLst/>
                        </a:rPr>
                        <a:t>0.47%</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0.45%</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0.57%</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0.50%</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0.43%</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0.48%</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0.54%</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0.49%</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0.57%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0.43%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0.14%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extLst>
                  <a:ext uri="{0D108BD9-81ED-4DB2-BD59-A6C34878D82A}">
                    <a16:rowId xmlns:a16="http://schemas.microsoft.com/office/drawing/2014/main" val="10004"/>
                  </a:ext>
                </a:extLst>
              </a:tr>
              <a:tr h="235128">
                <a:tc>
                  <a:txBody>
                    <a:bodyPr/>
                    <a:lstStyle/>
                    <a:p>
                      <a:pPr algn="ctr" fontAlgn="ctr"/>
                      <a:r>
                        <a:rPr lang="en-US" sz="1000" u="none" strike="noStrike">
                          <a:effectLst/>
                        </a:rPr>
                        <a:t>NNF_Partial</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vMerge="1">
                  <a:txBody>
                    <a:bodyPr/>
                    <a:lstStyle/>
                    <a:p>
                      <a:endParaRPr lang="zh-CN"/>
                    </a:p>
                  </a:txBody>
                  <a:tcPr/>
                </a:tc>
                <a:tc>
                  <a:txBody>
                    <a:bodyPr/>
                    <a:lstStyle/>
                    <a:p>
                      <a:pPr algn="ctr" fontAlgn="ctr"/>
                      <a:r>
                        <a:rPr lang="en-US" altLang="zh-CN" sz="1000" u="none" strike="noStrike">
                          <a:effectLst/>
                        </a:rPr>
                        <a:t>0.50%</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0.56%</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0.62%</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0.65%</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dirty="0">
                          <a:effectLst/>
                        </a:rPr>
                        <a:t>0.51%</a:t>
                      </a:r>
                      <a:endParaRPr lang="en-US" altLang="zh-CN" sz="1000" b="0" i="0" u="none" strike="noStrike" dirty="0">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0.50%</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0.38%</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0.53%</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0.65%</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0.38%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0.27%</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extLst>
                  <a:ext uri="{0D108BD9-81ED-4DB2-BD59-A6C34878D82A}">
                    <a16:rowId xmlns:a16="http://schemas.microsoft.com/office/drawing/2014/main" val="10005"/>
                  </a:ext>
                </a:extLst>
              </a:tr>
              <a:tr h="235128">
                <a:tc>
                  <a:txBody>
                    <a:bodyPr/>
                    <a:lstStyle/>
                    <a:p>
                      <a:pPr algn="ctr" fontAlgn="ctr"/>
                      <a:r>
                        <a:rPr lang="en-US" sz="1000" u="none" strike="noStrike">
                          <a:effectLst/>
                        </a:rPr>
                        <a:t>SLSOP</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vMerge="1">
                  <a:txBody>
                    <a:bodyPr/>
                    <a:lstStyle/>
                    <a:p>
                      <a:endParaRPr lang="zh-CN"/>
                    </a:p>
                  </a:txBody>
                  <a:tcPr/>
                </a:tc>
                <a:tc>
                  <a:txBody>
                    <a:bodyPr/>
                    <a:lstStyle/>
                    <a:p>
                      <a:pPr algn="ctr" fontAlgn="ctr"/>
                      <a:r>
                        <a:rPr lang="en-US" altLang="zh-CN" sz="1000" u="none" strike="noStrike">
                          <a:effectLst/>
                        </a:rPr>
                        <a:t>0.84%</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0.79%</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0.82%</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0.54%</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0.74%</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0.57%</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0.46%</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0.68%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0.84%</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0.46%</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0.38%</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extLst>
                  <a:ext uri="{0D108BD9-81ED-4DB2-BD59-A6C34878D82A}">
                    <a16:rowId xmlns:a16="http://schemas.microsoft.com/office/drawing/2014/main" val="10006"/>
                  </a:ext>
                </a:extLst>
              </a:tr>
              <a:tr h="232987">
                <a:tc>
                  <a:txBody>
                    <a:bodyPr/>
                    <a:lstStyle/>
                    <a:p>
                      <a:pPr algn="ctr" fontAlgn="ctr"/>
                      <a:r>
                        <a:rPr lang="en-US" sz="1000" u="none" strike="noStrike">
                          <a:effectLst/>
                        </a:rPr>
                        <a:t>GA</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rowSpan="5">
                  <a:txBody>
                    <a:bodyPr/>
                    <a:lstStyle/>
                    <a:p>
                      <a:pPr algn="ctr" fontAlgn="ctr"/>
                      <a:r>
                        <a:rPr lang="en-US" sz="1000" u="none" strike="noStrike">
                          <a:effectLst/>
                        </a:rPr>
                        <a:t>Market Beta</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0.96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dirty="0">
                          <a:effectLst/>
                        </a:rPr>
                        <a:t>0.97 </a:t>
                      </a:r>
                      <a:endParaRPr lang="en-US" altLang="zh-CN" sz="1000" b="0" i="0" u="none" strike="noStrike" dirty="0">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0.85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0.82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0.98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1.02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1.04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900" u="none" strike="noStrike" dirty="0">
                          <a:effectLst/>
                          <a:highlight>
                            <a:srgbClr val="FFFF00"/>
                          </a:highlight>
                        </a:rPr>
                        <a:t>0.95 </a:t>
                      </a:r>
                      <a:endParaRPr lang="en-US" altLang="zh-CN" sz="9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1.04 </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0.82 </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0.21 </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extLst>
                  <a:ext uri="{0D108BD9-81ED-4DB2-BD59-A6C34878D82A}">
                    <a16:rowId xmlns:a16="http://schemas.microsoft.com/office/drawing/2014/main" val="10007"/>
                  </a:ext>
                </a:extLst>
              </a:tr>
              <a:tr h="235128">
                <a:tc>
                  <a:txBody>
                    <a:bodyPr/>
                    <a:lstStyle/>
                    <a:p>
                      <a:pPr algn="ctr" fontAlgn="ctr"/>
                      <a:r>
                        <a:rPr lang="en-US" sz="1000" u="none" strike="noStrike">
                          <a:effectLst/>
                        </a:rPr>
                        <a:t>Lasso</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vMerge="1">
                  <a:txBody>
                    <a:bodyPr/>
                    <a:lstStyle/>
                    <a:p>
                      <a:endParaRPr lang="zh-CN"/>
                    </a:p>
                  </a:txBody>
                  <a:tcPr/>
                </a:tc>
                <a:tc>
                  <a:txBody>
                    <a:bodyPr/>
                    <a:lstStyle/>
                    <a:p>
                      <a:pPr algn="ctr" fontAlgn="ctr"/>
                      <a:r>
                        <a:rPr lang="en-US" altLang="zh-CN" sz="1000" u="none" strike="noStrike">
                          <a:effectLst/>
                        </a:rPr>
                        <a:t>0.99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1.02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0.99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1.18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1.08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1.18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1.04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900" u="none" strike="noStrike" dirty="0">
                          <a:effectLst/>
                          <a:highlight>
                            <a:srgbClr val="FFFF00"/>
                          </a:highlight>
                        </a:rPr>
                        <a:t>1.07 </a:t>
                      </a:r>
                      <a:endParaRPr lang="en-US" altLang="zh-CN" sz="9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1.18 </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0.99 </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0.19 </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extLst>
                  <a:ext uri="{0D108BD9-81ED-4DB2-BD59-A6C34878D82A}">
                    <a16:rowId xmlns:a16="http://schemas.microsoft.com/office/drawing/2014/main" val="10008"/>
                  </a:ext>
                </a:extLst>
              </a:tr>
              <a:tr h="235128">
                <a:tc>
                  <a:txBody>
                    <a:bodyPr/>
                    <a:lstStyle/>
                    <a:p>
                      <a:pPr algn="ctr" fontAlgn="ctr"/>
                      <a:r>
                        <a:rPr lang="en-US" sz="1000" u="none" strike="noStrike">
                          <a:effectLst/>
                        </a:rPr>
                        <a:t>NNF</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vMerge="1">
                  <a:txBody>
                    <a:bodyPr/>
                    <a:lstStyle/>
                    <a:p>
                      <a:endParaRPr lang="zh-CN"/>
                    </a:p>
                  </a:txBody>
                  <a:tcPr/>
                </a:tc>
                <a:tc>
                  <a:txBody>
                    <a:bodyPr/>
                    <a:lstStyle/>
                    <a:p>
                      <a:pPr algn="ctr" fontAlgn="ctr"/>
                      <a:r>
                        <a:rPr lang="en-US" altLang="zh-CN" sz="1000" u="none" strike="noStrike">
                          <a:effectLst/>
                        </a:rPr>
                        <a:t>0.99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0.95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0.91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0.85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1.04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0.91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1.09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900" u="none" strike="noStrike" dirty="0">
                          <a:effectLst/>
                          <a:highlight>
                            <a:srgbClr val="FFFF00"/>
                          </a:highlight>
                        </a:rPr>
                        <a:t>0.96 </a:t>
                      </a:r>
                      <a:endParaRPr lang="en-US" altLang="zh-CN" sz="9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1.09 </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0.85 </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0.24 </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extLst>
                  <a:ext uri="{0D108BD9-81ED-4DB2-BD59-A6C34878D82A}">
                    <a16:rowId xmlns:a16="http://schemas.microsoft.com/office/drawing/2014/main" val="10009"/>
                  </a:ext>
                </a:extLst>
              </a:tr>
              <a:tr h="235128">
                <a:tc>
                  <a:txBody>
                    <a:bodyPr/>
                    <a:lstStyle/>
                    <a:p>
                      <a:pPr algn="ctr" fontAlgn="ctr"/>
                      <a:r>
                        <a:rPr lang="en-US" sz="1000" u="none" strike="noStrike">
                          <a:effectLst/>
                        </a:rPr>
                        <a:t>NNF_Partial</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vMerge="1">
                  <a:txBody>
                    <a:bodyPr/>
                    <a:lstStyle/>
                    <a:p>
                      <a:endParaRPr lang="zh-CN"/>
                    </a:p>
                  </a:txBody>
                  <a:tcPr/>
                </a:tc>
                <a:tc>
                  <a:txBody>
                    <a:bodyPr/>
                    <a:lstStyle/>
                    <a:p>
                      <a:pPr algn="ctr" fontAlgn="ctr"/>
                      <a:r>
                        <a:rPr lang="en-US" altLang="zh-CN" sz="1000" u="none" strike="noStrike">
                          <a:effectLst/>
                        </a:rPr>
                        <a:t>1.07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0.99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0.75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0.79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1.01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1.00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1.12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900" u="none" strike="noStrike" dirty="0">
                          <a:effectLst/>
                          <a:highlight>
                            <a:srgbClr val="FFFF00"/>
                          </a:highlight>
                        </a:rPr>
                        <a:t>0.96 </a:t>
                      </a:r>
                      <a:endParaRPr lang="en-US" altLang="zh-CN" sz="9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1.12 </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0.75 </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0.37 </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extLst>
                  <a:ext uri="{0D108BD9-81ED-4DB2-BD59-A6C34878D82A}">
                    <a16:rowId xmlns:a16="http://schemas.microsoft.com/office/drawing/2014/main" val="10010"/>
                  </a:ext>
                </a:extLst>
              </a:tr>
              <a:tr h="235128">
                <a:tc>
                  <a:txBody>
                    <a:bodyPr/>
                    <a:lstStyle/>
                    <a:p>
                      <a:pPr algn="ctr" fontAlgn="ctr"/>
                      <a:r>
                        <a:rPr lang="en-US" sz="1000" u="none" strike="noStrike">
                          <a:effectLst/>
                        </a:rPr>
                        <a:t>SLSOP</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vMerge="1">
                  <a:txBody>
                    <a:bodyPr/>
                    <a:lstStyle/>
                    <a:p>
                      <a:endParaRPr lang="zh-CN"/>
                    </a:p>
                  </a:txBody>
                  <a:tcPr/>
                </a:tc>
                <a:tc>
                  <a:txBody>
                    <a:bodyPr/>
                    <a:lstStyle/>
                    <a:p>
                      <a:pPr algn="ctr" fontAlgn="ctr"/>
                      <a:r>
                        <a:rPr lang="en-US" altLang="zh-CN" sz="1000" u="none" strike="noStrike">
                          <a:effectLst/>
                        </a:rPr>
                        <a:t>0.46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0.43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0.40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0.58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0.51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0.53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1000" u="none" strike="noStrike">
                          <a:effectLst/>
                        </a:rPr>
                        <a:t>0.49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0.49 </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0.58 </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a:effectLst/>
                        </a:rPr>
                        <a:t>0.40 </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3840" marR="3840" marT="3840" marB="0" anchor="ctr"/>
                </a:tc>
                <a:tc>
                  <a:txBody>
                    <a:bodyPr/>
                    <a:lstStyle/>
                    <a:p>
                      <a:pPr algn="ctr" fontAlgn="ctr"/>
                      <a:r>
                        <a:rPr lang="en-US" altLang="zh-CN" sz="900" u="none" strike="noStrike" dirty="0">
                          <a:effectLst/>
                        </a:rPr>
                        <a:t>0.17 </a:t>
                      </a:r>
                      <a:endParaRPr lang="en-US" altLang="zh-CN" sz="900" b="0" i="0" u="none" strike="noStrike" dirty="0">
                        <a:solidFill>
                          <a:srgbClr val="000000"/>
                        </a:solidFill>
                        <a:effectLst/>
                        <a:latin typeface="等线" panose="02010600030101010101" pitchFamily="2" charset="-122"/>
                        <a:ea typeface="等线" panose="02010600030101010101" pitchFamily="2" charset="-122"/>
                      </a:endParaRPr>
                    </a:p>
                  </a:txBody>
                  <a:tcPr marL="3840" marR="3840" marT="3840" marB="0" anchor="ctr"/>
                </a:tc>
                <a:extLst>
                  <a:ext uri="{0D108BD9-81ED-4DB2-BD59-A6C34878D82A}">
                    <a16:rowId xmlns:a16="http://schemas.microsoft.com/office/drawing/2014/main" val="10011"/>
                  </a:ext>
                </a:extLst>
              </a:tr>
            </a:tbl>
          </a:graphicData>
        </a:graphic>
      </p:graphicFrame>
      <p:sp>
        <p:nvSpPr>
          <p:cNvPr id="5" name="文本框 4"/>
          <p:cNvSpPr txBox="1"/>
          <p:nvPr/>
        </p:nvSpPr>
        <p:spPr>
          <a:xfrm>
            <a:off x="457198" y="4572000"/>
            <a:ext cx="8229601" cy="1015663"/>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GA performs best in terms of minimizing tracking error</a:t>
            </a:r>
          </a:p>
          <a:p>
            <a:pPr marL="342900" indent="-342900">
              <a:buFont typeface="Arial" panose="020B0604020202020204" pitchFamily="34" charset="0"/>
              <a:buChar char="•"/>
            </a:pPr>
            <a:r>
              <a:rPr lang="en-US" altLang="zh-CN" sz="2000" dirty="0"/>
              <a:t>All methods except SLSOP gets a market beta of about 1 </a:t>
            </a:r>
            <a:br>
              <a:rPr lang="en-US" altLang="zh-CN" sz="2000" dirty="0"/>
            </a:br>
            <a:r>
              <a:rPr lang="en-US" altLang="zh-CN" sz="2000" dirty="0"/>
              <a:t>(CSI 300 : commonly used indication of market risk) </a:t>
            </a:r>
            <a:endParaRPr lang="zh-CN" alt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762000"/>
            <a:ext cx="8229600" cy="504774"/>
          </a:xfrm>
        </p:spPr>
        <p:txBody>
          <a:bodyPr vert="horz" wrap="square" lIns="91440" tIns="45720" rIns="91440" bIns="45720" numCol="1" anchor="t" anchorCtr="0" compatLnSpc="1"/>
          <a:lstStyle/>
          <a:p>
            <a:pPr marL="0" marR="0" lvl="0" algn="l" defTabSz="914400" rtl="0" fontAlgn="base" latinLnBrk="0">
              <a:lnSpc>
                <a:spcPct val="100000"/>
              </a:lnSpc>
              <a:buClrTx/>
              <a:buSzTx/>
              <a:buFontTx/>
              <a:buNone/>
            </a:pPr>
            <a:r>
              <a:rPr kumimoji="0" lang="en-US"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rPr>
              <a:t>B</a:t>
            </a:r>
            <a:r>
              <a:rPr kumimoji="0" lang="en-US" altLang="zh-CN"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rPr>
              <a:t>enchmark Comparison—— Annualized Volatility and Max Drawdown (Risk)</a:t>
            </a:r>
            <a:endParaRPr kumimoji="0" lang="en-US"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sym typeface="+mn-ea"/>
            </a:endParaRPr>
          </a:p>
        </p:txBody>
      </p:sp>
      <p:sp>
        <p:nvSpPr>
          <p:cNvPr id="5127" name="Rectangle 7"/>
          <p:cNvSpPr>
            <a:spLocks noChangeArrowheads="1"/>
          </p:cNvSpPr>
          <p:nvPr/>
        </p:nvSpPr>
        <p:spPr bwMode="auto">
          <a:xfrm>
            <a:off x="-2060575" y="-676275"/>
            <a:ext cx="184150" cy="457200"/>
          </a:xfrm>
          <a:prstGeom prst="rect">
            <a:avLst/>
          </a:prstGeom>
          <a:noFill/>
          <a:ln>
            <a:noFill/>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
        <p:nvSpPr>
          <p:cNvPr id="21" name="矩形 20"/>
          <p:cNvSpPr/>
          <p:nvPr/>
        </p:nvSpPr>
        <p:spPr>
          <a:xfrm>
            <a:off x="2057400" y="6096000"/>
            <a:ext cx="1828800" cy="38100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a:ln>
                <a:noFill/>
              </a:ln>
              <a:solidFill>
                <a:schemeClr val="tx1"/>
              </a:solidFill>
              <a:effectLst/>
              <a:latin typeface="Arial" panose="020B0604020202020204" pitchFamily="34" charset="0"/>
              <a:ea typeface="Osaka" panose="020B0600000000000000" charset="0"/>
            </a:endParaRPr>
          </a:p>
        </p:txBody>
      </p:sp>
      <p:sp>
        <p:nvSpPr>
          <p:cNvPr id="5" name="文本框 4"/>
          <p:cNvSpPr txBox="1"/>
          <p:nvPr/>
        </p:nvSpPr>
        <p:spPr>
          <a:xfrm>
            <a:off x="533400" y="4724400"/>
            <a:ext cx="8077199" cy="40011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All methods except SLSOP perform well in getting a moderate risk</a:t>
            </a:r>
            <a:endParaRPr lang="zh-CN" altLang="en-US" sz="2000" dirty="0"/>
          </a:p>
        </p:txBody>
      </p:sp>
      <p:graphicFrame>
        <p:nvGraphicFramePr>
          <p:cNvPr id="4" name="表格 3"/>
          <p:cNvGraphicFramePr>
            <a:graphicFrameLocks noGrp="1"/>
          </p:cNvGraphicFramePr>
          <p:nvPr/>
        </p:nvGraphicFramePr>
        <p:xfrm>
          <a:off x="76201" y="1522777"/>
          <a:ext cx="8839202" cy="2945620"/>
        </p:xfrm>
        <a:graphic>
          <a:graphicData uri="http://schemas.openxmlformats.org/drawingml/2006/table">
            <a:tbl>
              <a:tblPr>
                <a:tableStyleId>{5C22544A-7EE6-4342-B048-85BDC9FD1C3A}</a:tableStyleId>
              </a:tblPr>
              <a:tblGrid>
                <a:gridCol w="657620">
                  <a:extLst>
                    <a:ext uri="{9D8B030D-6E8A-4147-A177-3AD203B41FA5}">
                      <a16:colId xmlns:a16="http://schemas.microsoft.com/office/drawing/2014/main" val="20000"/>
                    </a:ext>
                  </a:extLst>
                </a:gridCol>
                <a:gridCol w="763999">
                  <a:extLst>
                    <a:ext uri="{9D8B030D-6E8A-4147-A177-3AD203B41FA5}">
                      <a16:colId xmlns:a16="http://schemas.microsoft.com/office/drawing/2014/main" val="20001"/>
                    </a:ext>
                  </a:extLst>
                </a:gridCol>
                <a:gridCol w="686633">
                  <a:extLst>
                    <a:ext uri="{9D8B030D-6E8A-4147-A177-3AD203B41FA5}">
                      <a16:colId xmlns:a16="http://schemas.microsoft.com/office/drawing/2014/main" val="20002"/>
                    </a:ext>
                  </a:extLst>
                </a:gridCol>
                <a:gridCol w="696306">
                  <a:extLst>
                    <a:ext uri="{9D8B030D-6E8A-4147-A177-3AD203B41FA5}">
                      <a16:colId xmlns:a16="http://schemas.microsoft.com/office/drawing/2014/main" val="20003"/>
                    </a:ext>
                  </a:extLst>
                </a:gridCol>
                <a:gridCol w="744657">
                  <a:extLst>
                    <a:ext uri="{9D8B030D-6E8A-4147-A177-3AD203B41FA5}">
                      <a16:colId xmlns:a16="http://schemas.microsoft.com/office/drawing/2014/main" val="20004"/>
                    </a:ext>
                  </a:extLst>
                </a:gridCol>
                <a:gridCol w="831699">
                  <a:extLst>
                    <a:ext uri="{9D8B030D-6E8A-4147-A177-3AD203B41FA5}">
                      <a16:colId xmlns:a16="http://schemas.microsoft.com/office/drawing/2014/main" val="20005"/>
                    </a:ext>
                  </a:extLst>
                </a:gridCol>
                <a:gridCol w="783343">
                  <a:extLst>
                    <a:ext uri="{9D8B030D-6E8A-4147-A177-3AD203B41FA5}">
                      <a16:colId xmlns:a16="http://schemas.microsoft.com/office/drawing/2014/main" val="20006"/>
                    </a:ext>
                  </a:extLst>
                </a:gridCol>
                <a:gridCol w="899392">
                  <a:extLst>
                    <a:ext uri="{9D8B030D-6E8A-4147-A177-3AD203B41FA5}">
                      <a16:colId xmlns:a16="http://schemas.microsoft.com/office/drawing/2014/main" val="20007"/>
                    </a:ext>
                  </a:extLst>
                </a:gridCol>
                <a:gridCol w="802685">
                  <a:extLst>
                    <a:ext uri="{9D8B030D-6E8A-4147-A177-3AD203B41FA5}">
                      <a16:colId xmlns:a16="http://schemas.microsoft.com/office/drawing/2014/main" val="20008"/>
                    </a:ext>
                  </a:extLst>
                </a:gridCol>
                <a:gridCol w="493217">
                  <a:extLst>
                    <a:ext uri="{9D8B030D-6E8A-4147-A177-3AD203B41FA5}">
                      <a16:colId xmlns:a16="http://schemas.microsoft.com/office/drawing/2014/main" val="20009"/>
                    </a:ext>
                  </a:extLst>
                </a:gridCol>
                <a:gridCol w="493217">
                  <a:extLst>
                    <a:ext uri="{9D8B030D-6E8A-4147-A177-3AD203B41FA5}">
                      <a16:colId xmlns:a16="http://schemas.microsoft.com/office/drawing/2014/main" val="20010"/>
                    </a:ext>
                  </a:extLst>
                </a:gridCol>
                <a:gridCol w="493217">
                  <a:extLst>
                    <a:ext uri="{9D8B030D-6E8A-4147-A177-3AD203B41FA5}">
                      <a16:colId xmlns:a16="http://schemas.microsoft.com/office/drawing/2014/main" val="20011"/>
                    </a:ext>
                  </a:extLst>
                </a:gridCol>
                <a:gridCol w="493217">
                  <a:extLst>
                    <a:ext uri="{9D8B030D-6E8A-4147-A177-3AD203B41FA5}">
                      <a16:colId xmlns:a16="http://schemas.microsoft.com/office/drawing/2014/main" val="20012"/>
                    </a:ext>
                  </a:extLst>
                </a:gridCol>
              </a:tblGrid>
              <a:tr h="233901">
                <a:tc gridSpan="2">
                  <a:txBody>
                    <a:bodyPr/>
                    <a:lstStyle/>
                    <a:p>
                      <a:pPr algn="ctr" fontAlgn="ctr"/>
                      <a:r>
                        <a:rPr lang="en-US" sz="1000" u="none" strike="noStrike" dirty="0">
                          <a:effectLst/>
                        </a:rPr>
                        <a:t>periods(YYYYMMDD)</a:t>
                      </a:r>
                      <a:endParaRPr lang="en-US" sz="1000" b="0" i="0" u="none" strike="noStrike" dirty="0">
                        <a:solidFill>
                          <a:srgbClr val="000000"/>
                        </a:solidFill>
                        <a:effectLst/>
                        <a:latin typeface="Times New Roman" panose="02020603050405020304" charset="0"/>
                        <a:ea typeface="等线" panose="02010600030101010101" pitchFamily="2" charset="-122"/>
                      </a:endParaRPr>
                    </a:p>
                  </a:txBody>
                  <a:tcPr marL="3252" marR="3252" marT="3252" marB="0" anchor="ctr"/>
                </a:tc>
                <a:tc hMerge="1">
                  <a:txBody>
                    <a:bodyPr/>
                    <a:lstStyle/>
                    <a:p>
                      <a:endParaRPr lang="zh-CN"/>
                    </a:p>
                  </a:txBody>
                  <a:tcPr/>
                </a:tc>
                <a:tc rowSpan="2">
                  <a:txBody>
                    <a:bodyPr/>
                    <a:lstStyle/>
                    <a:p>
                      <a:pPr algn="ctr" fontAlgn="ctr"/>
                      <a:r>
                        <a:rPr lang="en-US" altLang="zh-CN" sz="1000" u="none" strike="noStrike">
                          <a:effectLst/>
                        </a:rPr>
                        <a:t>20191217 - 20200616</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rowSpan="2">
                  <a:txBody>
                    <a:bodyPr/>
                    <a:lstStyle/>
                    <a:p>
                      <a:pPr algn="ctr" fontAlgn="ctr"/>
                      <a:r>
                        <a:rPr lang="en-US" altLang="zh-CN" sz="1000" u="none" strike="noStrike">
                          <a:effectLst/>
                        </a:rPr>
                        <a:t>20200617 - 20201216</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rowSpan="2">
                  <a:txBody>
                    <a:bodyPr/>
                    <a:lstStyle/>
                    <a:p>
                      <a:pPr algn="ctr" fontAlgn="ctr"/>
                      <a:r>
                        <a:rPr lang="en-US" altLang="zh-CN" sz="1000" u="none" strike="noStrike">
                          <a:effectLst/>
                        </a:rPr>
                        <a:t>20201217 - 20210616</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rowSpan="2">
                  <a:txBody>
                    <a:bodyPr/>
                    <a:lstStyle/>
                    <a:p>
                      <a:pPr algn="ctr" fontAlgn="ctr"/>
                      <a:r>
                        <a:rPr lang="en-US" altLang="zh-CN" sz="1000" u="none" strike="noStrike">
                          <a:effectLst/>
                        </a:rPr>
                        <a:t>20210617 - 20211216</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rowSpan="2">
                  <a:txBody>
                    <a:bodyPr/>
                    <a:lstStyle/>
                    <a:p>
                      <a:pPr algn="ctr" fontAlgn="ctr"/>
                      <a:r>
                        <a:rPr lang="en-US" altLang="zh-CN" sz="1000" u="none" strike="noStrike">
                          <a:effectLst/>
                        </a:rPr>
                        <a:t>20211217 - 20220616</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rowSpan="2">
                  <a:txBody>
                    <a:bodyPr/>
                    <a:lstStyle/>
                    <a:p>
                      <a:pPr algn="ctr" fontAlgn="ctr"/>
                      <a:r>
                        <a:rPr lang="en-US" altLang="zh-CN" sz="1000" u="none" strike="noStrike">
                          <a:effectLst/>
                        </a:rPr>
                        <a:t>20220617 - 20221216</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rowSpan="2">
                  <a:txBody>
                    <a:bodyPr/>
                    <a:lstStyle/>
                    <a:p>
                      <a:pPr algn="ctr" fontAlgn="ctr"/>
                      <a:r>
                        <a:rPr lang="en-US" altLang="zh-CN" sz="1000" u="none" strike="noStrike">
                          <a:effectLst/>
                        </a:rPr>
                        <a:t>20221219  - 20230611</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rowSpan="2">
                  <a:txBody>
                    <a:bodyPr/>
                    <a:lstStyle/>
                    <a:p>
                      <a:pPr algn="ctr" fontAlgn="ctr"/>
                      <a:r>
                        <a:rPr lang="en-US" sz="1000" u="none" strike="noStrike">
                          <a:effectLst/>
                        </a:rPr>
                        <a:t>Mean</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3252" marR="3252" marT="3252" marB="0" anchor="ctr"/>
                </a:tc>
                <a:tc rowSpan="2">
                  <a:txBody>
                    <a:bodyPr/>
                    <a:lstStyle/>
                    <a:p>
                      <a:pPr algn="ctr" fontAlgn="ctr"/>
                      <a:r>
                        <a:rPr lang="en-US" sz="1000" u="none" strike="noStrike">
                          <a:effectLst/>
                        </a:rPr>
                        <a:t>Max</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3252" marR="3252" marT="3252" marB="0" anchor="ctr"/>
                </a:tc>
                <a:tc rowSpan="2">
                  <a:txBody>
                    <a:bodyPr/>
                    <a:lstStyle/>
                    <a:p>
                      <a:pPr algn="ctr" fontAlgn="ctr"/>
                      <a:r>
                        <a:rPr lang="en-US" sz="1000" u="none" strike="noStrike">
                          <a:effectLst/>
                        </a:rPr>
                        <a:t>Min</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3252" marR="3252" marT="3252" marB="0" anchor="ctr"/>
                </a:tc>
                <a:tc rowSpan="2">
                  <a:txBody>
                    <a:bodyPr/>
                    <a:lstStyle/>
                    <a:p>
                      <a:pPr algn="ctr" fontAlgn="ctr"/>
                      <a:r>
                        <a:rPr lang="en-US" sz="1000" u="none" strike="noStrike">
                          <a:effectLst/>
                        </a:rPr>
                        <a:t>Max-Min</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3252" marR="3252" marT="3252" marB="0" anchor="ctr"/>
                </a:tc>
                <a:extLst>
                  <a:ext uri="{0D108BD9-81ED-4DB2-BD59-A6C34878D82A}">
                    <a16:rowId xmlns:a16="http://schemas.microsoft.com/office/drawing/2014/main" val="10000"/>
                  </a:ext>
                </a:extLst>
              </a:tr>
              <a:tr h="233901">
                <a:tc>
                  <a:txBody>
                    <a:bodyPr/>
                    <a:lstStyle/>
                    <a:p>
                      <a:pPr algn="ctr" fontAlgn="ctr"/>
                      <a:r>
                        <a:rPr lang="en-US" sz="1000" u="none" strike="noStrike" dirty="0">
                          <a:effectLst/>
                        </a:rPr>
                        <a:t>methods</a:t>
                      </a:r>
                      <a:endParaRPr lang="en-US" sz="1000" b="0" i="0" u="none" strike="noStrike" dirty="0">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sz="1000" u="none" strike="noStrike">
                          <a:effectLst/>
                        </a:rPr>
                        <a:t>Benchmark</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1"/>
                  </a:ext>
                </a:extLst>
              </a:tr>
              <a:tr h="233901">
                <a:tc>
                  <a:txBody>
                    <a:bodyPr/>
                    <a:lstStyle/>
                    <a:p>
                      <a:pPr algn="ctr" fontAlgn="ctr"/>
                      <a:r>
                        <a:rPr lang="en-US" sz="1000" u="none" strike="noStrike">
                          <a:effectLst/>
                        </a:rPr>
                        <a:t>GA</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rowSpan="5">
                  <a:txBody>
                    <a:bodyPr/>
                    <a:lstStyle/>
                    <a:p>
                      <a:pPr algn="ctr" fontAlgn="ctr"/>
                      <a:r>
                        <a:rPr lang="en-US" sz="1000" u="none" strike="noStrike" dirty="0">
                          <a:effectLst/>
                        </a:rPr>
                        <a:t>Annualized Volatility</a:t>
                      </a:r>
                      <a:endParaRPr lang="en-US" sz="1000" b="0" i="0" u="none" strike="noStrike" dirty="0">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rPr>
                        <a:t>0.23 </a:t>
                      </a:r>
                      <a:endParaRPr lang="en-US" altLang="zh-CN" sz="1000" b="0" i="0" u="none" strike="noStrike" dirty="0">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0.22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0.19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0.15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0.23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0.19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0.15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highlight>
                            <a:srgbClr val="FFFF00"/>
                          </a:highlight>
                        </a:rPr>
                        <a:t>0.19 </a:t>
                      </a:r>
                      <a:endParaRPr lang="en-US" altLang="zh-CN" sz="10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0.23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0.15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highlight>
                            <a:srgbClr val="FFFF00"/>
                          </a:highlight>
                        </a:rPr>
                        <a:t>0.09 </a:t>
                      </a:r>
                      <a:endParaRPr lang="en-US" altLang="zh-CN" sz="10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252" marR="3252" marT="3252" marB="0" anchor="ctr"/>
                </a:tc>
                <a:extLst>
                  <a:ext uri="{0D108BD9-81ED-4DB2-BD59-A6C34878D82A}">
                    <a16:rowId xmlns:a16="http://schemas.microsoft.com/office/drawing/2014/main" val="10002"/>
                  </a:ext>
                </a:extLst>
              </a:tr>
              <a:tr h="233901">
                <a:tc>
                  <a:txBody>
                    <a:bodyPr/>
                    <a:lstStyle/>
                    <a:p>
                      <a:pPr algn="ctr" fontAlgn="ctr"/>
                      <a:r>
                        <a:rPr lang="en-US" sz="1000" u="none" strike="noStrike">
                          <a:effectLst/>
                        </a:rPr>
                        <a:t>Lasso</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vMerge="1">
                  <a:txBody>
                    <a:bodyPr/>
                    <a:lstStyle/>
                    <a:p>
                      <a:endParaRPr lang="zh-CN"/>
                    </a:p>
                  </a:txBody>
                  <a:tcPr/>
                </a:tc>
                <a:tc>
                  <a:txBody>
                    <a:bodyPr/>
                    <a:lstStyle/>
                    <a:p>
                      <a:pPr algn="ctr" fontAlgn="ctr"/>
                      <a:r>
                        <a:rPr lang="en-US" altLang="zh-CN" sz="1000" u="none" strike="noStrike">
                          <a:effectLst/>
                        </a:rPr>
                        <a:t>0.24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0.22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0.22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0.21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0.25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0.22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0.14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highlight>
                            <a:srgbClr val="FFFF00"/>
                          </a:highlight>
                        </a:rPr>
                        <a:t>0.21 </a:t>
                      </a:r>
                      <a:endParaRPr lang="en-US" altLang="zh-CN" sz="10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0.25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0.14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highlight>
                            <a:srgbClr val="FFFF00"/>
                          </a:highlight>
                        </a:rPr>
                        <a:t>0.11 </a:t>
                      </a:r>
                      <a:endParaRPr lang="en-US" altLang="zh-CN" sz="10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252" marR="3252" marT="3252" marB="0" anchor="ctr"/>
                </a:tc>
                <a:extLst>
                  <a:ext uri="{0D108BD9-81ED-4DB2-BD59-A6C34878D82A}">
                    <a16:rowId xmlns:a16="http://schemas.microsoft.com/office/drawing/2014/main" val="10003"/>
                  </a:ext>
                </a:extLst>
              </a:tr>
              <a:tr h="233901">
                <a:tc>
                  <a:txBody>
                    <a:bodyPr/>
                    <a:lstStyle/>
                    <a:p>
                      <a:pPr algn="ctr" fontAlgn="ctr"/>
                      <a:r>
                        <a:rPr lang="en-US" sz="1000" u="none" strike="noStrike">
                          <a:effectLst/>
                        </a:rPr>
                        <a:t>NNF</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vMerge="1">
                  <a:txBody>
                    <a:bodyPr/>
                    <a:lstStyle/>
                    <a:p>
                      <a:endParaRPr lang="zh-CN"/>
                    </a:p>
                  </a:txBody>
                  <a:tcPr/>
                </a:tc>
                <a:tc>
                  <a:txBody>
                    <a:bodyPr/>
                    <a:lstStyle/>
                    <a:p>
                      <a:pPr algn="ctr" fontAlgn="ctr"/>
                      <a:r>
                        <a:rPr lang="en-US" altLang="zh-CN" sz="1000" u="none" strike="noStrike">
                          <a:effectLst/>
                        </a:rPr>
                        <a:t>0.24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0.21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0.21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0.15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0.24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0.18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0.17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highlight>
                            <a:srgbClr val="FFFF00"/>
                          </a:highlight>
                        </a:rPr>
                        <a:t>0.20 </a:t>
                      </a:r>
                      <a:endParaRPr lang="en-US" altLang="zh-CN" sz="10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0.24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0.15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highlight>
                            <a:srgbClr val="FFFF00"/>
                          </a:highlight>
                        </a:rPr>
                        <a:t>0.09 </a:t>
                      </a:r>
                      <a:endParaRPr lang="en-US" altLang="zh-CN" sz="10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252" marR="3252" marT="3252" marB="0" anchor="ctr"/>
                </a:tc>
                <a:extLst>
                  <a:ext uri="{0D108BD9-81ED-4DB2-BD59-A6C34878D82A}">
                    <a16:rowId xmlns:a16="http://schemas.microsoft.com/office/drawing/2014/main" val="10004"/>
                  </a:ext>
                </a:extLst>
              </a:tr>
              <a:tr h="233901">
                <a:tc>
                  <a:txBody>
                    <a:bodyPr/>
                    <a:lstStyle/>
                    <a:p>
                      <a:pPr algn="ctr" fontAlgn="ctr"/>
                      <a:r>
                        <a:rPr lang="en-US" sz="1000" u="none" strike="noStrike" dirty="0">
                          <a:effectLst/>
                        </a:rPr>
                        <a:t>NNF_</a:t>
                      </a:r>
                      <a:br>
                        <a:rPr lang="en-US" sz="1000" u="none" strike="noStrike" dirty="0">
                          <a:effectLst/>
                        </a:rPr>
                      </a:br>
                      <a:r>
                        <a:rPr lang="en-US" sz="1000" u="none" strike="noStrike" dirty="0">
                          <a:effectLst/>
                        </a:rPr>
                        <a:t>Partial</a:t>
                      </a:r>
                      <a:endParaRPr lang="en-US" sz="1000" b="0" i="0" u="none" strike="noStrike" dirty="0">
                        <a:solidFill>
                          <a:srgbClr val="000000"/>
                        </a:solidFill>
                        <a:effectLst/>
                        <a:latin typeface="Times New Roman" panose="02020603050405020304" charset="0"/>
                        <a:ea typeface="等线" panose="02010600030101010101" pitchFamily="2" charset="-122"/>
                      </a:endParaRPr>
                    </a:p>
                  </a:txBody>
                  <a:tcPr marL="3252" marR="3252" marT="3252" marB="0" anchor="ctr"/>
                </a:tc>
                <a:tc vMerge="1">
                  <a:txBody>
                    <a:bodyPr/>
                    <a:lstStyle/>
                    <a:p>
                      <a:endParaRPr lang="zh-CN"/>
                    </a:p>
                  </a:txBody>
                  <a:tcPr/>
                </a:tc>
                <a:tc>
                  <a:txBody>
                    <a:bodyPr/>
                    <a:lstStyle/>
                    <a:p>
                      <a:pPr algn="ctr" fontAlgn="ctr"/>
                      <a:r>
                        <a:rPr lang="en-US" altLang="zh-CN" sz="1000" u="none" strike="noStrike">
                          <a:effectLst/>
                        </a:rPr>
                        <a:t>0.26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0.23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0.18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rPr>
                        <a:t>0.16 </a:t>
                      </a:r>
                      <a:endParaRPr lang="en-US" altLang="zh-CN" sz="1000" b="0" i="0" u="none" strike="noStrike" dirty="0">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0.24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0.20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0.16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highlight>
                            <a:srgbClr val="FFFF00"/>
                          </a:highlight>
                        </a:rPr>
                        <a:t>0.20 </a:t>
                      </a:r>
                      <a:endParaRPr lang="en-US" altLang="zh-CN" sz="10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0.26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0.16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highlight>
                            <a:srgbClr val="FFFF00"/>
                          </a:highlight>
                        </a:rPr>
                        <a:t>0.11 </a:t>
                      </a:r>
                      <a:endParaRPr lang="en-US" altLang="zh-CN" sz="10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252" marR="3252" marT="3252" marB="0" anchor="ctr"/>
                </a:tc>
                <a:extLst>
                  <a:ext uri="{0D108BD9-81ED-4DB2-BD59-A6C34878D82A}">
                    <a16:rowId xmlns:a16="http://schemas.microsoft.com/office/drawing/2014/main" val="10005"/>
                  </a:ext>
                </a:extLst>
              </a:tr>
              <a:tr h="233901">
                <a:tc>
                  <a:txBody>
                    <a:bodyPr/>
                    <a:lstStyle/>
                    <a:p>
                      <a:pPr algn="ctr" fontAlgn="ctr"/>
                      <a:r>
                        <a:rPr lang="en-US" sz="1000" u="none" strike="noStrike">
                          <a:effectLst/>
                        </a:rPr>
                        <a:t>SLSOP</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vMerge="1">
                  <a:txBody>
                    <a:bodyPr/>
                    <a:lstStyle/>
                    <a:p>
                      <a:endParaRPr lang="zh-CN"/>
                    </a:p>
                  </a:txBody>
                  <a:tcPr/>
                </a:tc>
                <a:tc>
                  <a:txBody>
                    <a:bodyPr/>
                    <a:lstStyle/>
                    <a:p>
                      <a:pPr algn="ctr" fontAlgn="ctr"/>
                      <a:r>
                        <a:rPr lang="en-US" altLang="zh-CN" sz="1000" u="none" strike="noStrike">
                          <a:effectLst/>
                        </a:rPr>
                        <a:t>0.11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0.10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0.09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0.11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0.12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0.10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0.07 </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rPr>
                        <a:t>0.10 </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0.12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0.07 </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rPr>
                        <a:t>0.05 </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3252" marR="3252" marT="3252" marB="0" anchor="ctr"/>
                </a:tc>
                <a:extLst>
                  <a:ext uri="{0D108BD9-81ED-4DB2-BD59-A6C34878D82A}">
                    <a16:rowId xmlns:a16="http://schemas.microsoft.com/office/drawing/2014/main" val="10006"/>
                  </a:ext>
                </a:extLst>
              </a:tr>
              <a:tr h="224407">
                <a:tc>
                  <a:txBody>
                    <a:bodyPr/>
                    <a:lstStyle/>
                    <a:p>
                      <a:pPr algn="ctr" fontAlgn="ctr"/>
                      <a:r>
                        <a:rPr lang="en-US" sz="1000" u="none" strike="noStrike">
                          <a:effectLst/>
                        </a:rPr>
                        <a:t>GA</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rowSpan="5">
                  <a:txBody>
                    <a:bodyPr/>
                    <a:lstStyle/>
                    <a:p>
                      <a:pPr algn="ctr" fontAlgn="ctr"/>
                      <a:r>
                        <a:rPr lang="en-US" sz="1000" u="none" strike="noStrike">
                          <a:effectLst/>
                        </a:rPr>
                        <a:t>Max Drawdown</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18.44%</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7.60%</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13.03%</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6.42%</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23.85%</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21.14%</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7.74%</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highlight>
                            <a:srgbClr val="FFFF00"/>
                          </a:highlight>
                        </a:rPr>
                        <a:t>14.03%</a:t>
                      </a:r>
                      <a:endParaRPr lang="en-US" altLang="zh-CN" sz="10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23.85%</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6.42%</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highlight>
                            <a:srgbClr val="FFFF00"/>
                          </a:highlight>
                        </a:rPr>
                        <a:t>17.43%</a:t>
                      </a:r>
                      <a:endParaRPr lang="en-US" altLang="zh-CN" sz="10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252" marR="3252" marT="3252" marB="0" anchor="ctr"/>
                </a:tc>
                <a:extLst>
                  <a:ext uri="{0D108BD9-81ED-4DB2-BD59-A6C34878D82A}">
                    <a16:rowId xmlns:a16="http://schemas.microsoft.com/office/drawing/2014/main" val="10007"/>
                  </a:ext>
                </a:extLst>
              </a:tr>
              <a:tr h="233901">
                <a:tc>
                  <a:txBody>
                    <a:bodyPr/>
                    <a:lstStyle/>
                    <a:p>
                      <a:pPr algn="ctr" fontAlgn="ctr"/>
                      <a:r>
                        <a:rPr lang="en-US" sz="1000" u="none" strike="noStrike">
                          <a:effectLst/>
                        </a:rPr>
                        <a:t>Lasso</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vMerge="1">
                  <a:txBody>
                    <a:bodyPr/>
                    <a:lstStyle/>
                    <a:p>
                      <a:endParaRPr lang="zh-CN"/>
                    </a:p>
                  </a:txBody>
                  <a:tcPr/>
                </a:tc>
                <a:tc>
                  <a:txBody>
                    <a:bodyPr/>
                    <a:lstStyle/>
                    <a:p>
                      <a:pPr algn="ctr" fontAlgn="ctr"/>
                      <a:r>
                        <a:rPr lang="en-US" altLang="zh-CN" sz="1000" u="none" strike="noStrike">
                          <a:effectLst/>
                        </a:rPr>
                        <a:t>19.30%</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6.82%</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13.04%</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13.27%</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22.63%</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rPr>
                        <a:t>23.98%</a:t>
                      </a:r>
                      <a:endParaRPr lang="en-US" altLang="zh-CN" sz="1000" b="0" i="0" u="none" strike="noStrike" dirty="0">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13.17%</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highlight>
                            <a:srgbClr val="FFFF00"/>
                          </a:highlight>
                        </a:rPr>
                        <a:t>16.03%</a:t>
                      </a:r>
                      <a:endParaRPr lang="en-US" altLang="zh-CN" sz="10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23.98%</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6.82%</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highlight>
                            <a:srgbClr val="FFFF00"/>
                          </a:highlight>
                        </a:rPr>
                        <a:t>17.16%</a:t>
                      </a:r>
                      <a:endParaRPr lang="en-US" altLang="zh-CN" sz="10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252" marR="3252" marT="3252" marB="0" anchor="ctr"/>
                </a:tc>
                <a:extLst>
                  <a:ext uri="{0D108BD9-81ED-4DB2-BD59-A6C34878D82A}">
                    <a16:rowId xmlns:a16="http://schemas.microsoft.com/office/drawing/2014/main" val="10008"/>
                  </a:ext>
                </a:extLst>
              </a:tr>
              <a:tr h="233901">
                <a:tc>
                  <a:txBody>
                    <a:bodyPr/>
                    <a:lstStyle/>
                    <a:p>
                      <a:pPr algn="ctr" fontAlgn="ctr"/>
                      <a:r>
                        <a:rPr lang="en-US" sz="1000" u="none" strike="noStrike">
                          <a:effectLst/>
                        </a:rPr>
                        <a:t>NNF</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vMerge="1">
                  <a:txBody>
                    <a:bodyPr/>
                    <a:lstStyle/>
                    <a:p>
                      <a:endParaRPr lang="zh-CN"/>
                    </a:p>
                  </a:txBody>
                  <a:tcPr/>
                </a:tc>
                <a:tc>
                  <a:txBody>
                    <a:bodyPr/>
                    <a:lstStyle/>
                    <a:p>
                      <a:pPr algn="ctr" fontAlgn="ctr"/>
                      <a:r>
                        <a:rPr lang="en-US" altLang="zh-CN" sz="1000" u="none" strike="noStrike">
                          <a:effectLst/>
                        </a:rPr>
                        <a:t>14.19%</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7.99%</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10.76%</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5.84%</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26.57%</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18.19%</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rPr>
                        <a:t>11.00%</a:t>
                      </a:r>
                      <a:endParaRPr lang="en-US" altLang="zh-CN" sz="1000" b="0" i="0" u="none" strike="noStrike" dirty="0">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highlight>
                            <a:srgbClr val="FFFF00"/>
                          </a:highlight>
                        </a:rPr>
                        <a:t>13.51%</a:t>
                      </a:r>
                      <a:endParaRPr lang="en-US" altLang="zh-CN" sz="10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26.57%</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5.84%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highlight>
                            <a:srgbClr val="FFFF00"/>
                          </a:highlight>
                        </a:rPr>
                        <a:t>20.73%</a:t>
                      </a:r>
                      <a:endParaRPr lang="en-US" altLang="zh-CN" sz="10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252" marR="3252" marT="3252" marB="0" anchor="ctr"/>
                </a:tc>
                <a:extLst>
                  <a:ext uri="{0D108BD9-81ED-4DB2-BD59-A6C34878D82A}">
                    <a16:rowId xmlns:a16="http://schemas.microsoft.com/office/drawing/2014/main" val="10009"/>
                  </a:ext>
                </a:extLst>
              </a:tr>
              <a:tr h="233901">
                <a:tc>
                  <a:txBody>
                    <a:bodyPr/>
                    <a:lstStyle/>
                    <a:p>
                      <a:pPr algn="ctr" fontAlgn="ctr"/>
                      <a:r>
                        <a:rPr lang="en-US" sz="1000" u="none" strike="noStrike" dirty="0">
                          <a:effectLst/>
                        </a:rPr>
                        <a:t>NNF_</a:t>
                      </a:r>
                      <a:br>
                        <a:rPr lang="en-US" sz="1000" u="none" strike="noStrike" dirty="0">
                          <a:effectLst/>
                        </a:rPr>
                      </a:br>
                      <a:r>
                        <a:rPr lang="en-US" sz="1000" u="none" strike="noStrike" dirty="0">
                          <a:effectLst/>
                        </a:rPr>
                        <a:t>Partial</a:t>
                      </a:r>
                      <a:endParaRPr lang="en-US" sz="1000" b="0" i="0" u="none" strike="noStrike" dirty="0">
                        <a:solidFill>
                          <a:srgbClr val="000000"/>
                        </a:solidFill>
                        <a:effectLst/>
                        <a:latin typeface="Times New Roman" panose="02020603050405020304" charset="0"/>
                        <a:ea typeface="等线" panose="02010600030101010101" pitchFamily="2" charset="-122"/>
                      </a:endParaRPr>
                    </a:p>
                  </a:txBody>
                  <a:tcPr marL="3252" marR="3252" marT="3252" marB="0" anchor="ctr"/>
                </a:tc>
                <a:tc vMerge="1">
                  <a:txBody>
                    <a:bodyPr/>
                    <a:lstStyle/>
                    <a:p>
                      <a:endParaRPr lang="zh-CN"/>
                    </a:p>
                  </a:txBody>
                  <a:tcPr/>
                </a:tc>
                <a:tc>
                  <a:txBody>
                    <a:bodyPr/>
                    <a:lstStyle/>
                    <a:p>
                      <a:pPr algn="ctr" fontAlgn="ctr"/>
                      <a:r>
                        <a:rPr lang="en-US" altLang="zh-CN" sz="1000" u="none" strike="noStrike">
                          <a:effectLst/>
                        </a:rPr>
                        <a:t>16.93%</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9.61%</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11.51%</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5.32%</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26.43%</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21.40%</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10.24%</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highlight>
                            <a:srgbClr val="FFFF00"/>
                          </a:highlight>
                        </a:rPr>
                        <a:t>14.49%</a:t>
                      </a:r>
                      <a:endParaRPr lang="en-US" altLang="zh-CN" sz="10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26.43%</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5.32%</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highlight>
                            <a:srgbClr val="FFFF00"/>
                          </a:highlight>
                        </a:rPr>
                        <a:t>21.10%</a:t>
                      </a:r>
                      <a:endParaRPr lang="en-US" altLang="zh-CN" sz="10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252" marR="3252" marT="3252" marB="0" anchor="ctr"/>
                </a:tc>
                <a:extLst>
                  <a:ext uri="{0D108BD9-81ED-4DB2-BD59-A6C34878D82A}">
                    <a16:rowId xmlns:a16="http://schemas.microsoft.com/office/drawing/2014/main" val="10010"/>
                  </a:ext>
                </a:extLst>
              </a:tr>
              <a:tr h="233901">
                <a:tc>
                  <a:txBody>
                    <a:bodyPr/>
                    <a:lstStyle/>
                    <a:p>
                      <a:pPr algn="ctr" fontAlgn="ctr"/>
                      <a:r>
                        <a:rPr lang="en-US" sz="1000" u="none" strike="noStrike">
                          <a:effectLst/>
                        </a:rPr>
                        <a:t>SLSOP</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vMerge="1">
                  <a:txBody>
                    <a:bodyPr/>
                    <a:lstStyle/>
                    <a:p>
                      <a:endParaRPr lang="zh-CN"/>
                    </a:p>
                  </a:txBody>
                  <a:tcPr/>
                </a:tc>
                <a:tc>
                  <a:txBody>
                    <a:bodyPr/>
                    <a:lstStyle/>
                    <a:p>
                      <a:pPr algn="ctr" fontAlgn="ctr"/>
                      <a:r>
                        <a:rPr lang="en-US" altLang="zh-CN" sz="1000" u="none" strike="noStrike">
                          <a:effectLst/>
                        </a:rPr>
                        <a:t>8.98%</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2.93%</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rPr>
                        <a:t>5.81%</a:t>
                      </a:r>
                      <a:endParaRPr lang="en-US" altLang="zh-CN" sz="1000" b="0" i="0" u="none" strike="noStrike" dirty="0">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8.83%</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10.96%</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11.67%</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5.93%</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252" marR="3252" marT="3252" marB="0" anchor="ctr"/>
                </a:tc>
                <a:tc>
                  <a:txBody>
                    <a:bodyPr/>
                    <a:lstStyle/>
                    <a:p>
                      <a:pPr algn="ctr" fontAlgn="ctr"/>
                      <a:r>
                        <a:rPr lang="en-US" altLang="zh-CN" sz="1000" u="none" strike="noStrike">
                          <a:effectLst/>
                        </a:rPr>
                        <a:t>7.87%</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rPr>
                        <a:t>11.67%</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rPr>
                        <a:t>2.93%</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3252" marR="3252" marT="3252" marB="0" anchor="ctr"/>
                </a:tc>
                <a:tc>
                  <a:txBody>
                    <a:bodyPr/>
                    <a:lstStyle/>
                    <a:p>
                      <a:pPr algn="ctr" fontAlgn="ctr"/>
                      <a:r>
                        <a:rPr lang="en-US" altLang="zh-CN" sz="1000" u="none" strike="noStrike" dirty="0">
                          <a:effectLst/>
                        </a:rPr>
                        <a:t>8.74%</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3252" marR="3252" marT="3252" marB="0" anchor="ctr"/>
                </a:tc>
                <a:extLst>
                  <a:ext uri="{0D108BD9-81ED-4DB2-BD59-A6C34878D82A}">
                    <a16:rowId xmlns:a16="http://schemas.microsoft.com/office/drawing/2014/main" val="1001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762000"/>
            <a:ext cx="7924800" cy="685800"/>
          </a:xfrm>
        </p:spPr>
        <p:txBody>
          <a:bodyPr vert="horz" wrap="square" lIns="91440" tIns="45720" rIns="91440" bIns="45720" numCol="1" anchor="t" anchorCtr="0" compatLnSpc="1"/>
          <a:lstStyle/>
          <a:p>
            <a:pPr marL="0" marR="0" lvl="0" algn="l" defTabSz="914400" rtl="0" fontAlgn="base" latinLnBrk="0">
              <a:lnSpc>
                <a:spcPct val="100000"/>
              </a:lnSpc>
              <a:buClrTx/>
              <a:buSzTx/>
              <a:buFontTx/>
              <a:buNone/>
            </a:pPr>
            <a:r>
              <a:rPr kumimoji="0" lang="en-US"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rPr>
              <a:t>B</a:t>
            </a:r>
            <a:r>
              <a:rPr kumimoji="0" lang="en-US" altLang="zh-CN"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rPr>
              <a:t>enchmark Comparison—— Sharpe Ratio and </a:t>
            </a:r>
            <a:r>
              <a:rPr kumimoji="0" lang="en-US" altLang="zh-CN" sz="2000" b="1" i="0" u="none" strike="noStrike" kern="1200" cap="none" spc="0" normalizeH="0" baseline="0" dirty="0" err="1">
                <a:solidFill>
                  <a:schemeClr val="tx1"/>
                </a:solidFill>
                <a:latin typeface="Times New Roman" panose="02020603050405020304" charset="0"/>
                <a:ea typeface="宋体" panose="02010600030101010101" pitchFamily="2" charset="-122"/>
                <a:cs typeface="+mn-cs"/>
              </a:rPr>
              <a:t>Sortino</a:t>
            </a:r>
            <a:r>
              <a:rPr kumimoji="0" lang="en-US" altLang="zh-CN"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rPr>
              <a:t> Ratio</a:t>
            </a:r>
            <a:br>
              <a:rPr kumimoji="0" lang="en-US" altLang="zh-CN"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rPr>
            </a:br>
            <a:r>
              <a:rPr kumimoji="0" lang="en-US" altLang="zh-CN"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rPr>
              <a:t>(risk-adjusted returns)</a:t>
            </a:r>
            <a:endParaRPr kumimoji="0" lang="en-US"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sym typeface="+mn-ea"/>
            </a:endParaRPr>
          </a:p>
        </p:txBody>
      </p:sp>
      <p:sp>
        <p:nvSpPr>
          <p:cNvPr id="5127" name="Rectangle 7"/>
          <p:cNvSpPr>
            <a:spLocks noChangeArrowheads="1"/>
          </p:cNvSpPr>
          <p:nvPr/>
        </p:nvSpPr>
        <p:spPr bwMode="auto">
          <a:xfrm>
            <a:off x="-2060575" y="-676275"/>
            <a:ext cx="184150" cy="457200"/>
          </a:xfrm>
          <a:prstGeom prst="rect">
            <a:avLst/>
          </a:prstGeom>
          <a:noFill/>
          <a:ln>
            <a:noFill/>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
        <p:nvSpPr>
          <p:cNvPr id="21" name="矩形 20"/>
          <p:cNvSpPr/>
          <p:nvPr/>
        </p:nvSpPr>
        <p:spPr>
          <a:xfrm>
            <a:off x="2057400" y="6096000"/>
            <a:ext cx="1828800" cy="38100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a:ln>
                <a:noFill/>
              </a:ln>
              <a:solidFill>
                <a:schemeClr val="tx1"/>
              </a:solidFill>
              <a:effectLst/>
              <a:latin typeface="Arial" panose="020B0604020202020204" pitchFamily="34" charset="0"/>
              <a:ea typeface="Osaka" panose="020B0600000000000000" charset="0"/>
            </a:endParaRPr>
          </a:p>
        </p:txBody>
      </p:sp>
      <p:sp>
        <p:nvSpPr>
          <p:cNvPr id="5" name="文本框 4"/>
          <p:cNvSpPr txBox="1"/>
          <p:nvPr/>
        </p:nvSpPr>
        <p:spPr>
          <a:xfrm>
            <a:off x="609600" y="4572000"/>
            <a:ext cx="6629400" cy="1015663"/>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t>All modern methods get a higher risk-adjusted return compared with SLSOP</a:t>
            </a:r>
          </a:p>
          <a:p>
            <a:pPr marL="342900" indent="-342900">
              <a:buFont typeface="Arial" panose="020B0604020202020204" pitchFamily="34" charset="0"/>
              <a:buChar char="•"/>
            </a:pPr>
            <a:r>
              <a:rPr lang="en-US" altLang="zh-CN" sz="2000" dirty="0"/>
              <a:t>As well concerning more about downside risk</a:t>
            </a:r>
            <a:endParaRPr lang="zh-CN" altLang="en-US" sz="2000" dirty="0"/>
          </a:p>
        </p:txBody>
      </p:sp>
      <p:graphicFrame>
        <p:nvGraphicFramePr>
          <p:cNvPr id="2" name="表格 1"/>
          <p:cNvGraphicFramePr>
            <a:graphicFrameLocks noGrp="1"/>
          </p:cNvGraphicFramePr>
          <p:nvPr/>
        </p:nvGraphicFramePr>
        <p:xfrm>
          <a:off x="228599" y="1657443"/>
          <a:ext cx="8458199" cy="2596682"/>
        </p:xfrm>
        <a:graphic>
          <a:graphicData uri="http://schemas.openxmlformats.org/drawingml/2006/table">
            <a:tbl>
              <a:tblPr>
                <a:tableStyleId>{5C22544A-7EE6-4342-B048-85BDC9FD1C3A}</a:tableStyleId>
              </a:tblPr>
              <a:tblGrid>
                <a:gridCol w="661861">
                  <a:extLst>
                    <a:ext uri="{9D8B030D-6E8A-4147-A177-3AD203B41FA5}">
                      <a16:colId xmlns:a16="http://schemas.microsoft.com/office/drawing/2014/main" val="20000"/>
                    </a:ext>
                  </a:extLst>
                </a:gridCol>
                <a:gridCol w="938339">
                  <a:extLst>
                    <a:ext uri="{9D8B030D-6E8A-4147-A177-3AD203B41FA5}">
                      <a16:colId xmlns:a16="http://schemas.microsoft.com/office/drawing/2014/main" val="20001"/>
                    </a:ext>
                  </a:extLst>
                </a:gridCol>
                <a:gridCol w="774715">
                  <a:extLst>
                    <a:ext uri="{9D8B030D-6E8A-4147-A177-3AD203B41FA5}">
                      <a16:colId xmlns:a16="http://schemas.microsoft.com/office/drawing/2014/main" val="20002"/>
                    </a:ext>
                  </a:extLst>
                </a:gridCol>
                <a:gridCol w="700794">
                  <a:extLst>
                    <a:ext uri="{9D8B030D-6E8A-4147-A177-3AD203B41FA5}">
                      <a16:colId xmlns:a16="http://schemas.microsoft.com/office/drawing/2014/main" val="20003"/>
                    </a:ext>
                  </a:extLst>
                </a:gridCol>
                <a:gridCol w="661861">
                  <a:extLst>
                    <a:ext uri="{9D8B030D-6E8A-4147-A177-3AD203B41FA5}">
                      <a16:colId xmlns:a16="http://schemas.microsoft.com/office/drawing/2014/main" val="20004"/>
                    </a:ext>
                  </a:extLst>
                </a:gridCol>
                <a:gridCol w="671595">
                  <a:extLst>
                    <a:ext uri="{9D8B030D-6E8A-4147-A177-3AD203B41FA5}">
                      <a16:colId xmlns:a16="http://schemas.microsoft.com/office/drawing/2014/main" val="20005"/>
                    </a:ext>
                  </a:extLst>
                </a:gridCol>
                <a:gridCol w="759194">
                  <a:extLst>
                    <a:ext uri="{9D8B030D-6E8A-4147-A177-3AD203B41FA5}">
                      <a16:colId xmlns:a16="http://schemas.microsoft.com/office/drawing/2014/main" val="20006"/>
                    </a:ext>
                  </a:extLst>
                </a:gridCol>
                <a:gridCol w="661861">
                  <a:extLst>
                    <a:ext uri="{9D8B030D-6E8A-4147-A177-3AD203B41FA5}">
                      <a16:colId xmlns:a16="http://schemas.microsoft.com/office/drawing/2014/main" val="20007"/>
                    </a:ext>
                  </a:extLst>
                </a:gridCol>
                <a:gridCol w="72298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18003">
                  <a:extLst>
                    <a:ext uri="{9D8B030D-6E8A-4147-A177-3AD203B41FA5}">
                      <a16:colId xmlns:a16="http://schemas.microsoft.com/office/drawing/2014/main" val="20011"/>
                    </a:ext>
                  </a:extLst>
                </a:gridCol>
                <a:gridCol w="496396">
                  <a:extLst>
                    <a:ext uri="{9D8B030D-6E8A-4147-A177-3AD203B41FA5}">
                      <a16:colId xmlns:a16="http://schemas.microsoft.com/office/drawing/2014/main" val="20012"/>
                    </a:ext>
                  </a:extLst>
                </a:gridCol>
              </a:tblGrid>
              <a:tr h="186728">
                <a:tc gridSpan="2">
                  <a:txBody>
                    <a:bodyPr/>
                    <a:lstStyle/>
                    <a:p>
                      <a:pPr algn="ctr" fontAlgn="ctr"/>
                      <a:r>
                        <a:rPr lang="en-US" sz="1000" u="none" strike="noStrike">
                          <a:effectLst/>
                          <a:latin typeface="+mn-lt"/>
                        </a:rPr>
                        <a:t>periods(YYYYMMDD)</a:t>
                      </a:r>
                      <a:endParaRPr lang="en-US" sz="1000" b="0" i="0" u="none" strike="noStrike">
                        <a:solidFill>
                          <a:srgbClr val="000000"/>
                        </a:solidFill>
                        <a:effectLst/>
                        <a:latin typeface="+mn-lt"/>
                        <a:ea typeface="等线" panose="02010600030101010101" pitchFamily="2" charset="-122"/>
                      </a:endParaRPr>
                    </a:p>
                  </a:txBody>
                  <a:tcPr marL="3420" marR="3420" marT="3420" marB="0" anchor="ctr"/>
                </a:tc>
                <a:tc hMerge="1">
                  <a:txBody>
                    <a:bodyPr/>
                    <a:lstStyle/>
                    <a:p>
                      <a:endParaRPr lang="zh-CN"/>
                    </a:p>
                  </a:txBody>
                  <a:tcPr/>
                </a:tc>
                <a:tc rowSpan="2">
                  <a:txBody>
                    <a:bodyPr/>
                    <a:lstStyle/>
                    <a:p>
                      <a:pPr algn="ctr" fontAlgn="ctr"/>
                      <a:r>
                        <a:rPr lang="en-US" altLang="zh-CN" sz="1000" u="none" strike="noStrike">
                          <a:effectLst/>
                          <a:latin typeface="+mn-lt"/>
                        </a:rPr>
                        <a:t>20191217 - 20200616</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rowSpan="2">
                  <a:txBody>
                    <a:bodyPr/>
                    <a:lstStyle/>
                    <a:p>
                      <a:pPr algn="ctr" fontAlgn="ctr"/>
                      <a:r>
                        <a:rPr lang="en-US" altLang="zh-CN" sz="1000" u="none" strike="noStrike">
                          <a:effectLst/>
                          <a:latin typeface="+mn-lt"/>
                        </a:rPr>
                        <a:t>20200617 - 20201216</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rowSpan="2">
                  <a:txBody>
                    <a:bodyPr/>
                    <a:lstStyle/>
                    <a:p>
                      <a:pPr algn="ctr" fontAlgn="ctr"/>
                      <a:r>
                        <a:rPr lang="en-US" altLang="zh-CN" sz="1000" u="none" strike="noStrike">
                          <a:effectLst/>
                          <a:latin typeface="+mn-lt"/>
                        </a:rPr>
                        <a:t>20201217 - 20210616</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rowSpan="2">
                  <a:txBody>
                    <a:bodyPr/>
                    <a:lstStyle/>
                    <a:p>
                      <a:pPr algn="ctr" fontAlgn="ctr"/>
                      <a:r>
                        <a:rPr lang="en-US" altLang="zh-CN" sz="1000" u="none" strike="noStrike">
                          <a:effectLst/>
                          <a:latin typeface="+mn-lt"/>
                        </a:rPr>
                        <a:t>20210617 - 20211216</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rowSpan="2">
                  <a:txBody>
                    <a:bodyPr/>
                    <a:lstStyle/>
                    <a:p>
                      <a:pPr algn="ctr" fontAlgn="ctr"/>
                      <a:r>
                        <a:rPr lang="en-US" altLang="zh-CN" sz="1000" u="none" strike="noStrike">
                          <a:effectLst/>
                          <a:latin typeface="+mn-lt"/>
                        </a:rPr>
                        <a:t>20211217 - 20220616</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rowSpan="2">
                  <a:txBody>
                    <a:bodyPr/>
                    <a:lstStyle/>
                    <a:p>
                      <a:pPr algn="ctr" fontAlgn="ctr"/>
                      <a:r>
                        <a:rPr lang="en-US" altLang="zh-CN" sz="1000" u="none" strike="noStrike">
                          <a:effectLst/>
                          <a:latin typeface="+mn-lt"/>
                        </a:rPr>
                        <a:t>20220617 - 20221216</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rowSpan="2">
                  <a:txBody>
                    <a:bodyPr/>
                    <a:lstStyle/>
                    <a:p>
                      <a:pPr algn="ctr" fontAlgn="ctr"/>
                      <a:r>
                        <a:rPr lang="en-US" altLang="zh-CN" sz="1000" u="none" strike="noStrike" dirty="0">
                          <a:effectLst/>
                          <a:latin typeface="+mn-lt"/>
                        </a:rPr>
                        <a:t>20221219  - 20230611</a:t>
                      </a:r>
                      <a:endParaRPr lang="en-US" altLang="zh-CN" sz="1000" b="0" i="0" u="none" strike="noStrike" dirty="0">
                        <a:solidFill>
                          <a:srgbClr val="000000"/>
                        </a:solidFill>
                        <a:effectLst/>
                        <a:latin typeface="+mn-lt"/>
                        <a:ea typeface="等线" panose="02010600030101010101" pitchFamily="2" charset="-122"/>
                      </a:endParaRPr>
                    </a:p>
                  </a:txBody>
                  <a:tcPr marL="3420" marR="3420" marT="3420" marB="0" anchor="ctr"/>
                </a:tc>
                <a:tc rowSpan="2">
                  <a:txBody>
                    <a:bodyPr/>
                    <a:lstStyle/>
                    <a:p>
                      <a:pPr algn="ctr" fontAlgn="ctr"/>
                      <a:r>
                        <a:rPr lang="en-US" sz="1000" u="none" strike="noStrike">
                          <a:effectLst/>
                          <a:latin typeface="+mn-lt"/>
                        </a:rPr>
                        <a:t>Mean</a:t>
                      </a:r>
                      <a:endParaRPr lang="en-US" sz="1000" b="0" i="0" u="none" strike="noStrike">
                        <a:solidFill>
                          <a:srgbClr val="000000"/>
                        </a:solidFill>
                        <a:effectLst/>
                        <a:latin typeface="+mn-lt"/>
                        <a:ea typeface="等线" panose="02010600030101010101" pitchFamily="2" charset="-122"/>
                      </a:endParaRPr>
                    </a:p>
                  </a:txBody>
                  <a:tcPr marL="3420" marR="3420" marT="3420" marB="0" anchor="ctr"/>
                </a:tc>
                <a:tc rowSpan="2">
                  <a:txBody>
                    <a:bodyPr/>
                    <a:lstStyle/>
                    <a:p>
                      <a:pPr algn="ctr" fontAlgn="ctr"/>
                      <a:r>
                        <a:rPr lang="en-US" sz="1000" u="none" strike="noStrike">
                          <a:effectLst/>
                          <a:latin typeface="+mn-lt"/>
                        </a:rPr>
                        <a:t>Max</a:t>
                      </a:r>
                      <a:endParaRPr lang="en-US" sz="1000" b="0" i="0" u="none" strike="noStrike">
                        <a:solidFill>
                          <a:srgbClr val="000000"/>
                        </a:solidFill>
                        <a:effectLst/>
                        <a:latin typeface="+mn-lt"/>
                        <a:ea typeface="等线" panose="02010600030101010101" pitchFamily="2" charset="-122"/>
                      </a:endParaRPr>
                    </a:p>
                  </a:txBody>
                  <a:tcPr marL="3420" marR="3420" marT="3420" marB="0" anchor="ctr"/>
                </a:tc>
                <a:tc rowSpan="2">
                  <a:txBody>
                    <a:bodyPr/>
                    <a:lstStyle/>
                    <a:p>
                      <a:pPr algn="ctr" fontAlgn="ctr"/>
                      <a:r>
                        <a:rPr lang="en-US" sz="1000" u="none" strike="noStrike">
                          <a:effectLst/>
                          <a:latin typeface="+mn-lt"/>
                        </a:rPr>
                        <a:t>Min</a:t>
                      </a:r>
                      <a:endParaRPr lang="en-US" sz="1000" b="0" i="0" u="none" strike="noStrike">
                        <a:solidFill>
                          <a:srgbClr val="000000"/>
                        </a:solidFill>
                        <a:effectLst/>
                        <a:latin typeface="+mn-lt"/>
                        <a:ea typeface="等线" panose="02010600030101010101" pitchFamily="2" charset="-122"/>
                      </a:endParaRPr>
                    </a:p>
                  </a:txBody>
                  <a:tcPr marL="3420" marR="3420" marT="3420" marB="0" anchor="ctr"/>
                </a:tc>
                <a:tc rowSpan="2">
                  <a:txBody>
                    <a:bodyPr/>
                    <a:lstStyle/>
                    <a:p>
                      <a:pPr algn="ctr" fontAlgn="ctr"/>
                      <a:r>
                        <a:rPr lang="en-US" sz="1000" u="none" strike="noStrike">
                          <a:effectLst/>
                          <a:latin typeface="+mn-lt"/>
                        </a:rPr>
                        <a:t>Max-Min</a:t>
                      </a:r>
                      <a:endParaRPr lang="en-US" sz="1000" b="0" i="0" u="none" strike="noStrike">
                        <a:solidFill>
                          <a:srgbClr val="000000"/>
                        </a:solidFill>
                        <a:effectLst/>
                        <a:latin typeface="+mn-lt"/>
                        <a:ea typeface="等线" panose="02010600030101010101" pitchFamily="2" charset="-122"/>
                      </a:endParaRPr>
                    </a:p>
                  </a:txBody>
                  <a:tcPr marL="3420" marR="3420" marT="3420" marB="0" anchor="ctr"/>
                </a:tc>
                <a:extLst>
                  <a:ext uri="{0D108BD9-81ED-4DB2-BD59-A6C34878D82A}">
                    <a16:rowId xmlns:a16="http://schemas.microsoft.com/office/drawing/2014/main" val="10000"/>
                  </a:ext>
                </a:extLst>
              </a:tr>
              <a:tr h="186728">
                <a:tc>
                  <a:txBody>
                    <a:bodyPr/>
                    <a:lstStyle/>
                    <a:p>
                      <a:pPr algn="ctr" fontAlgn="ctr"/>
                      <a:r>
                        <a:rPr lang="en-US" sz="1000" u="none" strike="noStrike">
                          <a:effectLst/>
                          <a:latin typeface="+mn-lt"/>
                        </a:rPr>
                        <a:t>methods</a:t>
                      </a:r>
                      <a:endParaRPr lang="en-US"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sz="1000" u="none" strike="noStrike">
                          <a:effectLst/>
                          <a:latin typeface="+mn-lt"/>
                        </a:rPr>
                        <a:t>Benchmark</a:t>
                      </a:r>
                      <a:endParaRPr lang="en-US" sz="1000" b="0" i="0" u="none" strike="noStrike">
                        <a:solidFill>
                          <a:srgbClr val="000000"/>
                        </a:solidFill>
                        <a:effectLst/>
                        <a:latin typeface="+mn-lt"/>
                        <a:ea typeface="等线" panose="02010600030101010101" pitchFamily="2" charset="-122"/>
                      </a:endParaRPr>
                    </a:p>
                  </a:txBody>
                  <a:tcPr marL="3420" marR="3420" marT="3420" marB="0" anchor="ct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1"/>
                  </a:ext>
                </a:extLst>
              </a:tr>
              <a:tr h="186728">
                <a:tc>
                  <a:txBody>
                    <a:bodyPr/>
                    <a:lstStyle/>
                    <a:p>
                      <a:pPr algn="ctr" fontAlgn="ctr"/>
                      <a:r>
                        <a:rPr lang="en-US" sz="1000" u="none" strike="noStrike">
                          <a:effectLst/>
                          <a:latin typeface="+mn-lt"/>
                        </a:rPr>
                        <a:t>GA</a:t>
                      </a:r>
                      <a:endParaRPr lang="en-US" sz="1000" b="0" i="0" u="none" strike="noStrike">
                        <a:solidFill>
                          <a:srgbClr val="000000"/>
                        </a:solidFill>
                        <a:effectLst/>
                        <a:latin typeface="+mn-lt"/>
                        <a:ea typeface="等线" panose="02010600030101010101" pitchFamily="2" charset="-122"/>
                      </a:endParaRPr>
                    </a:p>
                  </a:txBody>
                  <a:tcPr marL="3420" marR="3420" marT="3420" marB="0" anchor="ctr"/>
                </a:tc>
                <a:tc rowSpan="6">
                  <a:txBody>
                    <a:bodyPr/>
                    <a:lstStyle/>
                    <a:p>
                      <a:pPr algn="ctr" fontAlgn="ctr"/>
                      <a:r>
                        <a:rPr lang="en-US" sz="1000" u="none" strike="noStrike" dirty="0">
                          <a:effectLst/>
                          <a:latin typeface="+mn-lt"/>
                        </a:rPr>
                        <a:t>Sharpe Ratio</a:t>
                      </a:r>
                      <a:endParaRPr lang="en-US" sz="1000" b="0" i="0" u="none" strike="noStrike" dirty="0">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0.23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0.22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0.19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0.15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0.23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0.19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0.15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dirty="0">
                          <a:effectLst/>
                          <a:highlight>
                            <a:srgbClr val="FFFF00"/>
                          </a:highlight>
                          <a:latin typeface="+mn-lt"/>
                        </a:rPr>
                        <a:t>0.19 </a:t>
                      </a:r>
                      <a:endParaRPr lang="en-US" altLang="zh-CN" sz="1000" b="0" i="0" u="none" strike="noStrike" dirty="0">
                        <a:solidFill>
                          <a:srgbClr val="000000"/>
                        </a:solidFill>
                        <a:effectLst/>
                        <a:highlight>
                          <a:srgbClr val="FFFF00"/>
                        </a:highligh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0.23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0.15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0.09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extLst>
                  <a:ext uri="{0D108BD9-81ED-4DB2-BD59-A6C34878D82A}">
                    <a16:rowId xmlns:a16="http://schemas.microsoft.com/office/drawing/2014/main" val="10002"/>
                  </a:ext>
                </a:extLst>
              </a:tr>
              <a:tr h="186728">
                <a:tc>
                  <a:txBody>
                    <a:bodyPr/>
                    <a:lstStyle/>
                    <a:p>
                      <a:pPr algn="ctr" fontAlgn="ctr"/>
                      <a:r>
                        <a:rPr lang="en-US" sz="1000" u="none" strike="noStrike">
                          <a:effectLst/>
                          <a:latin typeface="+mn-lt"/>
                        </a:rPr>
                        <a:t>Lasso</a:t>
                      </a:r>
                      <a:endParaRPr lang="en-US" sz="1000" b="0" i="0" u="none" strike="noStrike">
                        <a:solidFill>
                          <a:srgbClr val="000000"/>
                        </a:solidFill>
                        <a:effectLst/>
                        <a:latin typeface="+mn-lt"/>
                        <a:ea typeface="等线" panose="02010600030101010101" pitchFamily="2" charset="-122"/>
                      </a:endParaRPr>
                    </a:p>
                  </a:txBody>
                  <a:tcPr marL="3420" marR="3420" marT="3420" marB="0" anchor="ctr"/>
                </a:tc>
                <a:tc vMerge="1">
                  <a:txBody>
                    <a:bodyPr/>
                    <a:lstStyle/>
                    <a:p>
                      <a:endParaRPr lang="zh-CN"/>
                    </a:p>
                  </a:txBody>
                  <a:tcPr/>
                </a:tc>
                <a:tc>
                  <a:txBody>
                    <a:bodyPr/>
                    <a:lstStyle/>
                    <a:p>
                      <a:pPr algn="ctr" fontAlgn="ctr"/>
                      <a:r>
                        <a:rPr lang="en-US" altLang="zh-CN" sz="1000" u="none" strike="noStrike">
                          <a:effectLst/>
                          <a:latin typeface="+mn-lt"/>
                        </a:rPr>
                        <a:t>0.24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0.22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0.22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0.21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0.25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0.22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0.14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dirty="0">
                          <a:effectLst/>
                          <a:highlight>
                            <a:srgbClr val="FFFF00"/>
                          </a:highlight>
                          <a:latin typeface="+mn-lt"/>
                        </a:rPr>
                        <a:t>0.21 </a:t>
                      </a:r>
                      <a:endParaRPr lang="en-US" altLang="zh-CN" sz="1000" b="0" i="0" u="none" strike="noStrike" dirty="0">
                        <a:solidFill>
                          <a:srgbClr val="000000"/>
                        </a:solidFill>
                        <a:effectLst/>
                        <a:highlight>
                          <a:srgbClr val="FFFF00"/>
                        </a:highligh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0.25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0.14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0.11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extLst>
                  <a:ext uri="{0D108BD9-81ED-4DB2-BD59-A6C34878D82A}">
                    <a16:rowId xmlns:a16="http://schemas.microsoft.com/office/drawing/2014/main" val="10003"/>
                  </a:ext>
                </a:extLst>
              </a:tr>
              <a:tr h="186728">
                <a:tc>
                  <a:txBody>
                    <a:bodyPr/>
                    <a:lstStyle/>
                    <a:p>
                      <a:pPr algn="ctr" fontAlgn="ctr"/>
                      <a:r>
                        <a:rPr lang="en-US" sz="1000" u="none" strike="noStrike">
                          <a:effectLst/>
                          <a:latin typeface="+mn-lt"/>
                        </a:rPr>
                        <a:t>NNF</a:t>
                      </a:r>
                      <a:endParaRPr lang="en-US" sz="1000" b="0" i="0" u="none" strike="noStrike">
                        <a:solidFill>
                          <a:srgbClr val="000000"/>
                        </a:solidFill>
                        <a:effectLst/>
                        <a:latin typeface="+mn-lt"/>
                        <a:ea typeface="等线" panose="02010600030101010101" pitchFamily="2" charset="-122"/>
                      </a:endParaRPr>
                    </a:p>
                  </a:txBody>
                  <a:tcPr marL="3420" marR="3420" marT="3420" marB="0" anchor="ctr"/>
                </a:tc>
                <a:tc vMerge="1">
                  <a:txBody>
                    <a:bodyPr/>
                    <a:lstStyle/>
                    <a:p>
                      <a:endParaRPr lang="zh-CN"/>
                    </a:p>
                  </a:txBody>
                  <a:tcPr/>
                </a:tc>
                <a:tc>
                  <a:txBody>
                    <a:bodyPr/>
                    <a:lstStyle/>
                    <a:p>
                      <a:pPr algn="ctr" fontAlgn="ctr"/>
                      <a:r>
                        <a:rPr lang="en-US" altLang="zh-CN" sz="1000" u="none" strike="noStrike">
                          <a:effectLst/>
                          <a:latin typeface="+mn-lt"/>
                        </a:rPr>
                        <a:t>0.24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0.21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0.21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0.15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0.24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0.18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0.17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dirty="0">
                          <a:effectLst/>
                          <a:highlight>
                            <a:srgbClr val="FFFF00"/>
                          </a:highlight>
                          <a:latin typeface="+mn-lt"/>
                        </a:rPr>
                        <a:t>0.20 </a:t>
                      </a:r>
                      <a:endParaRPr lang="en-US" altLang="zh-CN" sz="1000" b="0" i="0" u="none" strike="noStrike" dirty="0">
                        <a:solidFill>
                          <a:srgbClr val="000000"/>
                        </a:solidFill>
                        <a:effectLst/>
                        <a:highlight>
                          <a:srgbClr val="FFFF00"/>
                        </a:highligh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0.24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0.15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0.09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extLst>
                  <a:ext uri="{0D108BD9-81ED-4DB2-BD59-A6C34878D82A}">
                    <a16:rowId xmlns:a16="http://schemas.microsoft.com/office/drawing/2014/main" val="10004"/>
                  </a:ext>
                </a:extLst>
              </a:tr>
              <a:tr h="331668">
                <a:tc rowSpan="2">
                  <a:txBody>
                    <a:bodyPr/>
                    <a:lstStyle/>
                    <a:p>
                      <a:pPr algn="ctr" fontAlgn="ctr"/>
                      <a:r>
                        <a:rPr lang="en-US" sz="1000" u="none" strike="noStrike" dirty="0">
                          <a:effectLst/>
                          <a:latin typeface="+mn-lt"/>
                        </a:rPr>
                        <a:t>NNF_</a:t>
                      </a:r>
                      <a:br>
                        <a:rPr lang="en-US" sz="1000" u="none" strike="noStrike" dirty="0">
                          <a:effectLst/>
                          <a:latin typeface="+mn-lt"/>
                        </a:rPr>
                      </a:br>
                      <a:r>
                        <a:rPr lang="en-US" sz="1000" u="none" strike="noStrike" dirty="0">
                          <a:effectLst/>
                          <a:latin typeface="+mn-lt"/>
                        </a:rPr>
                        <a:t>Partial</a:t>
                      </a:r>
                      <a:endParaRPr lang="en-US" sz="1000" b="0" i="0" u="none" strike="noStrike" dirty="0">
                        <a:solidFill>
                          <a:srgbClr val="000000"/>
                        </a:solidFill>
                        <a:effectLst/>
                        <a:latin typeface="+mn-lt"/>
                        <a:ea typeface="等线" panose="02010600030101010101" pitchFamily="2" charset="-122"/>
                      </a:endParaRPr>
                    </a:p>
                  </a:txBody>
                  <a:tcPr marL="3420" marR="3420" marT="3420" marB="0" anchor="ctr"/>
                </a:tc>
                <a:tc vMerge="1">
                  <a:txBody>
                    <a:bodyPr/>
                    <a:lstStyle/>
                    <a:p>
                      <a:endParaRPr lang="zh-CN"/>
                    </a:p>
                  </a:txBody>
                  <a:tcPr/>
                </a:tc>
                <a:tc>
                  <a:txBody>
                    <a:bodyPr/>
                    <a:lstStyle/>
                    <a:p>
                      <a:pPr algn="ctr" fontAlgn="ctr"/>
                      <a:r>
                        <a:rPr lang="en-US" altLang="zh-CN" sz="1000" u="none" strike="noStrike">
                          <a:effectLst/>
                          <a:latin typeface="+mn-lt"/>
                        </a:rPr>
                        <a:t>0.26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0.23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0.18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0.16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0.24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0.20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0.16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dirty="0">
                          <a:effectLst/>
                          <a:highlight>
                            <a:srgbClr val="FFFF00"/>
                          </a:highlight>
                          <a:latin typeface="+mn-lt"/>
                        </a:rPr>
                        <a:t>0.20 </a:t>
                      </a:r>
                      <a:endParaRPr lang="en-US" altLang="zh-CN" sz="1000" b="0" i="0" u="none" strike="noStrike" dirty="0">
                        <a:solidFill>
                          <a:srgbClr val="000000"/>
                        </a:solidFill>
                        <a:effectLst/>
                        <a:highlight>
                          <a:srgbClr val="FFFF00"/>
                        </a:highligh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0.26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a:effectLst/>
                          <a:latin typeface="+mn-lt"/>
                        </a:rPr>
                        <a:t>0.16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u="none" strike="noStrike" dirty="0">
                          <a:effectLst/>
                          <a:latin typeface="+mn-lt"/>
                        </a:rPr>
                        <a:t>0.11 </a:t>
                      </a:r>
                      <a:endParaRPr lang="en-US" altLang="zh-CN" sz="1000" b="0" i="0" u="none" strike="noStrike" dirty="0">
                        <a:solidFill>
                          <a:srgbClr val="000000"/>
                        </a:solidFill>
                        <a:effectLst/>
                        <a:latin typeface="+mn-lt"/>
                        <a:ea typeface="等线" panose="02010600030101010101" pitchFamily="2" charset="-122"/>
                      </a:endParaRPr>
                    </a:p>
                  </a:txBody>
                  <a:tcPr marL="3420" marR="3420" marT="3420" marB="0" anchor="ctr"/>
                </a:tc>
                <a:extLst>
                  <a:ext uri="{0D108BD9-81ED-4DB2-BD59-A6C34878D82A}">
                    <a16:rowId xmlns:a16="http://schemas.microsoft.com/office/drawing/2014/main" val="10005"/>
                  </a:ext>
                </a:extLst>
              </a:tr>
              <a:tr h="0">
                <a:tc vMerge="1">
                  <a:txBody>
                    <a:bodyPr/>
                    <a:lstStyle/>
                    <a:p>
                      <a:endParaRPr lang="zh-CN"/>
                    </a:p>
                  </a:txBody>
                  <a:tcPr marL="3420" marR="3420" marT="3420" marB="0" anchor="ctr"/>
                </a:tc>
                <a:tc vMerge="1">
                  <a:txBody>
                    <a:bodyPr/>
                    <a:lstStyle/>
                    <a:p>
                      <a:endParaRPr lang="zh-CN"/>
                    </a:p>
                  </a:txBody>
                  <a:tcPr/>
                </a:tc>
                <a:tc rowSpan="2">
                  <a:txBody>
                    <a:bodyPr/>
                    <a:lstStyle/>
                    <a:p>
                      <a:pPr algn="ctr" fontAlgn="ctr"/>
                      <a:r>
                        <a:rPr lang="en-US" altLang="zh-CN" sz="1000" u="none" strike="noStrike">
                          <a:effectLst/>
                          <a:latin typeface="+mn-lt"/>
                        </a:rPr>
                        <a:t>0.11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rowSpan="2">
                  <a:txBody>
                    <a:bodyPr/>
                    <a:lstStyle/>
                    <a:p>
                      <a:pPr algn="ctr" fontAlgn="ctr"/>
                      <a:r>
                        <a:rPr lang="en-US" altLang="zh-CN" sz="1000" u="none" strike="noStrike">
                          <a:effectLst/>
                          <a:latin typeface="+mn-lt"/>
                        </a:rPr>
                        <a:t>0.10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rowSpan="2">
                  <a:txBody>
                    <a:bodyPr/>
                    <a:lstStyle/>
                    <a:p>
                      <a:pPr algn="ctr" fontAlgn="ctr"/>
                      <a:r>
                        <a:rPr lang="en-US" altLang="zh-CN" sz="1000" u="none" strike="noStrike">
                          <a:effectLst/>
                          <a:latin typeface="+mn-lt"/>
                        </a:rPr>
                        <a:t>0.09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rowSpan="2">
                  <a:txBody>
                    <a:bodyPr/>
                    <a:lstStyle/>
                    <a:p>
                      <a:pPr algn="ctr" fontAlgn="ctr"/>
                      <a:r>
                        <a:rPr lang="en-US" altLang="zh-CN" sz="1000" u="none" strike="noStrike">
                          <a:effectLst/>
                          <a:latin typeface="+mn-lt"/>
                        </a:rPr>
                        <a:t>0.11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rowSpan="2">
                  <a:txBody>
                    <a:bodyPr/>
                    <a:lstStyle/>
                    <a:p>
                      <a:pPr algn="ctr" fontAlgn="ctr"/>
                      <a:r>
                        <a:rPr lang="en-US" altLang="zh-CN" sz="1000" u="none" strike="noStrike">
                          <a:effectLst/>
                          <a:latin typeface="+mn-lt"/>
                        </a:rPr>
                        <a:t>0.12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rowSpan="2">
                  <a:txBody>
                    <a:bodyPr/>
                    <a:lstStyle/>
                    <a:p>
                      <a:pPr algn="ctr" fontAlgn="ctr"/>
                      <a:r>
                        <a:rPr lang="en-US" altLang="zh-CN" sz="1000" u="none" strike="noStrike">
                          <a:effectLst/>
                          <a:latin typeface="+mn-lt"/>
                        </a:rPr>
                        <a:t>0.10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rowSpan="2">
                  <a:txBody>
                    <a:bodyPr/>
                    <a:lstStyle/>
                    <a:p>
                      <a:pPr algn="ctr" fontAlgn="ctr"/>
                      <a:r>
                        <a:rPr lang="en-US" altLang="zh-CN" sz="1000" u="none" strike="noStrike">
                          <a:effectLst/>
                          <a:latin typeface="+mn-lt"/>
                        </a:rPr>
                        <a:t>0.07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rowSpan="2">
                  <a:txBody>
                    <a:bodyPr/>
                    <a:lstStyle/>
                    <a:p>
                      <a:pPr algn="ctr" fontAlgn="ctr"/>
                      <a:r>
                        <a:rPr lang="en-US" altLang="zh-CN" sz="1000" u="none" strike="noStrike">
                          <a:effectLst/>
                          <a:latin typeface="+mn-lt"/>
                        </a:rPr>
                        <a:t>0.10 </a:t>
                      </a:r>
                      <a:endParaRPr lang="en-US" altLang="zh-CN" sz="1000" b="0" i="0" u="none" strike="noStrike" dirty="0">
                        <a:solidFill>
                          <a:srgbClr val="000000"/>
                        </a:solidFill>
                        <a:effectLst/>
                        <a:highlight>
                          <a:srgbClr val="FFFF00"/>
                        </a:highlight>
                        <a:latin typeface="+mn-lt"/>
                        <a:ea typeface="等线" panose="02010600030101010101" pitchFamily="2" charset="-122"/>
                      </a:endParaRPr>
                    </a:p>
                  </a:txBody>
                  <a:tcPr marL="3420" marR="3420" marT="3420" marB="0" anchor="ctr"/>
                </a:tc>
                <a:tc rowSpan="2">
                  <a:txBody>
                    <a:bodyPr/>
                    <a:lstStyle/>
                    <a:p>
                      <a:pPr algn="ctr" fontAlgn="ctr"/>
                      <a:r>
                        <a:rPr lang="en-US" altLang="zh-CN" sz="1000" u="none" strike="noStrike">
                          <a:effectLst/>
                          <a:latin typeface="+mn-lt"/>
                        </a:rPr>
                        <a:t>0.12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rowSpan="2">
                  <a:txBody>
                    <a:bodyPr/>
                    <a:lstStyle/>
                    <a:p>
                      <a:pPr algn="ctr" fontAlgn="ctr"/>
                      <a:r>
                        <a:rPr lang="en-US" altLang="zh-CN" sz="1000" u="none" strike="noStrike">
                          <a:effectLst/>
                          <a:latin typeface="+mn-lt"/>
                        </a:rPr>
                        <a:t>0.07 </a:t>
                      </a:r>
                      <a:endParaRPr lang="en-US" altLang="zh-CN" sz="1000" b="0" i="0" u="none" strike="noStrike">
                        <a:solidFill>
                          <a:srgbClr val="000000"/>
                        </a:solidFill>
                        <a:effectLst/>
                        <a:latin typeface="+mn-lt"/>
                        <a:ea typeface="等线" panose="02010600030101010101" pitchFamily="2" charset="-122"/>
                      </a:endParaRPr>
                    </a:p>
                  </a:txBody>
                  <a:tcPr marL="3420" marR="3420" marT="3420" marB="0" anchor="ctr"/>
                </a:tc>
                <a:tc rowSpan="2">
                  <a:txBody>
                    <a:bodyPr/>
                    <a:lstStyle/>
                    <a:p>
                      <a:pPr algn="ctr" fontAlgn="ctr"/>
                      <a:r>
                        <a:rPr lang="en-US" altLang="zh-CN" sz="1000" u="none" strike="noStrike" dirty="0">
                          <a:effectLst/>
                          <a:latin typeface="+mn-lt"/>
                        </a:rPr>
                        <a:t>0.05 </a:t>
                      </a:r>
                      <a:endParaRPr lang="en-US" altLang="zh-CN" sz="1000" b="0" i="0" u="none" strike="noStrike" dirty="0">
                        <a:solidFill>
                          <a:srgbClr val="000000"/>
                        </a:solidFill>
                        <a:effectLst/>
                        <a:latin typeface="+mn-lt"/>
                        <a:ea typeface="等线" panose="02010600030101010101" pitchFamily="2" charset="-122"/>
                      </a:endParaRPr>
                    </a:p>
                  </a:txBody>
                  <a:tcPr marL="3420" marR="3420" marT="3420" marB="0" anchor="ctr"/>
                </a:tc>
                <a:extLst>
                  <a:ext uri="{0D108BD9-81ED-4DB2-BD59-A6C34878D82A}">
                    <a16:rowId xmlns:a16="http://schemas.microsoft.com/office/drawing/2014/main" val="10006"/>
                  </a:ext>
                </a:extLst>
              </a:tr>
              <a:tr h="186728">
                <a:tc>
                  <a:txBody>
                    <a:bodyPr/>
                    <a:lstStyle/>
                    <a:p>
                      <a:pPr algn="ctr" fontAlgn="ctr"/>
                      <a:r>
                        <a:rPr lang="en-US" sz="1000" u="none" strike="noStrike">
                          <a:effectLst/>
                          <a:latin typeface="+mn-lt"/>
                        </a:rPr>
                        <a:t>SLSOP</a:t>
                      </a:r>
                      <a:endParaRPr lang="en-US" sz="1000" b="0" i="0" u="none" strike="noStrike">
                        <a:solidFill>
                          <a:srgbClr val="000000"/>
                        </a:solidFill>
                        <a:effectLst/>
                        <a:latin typeface="+mn-lt"/>
                        <a:ea typeface="等线" panose="02010600030101010101" pitchFamily="2" charset="-122"/>
                      </a:endParaRPr>
                    </a:p>
                  </a:txBody>
                  <a:tcPr marL="3420" marR="3420" marT="3420" marB="0" anchor="ctr"/>
                </a:tc>
                <a:tc vMerge="1">
                  <a:txBody>
                    <a:bodyPr/>
                    <a:lstStyle/>
                    <a:p>
                      <a:endParaRPr lang="zh-CN"/>
                    </a:p>
                  </a:txBody>
                  <a:tcPr/>
                </a:tc>
                <a:tc vMerge="1">
                  <a:txBody>
                    <a:bodyPr/>
                    <a:lstStyle/>
                    <a:p>
                      <a:endParaRPr lang="zh-CN"/>
                    </a:p>
                  </a:txBody>
                  <a:tcPr marL="3420" marR="3420" marT="3420" marB="0" anchor="ctr"/>
                </a:tc>
                <a:tc vMerge="1">
                  <a:txBody>
                    <a:bodyPr/>
                    <a:lstStyle/>
                    <a:p>
                      <a:endParaRPr lang="zh-CN"/>
                    </a:p>
                  </a:txBody>
                  <a:tcPr marL="3420" marR="3420" marT="3420" marB="0" anchor="ctr"/>
                </a:tc>
                <a:tc vMerge="1">
                  <a:txBody>
                    <a:bodyPr/>
                    <a:lstStyle/>
                    <a:p>
                      <a:endParaRPr lang="zh-CN"/>
                    </a:p>
                  </a:txBody>
                  <a:tcPr marL="3420" marR="3420" marT="3420" marB="0" anchor="ctr"/>
                </a:tc>
                <a:tc vMerge="1">
                  <a:txBody>
                    <a:bodyPr/>
                    <a:lstStyle/>
                    <a:p>
                      <a:endParaRPr lang="zh-CN"/>
                    </a:p>
                  </a:txBody>
                  <a:tcPr marL="3420" marR="3420" marT="3420" marB="0" anchor="ctr"/>
                </a:tc>
                <a:tc vMerge="1">
                  <a:txBody>
                    <a:bodyPr/>
                    <a:lstStyle/>
                    <a:p>
                      <a:endParaRPr lang="zh-CN"/>
                    </a:p>
                  </a:txBody>
                  <a:tcPr marL="3420" marR="3420" marT="3420" marB="0" anchor="ctr"/>
                </a:tc>
                <a:tc vMerge="1">
                  <a:txBody>
                    <a:bodyPr/>
                    <a:lstStyle/>
                    <a:p>
                      <a:endParaRPr lang="zh-CN"/>
                    </a:p>
                  </a:txBody>
                  <a:tcPr marL="3420" marR="3420" marT="3420" marB="0" anchor="ctr"/>
                </a:tc>
                <a:tc vMerge="1">
                  <a:txBody>
                    <a:bodyPr/>
                    <a:lstStyle/>
                    <a:p>
                      <a:endParaRPr lang="zh-CN"/>
                    </a:p>
                  </a:txBody>
                  <a:tcPr marL="3420" marR="3420" marT="3420" marB="0" anchor="ctr"/>
                </a:tc>
                <a:tc vMerge="1">
                  <a:txBody>
                    <a:bodyPr/>
                    <a:lstStyle/>
                    <a:p>
                      <a:endParaRPr lang="zh-CN"/>
                    </a:p>
                  </a:txBody>
                  <a:tcPr marL="3420" marR="3420" marT="3420" marB="0" anchor="ctr"/>
                </a:tc>
                <a:tc vMerge="1">
                  <a:txBody>
                    <a:bodyPr/>
                    <a:lstStyle/>
                    <a:p>
                      <a:endParaRPr lang="zh-CN"/>
                    </a:p>
                  </a:txBody>
                  <a:tcPr marL="3420" marR="3420" marT="3420" marB="0" anchor="ctr"/>
                </a:tc>
                <a:tc vMerge="1">
                  <a:txBody>
                    <a:bodyPr/>
                    <a:lstStyle/>
                    <a:p>
                      <a:endParaRPr lang="zh-CN"/>
                    </a:p>
                  </a:txBody>
                  <a:tcPr marL="3420" marR="3420" marT="3420" marB="0" anchor="ctr"/>
                </a:tc>
                <a:tc vMerge="1">
                  <a:txBody>
                    <a:bodyPr/>
                    <a:lstStyle/>
                    <a:p>
                      <a:endParaRPr lang="zh-CN"/>
                    </a:p>
                  </a:txBody>
                  <a:tcPr marL="3420" marR="3420" marT="3420" marB="0" anchor="ctr"/>
                </a:tc>
                <a:extLst>
                  <a:ext uri="{0D108BD9-81ED-4DB2-BD59-A6C34878D82A}">
                    <a16:rowId xmlns:a16="http://schemas.microsoft.com/office/drawing/2014/main" val="10007"/>
                  </a:ext>
                </a:extLst>
              </a:tr>
              <a:tr h="186728">
                <a:tc>
                  <a:txBody>
                    <a:bodyPr/>
                    <a:lstStyle/>
                    <a:p>
                      <a:pPr algn="ctr" fontAlgn="ctr"/>
                      <a:r>
                        <a:rPr lang="en-US" sz="1000" u="none" strike="noStrike">
                          <a:effectLst/>
                          <a:latin typeface="+mn-lt"/>
                        </a:rPr>
                        <a:t>GA</a:t>
                      </a:r>
                      <a:endParaRPr lang="en-US" sz="1000" b="0" i="0" u="none" strike="noStrike">
                        <a:solidFill>
                          <a:srgbClr val="000000"/>
                        </a:solidFill>
                        <a:effectLst/>
                        <a:latin typeface="+mn-lt"/>
                        <a:ea typeface="等线" panose="02010600030101010101" pitchFamily="2" charset="-122"/>
                      </a:endParaRPr>
                    </a:p>
                  </a:txBody>
                  <a:tcPr marL="3420" marR="3420" marT="3420" marB="0" anchor="ctr"/>
                </a:tc>
                <a:tc rowSpan="5">
                  <a:txBody>
                    <a:bodyPr/>
                    <a:lstStyle/>
                    <a:p>
                      <a:pPr algn="ctr" fontAlgn="ctr"/>
                      <a:r>
                        <a:rPr lang="en-US" sz="1000" u="none" strike="noStrike" dirty="0" err="1">
                          <a:effectLst/>
                          <a:latin typeface="+mn-lt"/>
                        </a:rPr>
                        <a:t>Sortino</a:t>
                      </a:r>
                      <a:r>
                        <a:rPr lang="en-US" sz="1000" u="none" strike="noStrike" dirty="0">
                          <a:effectLst/>
                          <a:latin typeface="+mn-lt"/>
                        </a:rPr>
                        <a:t> Ratio</a:t>
                      </a:r>
                      <a:endParaRPr lang="en-US" sz="1000" b="0" i="0" u="none" strike="noStrike" dirty="0">
                        <a:solidFill>
                          <a:srgbClr val="000000"/>
                        </a:solidFill>
                        <a:effectLst/>
                        <a:latin typeface="+mn-lt"/>
                        <a:ea typeface="等线" panose="02010600030101010101" pitchFamily="2" charset="-122"/>
                      </a:endParaRPr>
                    </a:p>
                  </a:txBody>
                  <a:tcPr marL="3420" marR="3420" marT="3420" marB="0" anchor="ctr"/>
                </a:tc>
                <a:tc>
                  <a:txBody>
                    <a:bodyPr/>
                    <a:lstStyle/>
                    <a:p>
                      <a:pPr algn="ctr" fontAlgn="ctr"/>
                      <a:r>
                        <a:rPr lang="en-US" altLang="zh-CN" sz="1000" b="0" i="0" u="none" strike="noStrike" dirty="0">
                          <a:solidFill>
                            <a:srgbClr val="000000"/>
                          </a:solidFill>
                          <a:effectLst/>
                          <a:latin typeface="+mn-lt"/>
                          <a:ea typeface="等线" panose="02010600030101010101" pitchFamily="2" charset="-122"/>
                        </a:rPr>
                        <a:t>0.18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0.08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0.13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0.06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0.24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0.21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0.08 </a:t>
                      </a:r>
                    </a:p>
                  </a:txBody>
                  <a:tcPr marL="4763" marR="4763" marT="4763" marB="0" anchor="ctr"/>
                </a:tc>
                <a:tc>
                  <a:txBody>
                    <a:bodyPr/>
                    <a:lstStyle/>
                    <a:p>
                      <a:pPr algn="ctr" fontAlgn="ctr"/>
                      <a:r>
                        <a:rPr lang="en-US" altLang="zh-CN" sz="1000" b="0" i="0" u="none" strike="noStrike" dirty="0">
                          <a:solidFill>
                            <a:srgbClr val="000000"/>
                          </a:solidFill>
                          <a:effectLst/>
                          <a:highlight>
                            <a:srgbClr val="FFFF00"/>
                          </a:highlight>
                          <a:latin typeface="+mn-lt"/>
                          <a:ea typeface="等线" panose="02010600030101010101" pitchFamily="2" charset="-122"/>
                        </a:rPr>
                        <a:t>0.14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0.24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0.06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0.17 </a:t>
                      </a:r>
                    </a:p>
                  </a:txBody>
                  <a:tcPr marL="4763" marR="4763" marT="4763" marB="0" anchor="ctr"/>
                </a:tc>
                <a:extLst>
                  <a:ext uri="{0D108BD9-81ED-4DB2-BD59-A6C34878D82A}">
                    <a16:rowId xmlns:a16="http://schemas.microsoft.com/office/drawing/2014/main" val="10008"/>
                  </a:ext>
                </a:extLst>
              </a:tr>
              <a:tr h="186728">
                <a:tc>
                  <a:txBody>
                    <a:bodyPr/>
                    <a:lstStyle/>
                    <a:p>
                      <a:pPr algn="ctr" fontAlgn="ctr"/>
                      <a:r>
                        <a:rPr lang="en-US" sz="1000" u="none" strike="noStrike">
                          <a:effectLst/>
                          <a:latin typeface="+mn-lt"/>
                        </a:rPr>
                        <a:t>Lasso</a:t>
                      </a:r>
                      <a:endParaRPr lang="en-US" sz="1000" b="0" i="0" u="none" strike="noStrike">
                        <a:solidFill>
                          <a:srgbClr val="000000"/>
                        </a:solidFill>
                        <a:effectLst/>
                        <a:latin typeface="+mn-lt"/>
                        <a:ea typeface="等线" panose="02010600030101010101" pitchFamily="2" charset="-122"/>
                      </a:endParaRPr>
                    </a:p>
                  </a:txBody>
                  <a:tcPr marL="3420" marR="3420" marT="3420" marB="0" anchor="ctr"/>
                </a:tc>
                <a:tc vMerge="1">
                  <a:txBody>
                    <a:bodyPr/>
                    <a:lstStyle/>
                    <a:p>
                      <a:endParaRPr lang="zh-CN"/>
                    </a:p>
                  </a:txBody>
                  <a:tcPr/>
                </a:tc>
                <a:tc>
                  <a:txBody>
                    <a:bodyPr/>
                    <a:lstStyle/>
                    <a:p>
                      <a:pPr algn="ctr" fontAlgn="ctr"/>
                      <a:r>
                        <a:rPr lang="en-US" altLang="zh-CN" sz="1000" b="0" i="0" u="none" strike="noStrike">
                          <a:solidFill>
                            <a:srgbClr val="000000"/>
                          </a:solidFill>
                          <a:effectLst/>
                          <a:latin typeface="+mn-lt"/>
                          <a:ea typeface="等线" panose="02010600030101010101" pitchFamily="2" charset="-122"/>
                        </a:rPr>
                        <a:t>0.19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0.07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0.13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0.13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0.23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0.24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0.13 </a:t>
                      </a:r>
                    </a:p>
                  </a:txBody>
                  <a:tcPr marL="4763" marR="4763" marT="4763" marB="0" anchor="ctr"/>
                </a:tc>
                <a:tc>
                  <a:txBody>
                    <a:bodyPr/>
                    <a:lstStyle/>
                    <a:p>
                      <a:pPr algn="ctr" fontAlgn="ctr"/>
                      <a:r>
                        <a:rPr lang="en-US" altLang="zh-CN" sz="1000" b="0" i="0" u="none" strike="noStrike" dirty="0">
                          <a:solidFill>
                            <a:srgbClr val="000000"/>
                          </a:solidFill>
                          <a:effectLst/>
                          <a:highlight>
                            <a:srgbClr val="FFFF00"/>
                          </a:highlight>
                          <a:latin typeface="+mn-lt"/>
                          <a:ea typeface="等线" panose="02010600030101010101" pitchFamily="2" charset="-122"/>
                        </a:rPr>
                        <a:t>0.16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0.24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0.07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0.17 </a:t>
                      </a:r>
                    </a:p>
                  </a:txBody>
                  <a:tcPr marL="4763" marR="4763" marT="4763" marB="0" anchor="ctr"/>
                </a:tc>
                <a:extLst>
                  <a:ext uri="{0D108BD9-81ED-4DB2-BD59-A6C34878D82A}">
                    <a16:rowId xmlns:a16="http://schemas.microsoft.com/office/drawing/2014/main" val="10009"/>
                  </a:ext>
                </a:extLst>
              </a:tr>
              <a:tr h="186728">
                <a:tc>
                  <a:txBody>
                    <a:bodyPr/>
                    <a:lstStyle/>
                    <a:p>
                      <a:pPr algn="ctr" fontAlgn="ctr"/>
                      <a:r>
                        <a:rPr lang="en-US" sz="1000" u="none" strike="noStrike">
                          <a:effectLst/>
                          <a:latin typeface="+mn-lt"/>
                        </a:rPr>
                        <a:t>NNF</a:t>
                      </a:r>
                      <a:endParaRPr lang="en-US" sz="1000" b="0" i="0" u="none" strike="noStrike">
                        <a:solidFill>
                          <a:srgbClr val="000000"/>
                        </a:solidFill>
                        <a:effectLst/>
                        <a:latin typeface="+mn-lt"/>
                        <a:ea typeface="等线" panose="02010600030101010101" pitchFamily="2" charset="-122"/>
                      </a:endParaRPr>
                    </a:p>
                  </a:txBody>
                  <a:tcPr marL="3420" marR="3420" marT="3420" marB="0" anchor="ctr"/>
                </a:tc>
                <a:tc vMerge="1">
                  <a:txBody>
                    <a:bodyPr/>
                    <a:lstStyle/>
                    <a:p>
                      <a:endParaRPr lang="zh-CN"/>
                    </a:p>
                  </a:txBody>
                  <a:tcPr/>
                </a:tc>
                <a:tc>
                  <a:txBody>
                    <a:bodyPr/>
                    <a:lstStyle/>
                    <a:p>
                      <a:pPr algn="ctr" fontAlgn="ctr"/>
                      <a:r>
                        <a:rPr lang="en-US" altLang="zh-CN" sz="1000" b="0" i="0" u="none" strike="noStrike">
                          <a:solidFill>
                            <a:srgbClr val="000000"/>
                          </a:solidFill>
                          <a:effectLst/>
                          <a:latin typeface="+mn-lt"/>
                          <a:ea typeface="等线" panose="02010600030101010101" pitchFamily="2" charset="-122"/>
                        </a:rPr>
                        <a:t>0.14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0.08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0.11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0.06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0.27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0.18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0.11 </a:t>
                      </a:r>
                    </a:p>
                  </a:txBody>
                  <a:tcPr marL="4763" marR="4763" marT="4763" marB="0" anchor="ctr"/>
                </a:tc>
                <a:tc>
                  <a:txBody>
                    <a:bodyPr/>
                    <a:lstStyle/>
                    <a:p>
                      <a:pPr algn="ctr" fontAlgn="ctr"/>
                      <a:r>
                        <a:rPr lang="en-US" altLang="zh-CN" sz="1000" b="0" i="0" u="none" strike="noStrike" dirty="0">
                          <a:solidFill>
                            <a:srgbClr val="000000"/>
                          </a:solidFill>
                          <a:effectLst/>
                          <a:highlight>
                            <a:srgbClr val="FFFF00"/>
                          </a:highlight>
                          <a:latin typeface="+mn-lt"/>
                          <a:ea typeface="等线" panose="02010600030101010101" pitchFamily="2" charset="-122"/>
                        </a:rPr>
                        <a:t>0.14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0.27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0.06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0.21 </a:t>
                      </a:r>
                    </a:p>
                  </a:txBody>
                  <a:tcPr marL="4763" marR="4763" marT="4763" marB="0" anchor="ctr"/>
                </a:tc>
                <a:extLst>
                  <a:ext uri="{0D108BD9-81ED-4DB2-BD59-A6C34878D82A}">
                    <a16:rowId xmlns:a16="http://schemas.microsoft.com/office/drawing/2014/main" val="10010"/>
                  </a:ext>
                </a:extLst>
              </a:tr>
              <a:tr h="368914">
                <a:tc>
                  <a:txBody>
                    <a:bodyPr/>
                    <a:lstStyle/>
                    <a:p>
                      <a:pPr algn="ctr" fontAlgn="ctr"/>
                      <a:r>
                        <a:rPr lang="en-US" sz="1000" u="none" strike="noStrike" dirty="0">
                          <a:effectLst/>
                          <a:latin typeface="+mn-lt"/>
                        </a:rPr>
                        <a:t>NNF_</a:t>
                      </a:r>
                      <a:br>
                        <a:rPr lang="en-US" sz="1000" u="none" strike="noStrike" dirty="0">
                          <a:effectLst/>
                          <a:latin typeface="+mn-lt"/>
                        </a:rPr>
                      </a:br>
                      <a:r>
                        <a:rPr lang="en-US" sz="1000" u="none" strike="noStrike" dirty="0">
                          <a:effectLst/>
                          <a:latin typeface="+mn-lt"/>
                        </a:rPr>
                        <a:t>Partial</a:t>
                      </a:r>
                      <a:endParaRPr lang="en-US" sz="1000" b="0" i="0" u="none" strike="noStrike" dirty="0">
                        <a:solidFill>
                          <a:srgbClr val="000000"/>
                        </a:solidFill>
                        <a:effectLst/>
                        <a:latin typeface="+mn-lt"/>
                        <a:ea typeface="等线" panose="02010600030101010101" pitchFamily="2" charset="-122"/>
                      </a:endParaRPr>
                    </a:p>
                  </a:txBody>
                  <a:tcPr marL="3420" marR="3420" marT="3420" marB="0" anchor="ctr"/>
                </a:tc>
                <a:tc vMerge="1">
                  <a:txBody>
                    <a:bodyPr/>
                    <a:lstStyle/>
                    <a:p>
                      <a:endParaRPr lang="zh-CN"/>
                    </a:p>
                  </a:txBody>
                  <a:tcPr/>
                </a:tc>
                <a:tc>
                  <a:txBody>
                    <a:bodyPr/>
                    <a:lstStyle/>
                    <a:p>
                      <a:pPr algn="ctr" fontAlgn="ctr"/>
                      <a:r>
                        <a:rPr lang="en-US" altLang="zh-CN" sz="1000" b="0" i="0" u="none" strike="noStrike">
                          <a:solidFill>
                            <a:srgbClr val="000000"/>
                          </a:solidFill>
                          <a:effectLst/>
                          <a:latin typeface="+mn-lt"/>
                          <a:ea typeface="等线" panose="02010600030101010101" pitchFamily="2" charset="-122"/>
                        </a:rPr>
                        <a:t>0.17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0.10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0.12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0.05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0.26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0.21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0.10 </a:t>
                      </a:r>
                    </a:p>
                  </a:txBody>
                  <a:tcPr marL="4763" marR="4763" marT="4763" marB="0" anchor="ctr"/>
                </a:tc>
                <a:tc>
                  <a:txBody>
                    <a:bodyPr/>
                    <a:lstStyle/>
                    <a:p>
                      <a:pPr algn="ctr" fontAlgn="ctr"/>
                      <a:r>
                        <a:rPr lang="en-US" altLang="zh-CN" sz="1000" b="0" i="0" u="none" strike="noStrike" dirty="0">
                          <a:solidFill>
                            <a:srgbClr val="000000"/>
                          </a:solidFill>
                          <a:effectLst/>
                          <a:highlight>
                            <a:srgbClr val="FFFF00"/>
                          </a:highlight>
                          <a:latin typeface="+mn-lt"/>
                          <a:ea typeface="等线" panose="02010600030101010101" pitchFamily="2" charset="-122"/>
                        </a:rPr>
                        <a:t>0.14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0.26 </a:t>
                      </a:r>
                    </a:p>
                  </a:txBody>
                  <a:tcPr marL="4763" marR="4763" marT="4763" marB="0" anchor="ctr"/>
                </a:tc>
                <a:tc>
                  <a:txBody>
                    <a:bodyPr/>
                    <a:lstStyle/>
                    <a:p>
                      <a:pPr algn="ctr" fontAlgn="ctr"/>
                      <a:r>
                        <a:rPr lang="en-US" altLang="zh-CN" sz="1000" b="0" i="0" u="none" strike="noStrike" dirty="0">
                          <a:solidFill>
                            <a:srgbClr val="000000"/>
                          </a:solidFill>
                          <a:effectLst/>
                          <a:latin typeface="+mn-lt"/>
                          <a:ea typeface="等线" panose="02010600030101010101" pitchFamily="2" charset="-122"/>
                        </a:rPr>
                        <a:t>0.05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0.21 </a:t>
                      </a:r>
                    </a:p>
                  </a:txBody>
                  <a:tcPr marL="4763" marR="4763" marT="4763" marB="0" anchor="ctr"/>
                </a:tc>
                <a:extLst>
                  <a:ext uri="{0D108BD9-81ED-4DB2-BD59-A6C34878D82A}">
                    <a16:rowId xmlns:a16="http://schemas.microsoft.com/office/drawing/2014/main" val="10011"/>
                  </a:ext>
                </a:extLst>
              </a:tr>
              <a:tr h="186728">
                <a:tc>
                  <a:txBody>
                    <a:bodyPr/>
                    <a:lstStyle/>
                    <a:p>
                      <a:pPr algn="ctr" fontAlgn="ctr"/>
                      <a:r>
                        <a:rPr lang="en-US" sz="1000" u="none" strike="noStrike" dirty="0">
                          <a:effectLst/>
                          <a:latin typeface="+mn-lt"/>
                        </a:rPr>
                        <a:t>SLSOP</a:t>
                      </a:r>
                      <a:endParaRPr lang="en-US" sz="1000" b="0" i="0" u="none" strike="noStrike" dirty="0">
                        <a:solidFill>
                          <a:srgbClr val="000000"/>
                        </a:solidFill>
                        <a:effectLst/>
                        <a:latin typeface="+mn-lt"/>
                        <a:ea typeface="等线" panose="02010600030101010101" pitchFamily="2" charset="-122"/>
                      </a:endParaRPr>
                    </a:p>
                  </a:txBody>
                  <a:tcPr marL="3420" marR="3420" marT="3420" marB="0" anchor="ctr"/>
                </a:tc>
                <a:tc vMerge="1">
                  <a:txBody>
                    <a:bodyPr/>
                    <a:lstStyle/>
                    <a:p>
                      <a:endParaRPr lang="zh-CN"/>
                    </a:p>
                  </a:txBody>
                  <a:tcPr/>
                </a:tc>
                <a:tc>
                  <a:txBody>
                    <a:bodyPr/>
                    <a:lstStyle/>
                    <a:p>
                      <a:pPr algn="ctr" fontAlgn="ctr"/>
                      <a:r>
                        <a:rPr lang="en-US" altLang="zh-CN" sz="1000" b="0" i="0" u="none" strike="noStrike">
                          <a:solidFill>
                            <a:srgbClr val="000000"/>
                          </a:solidFill>
                          <a:effectLst/>
                          <a:latin typeface="+mn-lt"/>
                          <a:ea typeface="等线" panose="02010600030101010101" pitchFamily="2" charset="-122"/>
                        </a:rPr>
                        <a:t>0.09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0.03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0.06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0.09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0.11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0.12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0.06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0.08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0.12 </a:t>
                      </a:r>
                    </a:p>
                  </a:txBody>
                  <a:tcPr marL="4763" marR="4763" marT="4763" marB="0" anchor="ctr"/>
                </a:tc>
                <a:tc>
                  <a:txBody>
                    <a:bodyPr/>
                    <a:lstStyle/>
                    <a:p>
                      <a:pPr algn="ctr" fontAlgn="ctr"/>
                      <a:r>
                        <a:rPr lang="en-US" altLang="zh-CN" sz="1000" b="0" i="0" u="none" strike="noStrike">
                          <a:solidFill>
                            <a:srgbClr val="000000"/>
                          </a:solidFill>
                          <a:effectLst/>
                          <a:latin typeface="+mn-lt"/>
                          <a:ea typeface="等线" panose="02010600030101010101" pitchFamily="2" charset="-122"/>
                        </a:rPr>
                        <a:t>0.03 </a:t>
                      </a:r>
                    </a:p>
                  </a:txBody>
                  <a:tcPr marL="4763" marR="4763" marT="4763" marB="0" anchor="ctr"/>
                </a:tc>
                <a:tc>
                  <a:txBody>
                    <a:bodyPr/>
                    <a:lstStyle/>
                    <a:p>
                      <a:pPr algn="ctr" fontAlgn="ctr"/>
                      <a:r>
                        <a:rPr lang="en-US" altLang="zh-CN" sz="1000" b="0" i="0" u="none" strike="noStrike" dirty="0">
                          <a:solidFill>
                            <a:srgbClr val="000000"/>
                          </a:solidFill>
                          <a:effectLst/>
                          <a:latin typeface="+mn-lt"/>
                          <a:ea typeface="等线" panose="02010600030101010101" pitchFamily="2" charset="-122"/>
                        </a:rPr>
                        <a:t>0.09 </a:t>
                      </a:r>
                    </a:p>
                  </a:txBody>
                  <a:tcPr marL="4763" marR="4763" marT="4763" marB="0" anchor="ctr"/>
                </a:tc>
                <a:extLst>
                  <a:ext uri="{0D108BD9-81ED-4DB2-BD59-A6C34878D82A}">
                    <a16:rowId xmlns:a16="http://schemas.microsoft.com/office/drawing/2014/main" val="1001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762000"/>
            <a:ext cx="5943600" cy="685800"/>
          </a:xfrm>
        </p:spPr>
        <p:txBody>
          <a:bodyPr vert="horz" wrap="square" lIns="91440" tIns="45720" rIns="91440" bIns="45720" numCol="1" anchor="t" anchorCtr="0" compatLnSpc="1"/>
          <a:lstStyle/>
          <a:p>
            <a:r>
              <a:rPr kumimoji="0" lang="en-US"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rPr>
              <a:t>B</a:t>
            </a:r>
            <a:r>
              <a:rPr kumimoji="0" lang="en-US" altLang="zh-CN"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rPr>
              <a:t>enchmark Comparison—— </a:t>
            </a:r>
            <a:r>
              <a:rPr lang="en-US" altLang="zh-CN" sz="2000" b="1" dirty="0">
                <a:latin typeface="Times New Roman" panose="02020603050405020304" charset="0"/>
                <a:ea typeface="宋体" panose="02010600030101010101" pitchFamily="2" charset="-122"/>
                <a:cs typeface="+mn-cs"/>
              </a:rPr>
              <a:t>Cumulative Return</a:t>
            </a:r>
            <a:br>
              <a:rPr kumimoji="0" lang="en-US" altLang="zh-CN"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rPr>
            </a:br>
            <a:r>
              <a:rPr kumimoji="0" lang="en-US" altLang="zh-CN"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rPr>
              <a:t>(pure return)</a:t>
            </a:r>
            <a:endParaRPr kumimoji="0" lang="en-US"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sym typeface="+mn-ea"/>
            </a:endParaRPr>
          </a:p>
        </p:txBody>
      </p:sp>
      <p:sp>
        <p:nvSpPr>
          <p:cNvPr id="5127" name="Rectangle 7"/>
          <p:cNvSpPr>
            <a:spLocks noChangeArrowheads="1"/>
          </p:cNvSpPr>
          <p:nvPr/>
        </p:nvSpPr>
        <p:spPr bwMode="auto">
          <a:xfrm>
            <a:off x="-2060575" y="-676275"/>
            <a:ext cx="184150" cy="457200"/>
          </a:xfrm>
          <a:prstGeom prst="rect">
            <a:avLst/>
          </a:prstGeom>
          <a:noFill/>
          <a:ln>
            <a:noFill/>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
        <p:nvSpPr>
          <p:cNvPr id="21" name="矩形 20"/>
          <p:cNvSpPr/>
          <p:nvPr/>
        </p:nvSpPr>
        <p:spPr>
          <a:xfrm>
            <a:off x="2057400" y="6096000"/>
            <a:ext cx="1828800" cy="38100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a:ln>
                <a:noFill/>
              </a:ln>
              <a:solidFill>
                <a:schemeClr val="tx1"/>
              </a:solidFill>
              <a:effectLst/>
              <a:latin typeface="Arial" panose="020B0604020202020204" pitchFamily="34" charset="0"/>
              <a:ea typeface="Osaka" panose="020B0600000000000000" charset="0"/>
            </a:endParaRPr>
          </a:p>
        </p:txBody>
      </p:sp>
      <p:sp>
        <p:nvSpPr>
          <p:cNvPr id="5" name="文本框 4"/>
          <p:cNvSpPr txBox="1"/>
          <p:nvPr/>
        </p:nvSpPr>
        <p:spPr>
          <a:xfrm>
            <a:off x="609600" y="3810000"/>
            <a:ext cx="7467600" cy="1938992"/>
          </a:xfrm>
          <a:prstGeom prst="rect">
            <a:avLst/>
          </a:prstGeom>
          <a:noFill/>
        </p:spPr>
        <p:txBody>
          <a:bodyPr wrap="square" rtlCol="0">
            <a:spAutoFit/>
          </a:bodyPr>
          <a:lstStyle/>
          <a:p>
            <a:r>
              <a:rPr lang="en-US" altLang="zh-CN" sz="2000" dirty="0"/>
              <a:t>If you do expected a rise of CSI 300, </a:t>
            </a:r>
          </a:p>
          <a:p>
            <a:pPr marL="342900" indent="-342900">
              <a:buFont typeface="Arial" panose="020B0604020202020204" pitchFamily="34" charset="0"/>
              <a:buChar char="•"/>
            </a:pPr>
            <a:r>
              <a:rPr lang="en-US" altLang="zh-CN" sz="2000" dirty="0"/>
              <a:t>Getting a higher average cumulative return</a:t>
            </a:r>
          </a:p>
          <a:p>
            <a:pPr marL="342900" indent="-342900">
              <a:buFont typeface="Arial" panose="020B0604020202020204" pitchFamily="34" charset="0"/>
              <a:buChar char="•"/>
            </a:pPr>
            <a:r>
              <a:rPr lang="en-US" altLang="zh-CN" sz="2000" dirty="0"/>
              <a:t>More return in cases CSI 300 do</a:t>
            </a:r>
            <a:r>
              <a:rPr lang="zh-CN" altLang="en-US" sz="2000" dirty="0"/>
              <a:t> </a:t>
            </a:r>
            <a:r>
              <a:rPr lang="en-US" altLang="zh-CN" sz="2000" dirty="0"/>
              <a:t>perform well</a:t>
            </a:r>
          </a:p>
          <a:p>
            <a:pPr marL="342900" indent="-342900">
              <a:buFont typeface="Arial" panose="020B0604020202020204" pitchFamily="34" charset="0"/>
              <a:buChar char="•"/>
            </a:pPr>
            <a:endParaRPr lang="en-US" altLang="zh-CN" sz="2000" dirty="0"/>
          </a:p>
          <a:p>
            <a:r>
              <a:rPr lang="en-US" altLang="zh-CN" sz="2000" dirty="0"/>
              <a:t>If you do expected a drop of CSI 300, </a:t>
            </a:r>
          </a:p>
          <a:p>
            <a:pPr marL="342900" indent="-342900">
              <a:buFont typeface="Arial" panose="020B0604020202020204" pitchFamily="34" charset="0"/>
              <a:buChar char="•"/>
            </a:pPr>
            <a:r>
              <a:rPr lang="en-US" altLang="zh-CN" sz="2000" dirty="0"/>
              <a:t>Go with related options and futures</a:t>
            </a:r>
          </a:p>
        </p:txBody>
      </p:sp>
      <p:graphicFrame>
        <p:nvGraphicFramePr>
          <p:cNvPr id="4" name="表格 3"/>
          <p:cNvGraphicFramePr>
            <a:graphicFrameLocks noGrp="1"/>
          </p:cNvGraphicFramePr>
          <p:nvPr/>
        </p:nvGraphicFramePr>
        <p:xfrm>
          <a:off x="190500" y="1956137"/>
          <a:ext cx="8763000" cy="1285377"/>
        </p:xfrm>
        <a:graphic>
          <a:graphicData uri="http://schemas.openxmlformats.org/drawingml/2006/table">
            <a:tbl>
              <a:tblPr>
                <a:tableStyleId>{5C22544A-7EE6-4342-B048-85BDC9FD1C3A}</a:tableStyleId>
              </a:tblPr>
              <a:tblGrid>
                <a:gridCol w="685712">
                  <a:extLst>
                    <a:ext uri="{9D8B030D-6E8A-4147-A177-3AD203B41FA5}">
                      <a16:colId xmlns:a16="http://schemas.microsoft.com/office/drawing/2014/main" val="20000"/>
                    </a:ext>
                  </a:extLst>
                </a:gridCol>
                <a:gridCol w="800188">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768642">
                  <a:extLst>
                    <a:ext uri="{9D8B030D-6E8A-4147-A177-3AD203B41FA5}">
                      <a16:colId xmlns:a16="http://schemas.microsoft.com/office/drawing/2014/main" val="20004"/>
                    </a:ext>
                  </a:extLst>
                </a:gridCol>
                <a:gridCol w="771479">
                  <a:extLst>
                    <a:ext uri="{9D8B030D-6E8A-4147-A177-3AD203B41FA5}">
                      <a16:colId xmlns:a16="http://schemas.microsoft.com/office/drawing/2014/main" val="20005"/>
                    </a:ext>
                  </a:extLst>
                </a:gridCol>
                <a:gridCol w="804587">
                  <a:extLst>
                    <a:ext uri="{9D8B030D-6E8A-4147-A177-3AD203B41FA5}">
                      <a16:colId xmlns:a16="http://schemas.microsoft.com/office/drawing/2014/main" val="20006"/>
                    </a:ext>
                  </a:extLst>
                </a:gridCol>
                <a:gridCol w="685712">
                  <a:extLst>
                    <a:ext uri="{9D8B030D-6E8A-4147-A177-3AD203B41FA5}">
                      <a16:colId xmlns:a16="http://schemas.microsoft.com/office/drawing/2014/main" val="20007"/>
                    </a:ext>
                  </a:extLst>
                </a:gridCol>
                <a:gridCol w="70338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457332">
                  <a:extLst>
                    <a:ext uri="{9D8B030D-6E8A-4147-A177-3AD203B41FA5}">
                      <a16:colId xmlns:a16="http://schemas.microsoft.com/office/drawing/2014/main" val="20010"/>
                    </a:ext>
                  </a:extLst>
                </a:gridCol>
                <a:gridCol w="514284">
                  <a:extLst>
                    <a:ext uri="{9D8B030D-6E8A-4147-A177-3AD203B41FA5}">
                      <a16:colId xmlns:a16="http://schemas.microsoft.com/office/drawing/2014/main" val="20011"/>
                    </a:ext>
                  </a:extLst>
                </a:gridCol>
                <a:gridCol w="514284">
                  <a:extLst>
                    <a:ext uri="{9D8B030D-6E8A-4147-A177-3AD203B41FA5}">
                      <a16:colId xmlns:a16="http://schemas.microsoft.com/office/drawing/2014/main" val="20012"/>
                    </a:ext>
                  </a:extLst>
                </a:gridCol>
              </a:tblGrid>
              <a:tr h="140439">
                <a:tc gridSpan="2">
                  <a:txBody>
                    <a:bodyPr/>
                    <a:lstStyle/>
                    <a:p>
                      <a:pPr algn="ctr" fontAlgn="ctr"/>
                      <a:r>
                        <a:rPr lang="en-US" sz="1000" u="none" strike="noStrike" dirty="0">
                          <a:effectLst/>
                        </a:rPr>
                        <a:t>periods(YYYYMMDD)</a:t>
                      </a:r>
                      <a:endParaRPr lang="en-US" sz="1000" b="0" i="0" u="none" strike="noStrike" dirty="0">
                        <a:solidFill>
                          <a:srgbClr val="000000"/>
                        </a:solidFill>
                        <a:effectLst/>
                        <a:latin typeface="Times New Roman" panose="02020603050405020304" charset="0"/>
                        <a:ea typeface="等线" panose="02010600030101010101" pitchFamily="2" charset="-122"/>
                      </a:endParaRPr>
                    </a:p>
                  </a:txBody>
                  <a:tcPr marL="3420" marR="3420" marT="3420" marB="0" anchor="ctr"/>
                </a:tc>
                <a:tc hMerge="1">
                  <a:txBody>
                    <a:bodyPr/>
                    <a:lstStyle/>
                    <a:p>
                      <a:endParaRPr lang="zh-CN"/>
                    </a:p>
                  </a:txBody>
                  <a:tcPr/>
                </a:tc>
                <a:tc rowSpan="2">
                  <a:txBody>
                    <a:bodyPr/>
                    <a:lstStyle/>
                    <a:p>
                      <a:pPr algn="ctr" fontAlgn="ctr"/>
                      <a:r>
                        <a:rPr lang="en-US" altLang="zh-CN" sz="1000" u="none" strike="noStrike">
                          <a:effectLst/>
                        </a:rPr>
                        <a:t>20191217 - 20200616</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rowSpan="2">
                  <a:txBody>
                    <a:bodyPr/>
                    <a:lstStyle/>
                    <a:p>
                      <a:pPr algn="ctr" fontAlgn="ctr"/>
                      <a:r>
                        <a:rPr lang="en-US" altLang="zh-CN" sz="1000" u="none" strike="noStrike" dirty="0">
                          <a:effectLst/>
                        </a:rPr>
                        <a:t>20200617 - 20201216</a:t>
                      </a:r>
                      <a:endParaRPr lang="en-US" altLang="zh-CN" sz="1000" b="0" i="0" u="none" strike="noStrike" dirty="0">
                        <a:solidFill>
                          <a:srgbClr val="000000"/>
                        </a:solidFill>
                        <a:effectLst/>
                        <a:latin typeface="Times New Roman" panose="02020603050405020304" charset="0"/>
                        <a:ea typeface="等线" panose="02010600030101010101" pitchFamily="2" charset="-122"/>
                      </a:endParaRPr>
                    </a:p>
                  </a:txBody>
                  <a:tcPr marL="3420" marR="3420" marT="3420" marB="0" anchor="ctr"/>
                </a:tc>
                <a:tc rowSpan="2">
                  <a:txBody>
                    <a:bodyPr/>
                    <a:lstStyle/>
                    <a:p>
                      <a:pPr algn="ctr" fontAlgn="ctr"/>
                      <a:r>
                        <a:rPr lang="en-US" altLang="zh-CN" sz="1000" u="none" strike="noStrike" dirty="0">
                          <a:effectLst/>
                        </a:rPr>
                        <a:t>20201217 - 20210616</a:t>
                      </a:r>
                      <a:endParaRPr lang="en-US" altLang="zh-CN" sz="1000" b="0" i="0" u="none" strike="noStrike" dirty="0">
                        <a:solidFill>
                          <a:srgbClr val="000000"/>
                        </a:solidFill>
                        <a:effectLst/>
                        <a:latin typeface="Times New Roman" panose="02020603050405020304" charset="0"/>
                        <a:ea typeface="等线" panose="02010600030101010101" pitchFamily="2" charset="-122"/>
                      </a:endParaRPr>
                    </a:p>
                  </a:txBody>
                  <a:tcPr marL="3420" marR="3420" marT="3420" marB="0" anchor="ctr"/>
                </a:tc>
                <a:tc rowSpan="2">
                  <a:txBody>
                    <a:bodyPr/>
                    <a:lstStyle/>
                    <a:p>
                      <a:pPr algn="ctr" fontAlgn="ctr"/>
                      <a:r>
                        <a:rPr lang="en-US" altLang="zh-CN" sz="1000" u="none" strike="noStrike">
                          <a:effectLst/>
                        </a:rPr>
                        <a:t>20210617 - 20211216</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rowSpan="2">
                  <a:txBody>
                    <a:bodyPr/>
                    <a:lstStyle/>
                    <a:p>
                      <a:pPr algn="ctr" fontAlgn="ctr"/>
                      <a:r>
                        <a:rPr lang="en-US" altLang="zh-CN" sz="1000" u="none" strike="noStrike">
                          <a:effectLst/>
                        </a:rPr>
                        <a:t>20211217 - 20220616</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rowSpan="2">
                  <a:txBody>
                    <a:bodyPr/>
                    <a:lstStyle/>
                    <a:p>
                      <a:pPr algn="ctr" fontAlgn="ctr"/>
                      <a:r>
                        <a:rPr lang="en-US" altLang="zh-CN" sz="1000" u="none" strike="noStrike">
                          <a:effectLst/>
                        </a:rPr>
                        <a:t>20220617 - 20221216</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rowSpan="2">
                  <a:txBody>
                    <a:bodyPr/>
                    <a:lstStyle/>
                    <a:p>
                      <a:pPr algn="ctr" fontAlgn="ctr"/>
                      <a:r>
                        <a:rPr lang="en-US" altLang="zh-CN" sz="1000" u="none" strike="noStrike">
                          <a:effectLst/>
                        </a:rPr>
                        <a:t>20221219  - 20230611</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rowSpan="2">
                  <a:txBody>
                    <a:bodyPr/>
                    <a:lstStyle/>
                    <a:p>
                      <a:pPr algn="ctr" fontAlgn="ctr"/>
                      <a:r>
                        <a:rPr lang="en-US" sz="1000" u="none" strike="noStrike">
                          <a:effectLst/>
                        </a:rPr>
                        <a:t>Mean</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rowSpan="2">
                  <a:txBody>
                    <a:bodyPr/>
                    <a:lstStyle/>
                    <a:p>
                      <a:pPr algn="ctr" fontAlgn="ctr"/>
                      <a:r>
                        <a:rPr lang="en-US" sz="1000" u="none" strike="noStrike">
                          <a:effectLst/>
                        </a:rPr>
                        <a:t>Max</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3420" marR="3420" marT="3420" marB="0" anchor="ctr"/>
                </a:tc>
                <a:tc rowSpan="2">
                  <a:txBody>
                    <a:bodyPr/>
                    <a:lstStyle/>
                    <a:p>
                      <a:pPr algn="ctr" fontAlgn="ctr"/>
                      <a:r>
                        <a:rPr lang="en-US" sz="1000" u="none" strike="noStrike">
                          <a:effectLst/>
                        </a:rPr>
                        <a:t>Min</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3420" marR="3420" marT="3420" marB="0" anchor="ctr"/>
                </a:tc>
                <a:tc rowSpan="2">
                  <a:txBody>
                    <a:bodyPr/>
                    <a:lstStyle/>
                    <a:p>
                      <a:pPr algn="ctr" fontAlgn="ctr"/>
                      <a:r>
                        <a:rPr lang="en-US" sz="1000" u="none" strike="noStrike">
                          <a:effectLst/>
                        </a:rPr>
                        <a:t>Max-Min</a:t>
                      </a:r>
                      <a:endParaRPr lang="en-US" sz="1000" b="0" i="0" u="none" strike="noStrike">
                        <a:solidFill>
                          <a:srgbClr val="000000"/>
                        </a:solidFill>
                        <a:effectLst/>
                        <a:latin typeface="等线" panose="02010600030101010101" pitchFamily="2" charset="-122"/>
                        <a:ea typeface="等线" panose="02010600030101010101" pitchFamily="2" charset="-122"/>
                      </a:endParaRPr>
                    </a:p>
                  </a:txBody>
                  <a:tcPr marL="3420" marR="3420" marT="3420" marB="0" anchor="ctr"/>
                </a:tc>
                <a:extLst>
                  <a:ext uri="{0D108BD9-81ED-4DB2-BD59-A6C34878D82A}">
                    <a16:rowId xmlns:a16="http://schemas.microsoft.com/office/drawing/2014/main" val="10000"/>
                  </a:ext>
                </a:extLst>
              </a:tr>
              <a:tr h="198057">
                <a:tc>
                  <a:txBody>
                    <a:bodyPr/>
                    <a:lstStyle/>
                    <a:p>
                      <a:pPr algn="ctr" fontAlgn="ctr"/>
                      <a:r>
                        <a:rPr lang="en-US" sz="1000" u="none" strike="noStrike" dirty="0">
                          <a:effectLst/>
                        </a:rPr>
                        <a:t>methods</a:t>
                      </a:r>
                      <a:endParaRPr lang="en-US" sz="1000" b="0" i="0" u="none" strike="noStrike" dirty="0">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sz="1000" u="none" strike="noStrike">
                          <a:effectLst/>
                        </a:rPr>
                        <a:t>Benchmark</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extLst>
                  <a:ext uri="{0D108BD9-81ED-4DB2-BD59-A6C34878D82A}">
                    <a16:rowId xmlns:a16="http://schemas.microsoft.com/office/drawing/2014/main" val="10001"/>
                  </a:ext>
                </a:extLst>
              </a:tr>
              <a:tr h="140439">
                <a:tc>
                  <a:txBody>
                    <a:bodyPr/>
                    <a:lstStyle/>
                    <a:p>
                      <a:pPr algn="ctr" fontAlgn="ctr"/>
                      <a:r>
                        <a:rPr lang="en-US" sz="1000" u="none" strike="noStrike">
                          <a:effectLst/>
                        </a:rPr>
                        <a:t>GA</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rowSpan="5">
                  <a:txBody>
                    <a:bodyPr/>
                    <a:lstStyle/>
                    <a:p>
                      <a:pPr algn="ctr" fontAlgn="ctr"/>
                      <a:r>
                        <a:rPr lang="en-US" sz="1000" u="none" strike="noStrike" dirty="0">
                          <a:effectLst/>
                        </a:rPr>
                        <a:t>Cumulative Return</a:t>
                      </a:r>
                      <a:endParaRPr lang="en-US" sz="1000" b="0" i="0" u="none" strike="noStrike" dirty="0">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-7.16%</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23.75%</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2.10%</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2.92%</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-13.86%</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-3.64%</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8.03%</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dirty="0">
                          <a:effectLst/>
                          <a:highlight>
                            <a:srgbClr val="FFFF00"/>
                          </a:highlight>
                        </a:rPr>
                        <a:t>1.73%</a:t>
                      </a:r>
                      <a:endParaRPr lang="en-US" altLang="zh-CN" sz="10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420" marR="3420" marT="3420" marB="0" anchor="ctr"/>
                </a:tc>
                <a:tc>
                  <a:txBody>
                    <a:bodyPr/>
                    <a:lstStyle/>
                    <a:p>
                      <a:pPr algn="ctr" fontAlgn="ctr"/>
                      <a:r>
                        <a:rPr lang="en-US" altLang="zh-CN" sz="1000" u="none" strike="noStrike" dirty="0">
                          <a:effectLst/>
                          <a:highlight>
                            <a:srgbClr val="FFFF00"/>
                          </a:highlight>
                        </a:rPr>
                        <a:t>23.75%</a:t>
                      </a:r>
                      <a:endParaRPr lang="en-US" altLang="zh-CN" sz="10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-13.86%</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37.61%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420" marR="3420" marT="3420" marB="0" anchor="ctr"/>
                </a:tc>
                <a:extLst>
                  <a:ext uri="{0D108BD9-81ED-4DB2-BD59-A6C34878D82A}">
                    <a16:rowId xmlns:a16="http://schemas.microsoft.com/office/drawing/2014/main" val="10002"/>
                  </a:ext>
                </a:extLst>
              </a:tr>
              <a:tr h="140439">
                <a:tc>
                  <a:txBody>
                    <a:bodyPr/>
                    <a:lstStyle/>
                    <a:p>
                      <a:pPr algn="ctr" fontAlgn="ctr"/>
                      <a:r>
                        <a:rPr lang="en-US" sz="1000" u="none" strike="noStrike">
                          <a:effectLst/>
                        </a:rPr>
                        <a:t>Lasso</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vMerge="1">
                  <a:txBody>
                    <a:bodyPr/>
                    <a:lstStyle/>
                    <a:p>
                      <a:endParaRPr lang="zh-CN"/>
                    </a:p>
                  </a:txBody>
                  <a:tcPr/>
                </a:tc>
                <a:tc>
                  <a:txBody>
                    <a:bodyPr/>
                    <a:lstStyle/>
                    <a:p>
                      <a:pPr algn="ctr" fontAlgn="ctr"/>
                      <a:r>
                        <a:rPr lang="en-US" altLang="zh-CN" sz="1000" u="none" strike="noStrike" dirty="0">
                          <a:effectLst/>
                        </a:rPr>
                        <a:t>-3.70%</a:t>
                      </a:r>
                      <a:endParaRPr lang="en-US" altLang="zh-CN" sz="1000" b="0" i="0" u="none" strike="noStrike" dirty="0">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38.17%</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dirty="0">
                          <a:effectLst/>
                        </a:rPr>
                        <a:t>2.78%</a:t>
                      </a:r>
                      <a:endParaRPr lang="en-US" altLang="zh-CN" sz="1000" b="0" i="0" u="none" strike="noStrike" dirty="0">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-1.10%</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-13.14%</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-1.40%</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-5.45%</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dirty="0">
                          <a:effectLst/>
                          <a:highlight>
                            <a:srgbClr val="FFFF00"/>
                          </a:highlight>
                        </a:rPr>
                        <a:t>2.31%</a:t>
                      </a:r>
                      <a:endParaRPr lang="en-US" altLang="zh-CN" sz="10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420" marR="3420" marT="3420" marB="0" anchor="ctr"/>
                </a:tc>
                <a:tc>
                  <a:txBody>
                    <a:bodyPr/>
                    <a:lstStyle/>
                    <a:p>
                      <a:pPr algn="ctr" fontAlgn="ctr"/>
                      <a:r>
                        <a:rPr lang="en-US" altLang="zh-CN" sz="1000" u="none" strike="noStrike" dirty="0">
                          <a:effectLst/>
                          <a:highlight>
                            <a:srgbClr val="FFFF00"/>
                          </a:highlight>
                        </a:rPr>
                        <a:t>38.17%</a:t>
                      </a:r>
                      <a:endParaRPr lang="en-US" altLang="zh-CN" sz="10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-13.14%</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51.31%</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420" marR="3420" marT="3420" marB="0" anchor="ctr"/>
                </a:tc>
                <a:extLst>
                  <a:ext uri="{0D108BD9-81ED-4DB2-BD59-A6C34878D82A}">
                    <a16:rowId xmlns:a16="http://schemas.microsoft.com/office/drawing/2014/main" val="10003"/>
                  </a:ext>
                </a:extLst>
              </a:tr>
              <a:tr h="140439">
                <a:tc>
                  <a:txBody>
                    <a:bodyPr/>
                    <a:lstStyle/>
                    <a:p>
                      <a:pPr algn="ctr" fontAlgn="ctr"/>
                      <a:r>
                        <a:rPr lang="en-US" sz="1000" u="none" strike="noStrike">
                          <a:effectLst/>
                        </a:rPr>
                        <a:t>NNF</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vMerge="1">
                  <a:txBody>
                    <a:bodyPr/>
                    <a:lstStyle/>
                    <a:p>
                      <a:endParaRPr lang="zh-CN"/>
                    </a:p>
                  </a:txBody>
                  <a:tcPr/>
                </a:tc>
                <a:tc>
                  <a:txBody>
                    <a:bodyPr/>
                    <a:lstStyle/>
                    <a:p>
                      <a:pPr algn="ctr" fontAlgn="ctr"/>
                      <a:r>
                        <a:rPr lang="en-US" altLang="zh-CN" sz="1000" u="none" strike="noStrike">
                          <a:effectLst/>
                        </a:rPr>
                        <a:t>-1.41%</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20.06%</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dirty="0">
                          <a:effectLst/>
                        </a:rPr>
                        <a:t>11.28%</a:t>
                      </a:r>
                      <a:endParaRPr lang="en-US" altLang="zh-CN" sz="1000" b="0" i="0" u="none" strike="noStrike" dirty="0">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9.23%</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-13.93%</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-6.58%</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3.18%</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dirty="0">
                          <a:effectLst/>
                          <a:highlight>
                            <a:srgbClr val="FFFF00"/>
                          </a:highlight>
                        </a:rPr>
                        <a:t>3.12%</a:t>
                      </a:r>
                      <a:endParaRPr lang="en-US" altLang="zh-CN" sz="10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420" marR="3420" marT="3420" marB="0" anchor="ctr"/>
                </a:tc>
                <a:tc>
                  <a:txBody>
                    <a:bodyPr/>
                    <a:lstStyle/>
                    <a:p>
                      <a:pPr algn="ctr" fontAlgn="ctr"/>
                      <a:r>
                        <a:rPr lang="en-US" altLang="zh-CN" sz="1000" u="none" strike="noStrike" dirty="0">
                          <a:effectLst/>
                          <a:highlight>
                            <a:srgbClr val="FFFF00"/>
                          </a:highlight>
                        </a:rPr>
                        <a:t>20.06%</a:t>
                      </a:r>
                      <a:endParaRPr lang="en-US" altLang="zh-CN" sz="10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-13.93%</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33.99%</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420" marR="3420" marT="3420" marB="0" anchor="ctr"/>
                </a:tc>
                <a:extLst>
                  <a:ext uri="{0D108BD9-81ED-4DB2-BD59-A6C34878D82A}">
                    <a16:rowId xmlns:a16="http://schemas.microsoft.com/office/drawing/2014/main" val="10004"/>
                  </a:ext>
                </a:extLst>
              </a:tr>
              <a:tr h="140439">
                <a:tc>
                  <a:txBody>
                    <a:bodyPr/>
                    <a:lstStyle/>
                    <a:p>
                      <a:pPr algn="ctr" fontAlgn="ctr"/>
                      <a:r>
                        <a:rPr lang="en-US" sz="1000" u="none" strike="noStrike" dirty="0">
                          <a:effectLst/>
                        </a:rPr>
                        <a:t>NNF_</a:t>
                      </a:r>
                      <a:br>
                        <a:rPr lang="en-US" sz="1000" u="none" strike="noStrike" dirty="0">
                          <a:effectLst/>
                        </a:rPr>
                      </a:br>
                      <a:r>
                        <a:rPr lang="en-US" sz="1000" u="none" strike="noStrike" dirty="0">
                          <a:effectLst/>
                        </a:rPr>
                        <a:t>Partial</a:t>
                      </a:r>
                      <a:endParaRPr lang="en-US" sz="1000" b="0" i="0" u="none" strike="noStrike" dirty="0">
                        <a:solidFill>
                          <a:srgbClr val="000000"/>
                        </a:solidFill>
                        <a:effectLst/>
                        <a:latin typeface="Times New Roman" panose="02020603050405020304" charset="0"/>
                        <a:ea typeface="等线" panose="02010600030101010101" pitchFamily="2" charset="-122"/>
                      </a:endParaRPr>
                    </a:p>
                  </a:txBody>
                  <a:tcPr marL="3420" marR="3420" marT="3420" marB="0" anchor="ctr"/>
                </a:tc>
                <a:tc vMerge="1">
                  <a:txBody>
                    <a:bodyPr/>
                    <a:lstStyle/>
                    <a:p>
                      <a:endParaRPr lang="zh-CN"/>
                    </a:p>
                  </a:txBody>
                  <a:tcPr/>
                </a:tc>
                <a:tc>
                  <a:txBody>
                    <a:bodyPr/>
                    <a:lstStyle/>
                    <a:p>
                      <a:pPr algn="ctr" fontAlgn="ctr"/>
                      <a:r>
                        <a:rPr lang="en-US" altLang="zh-CN" sz="1000" u="none" strike="noStrike">
                          <a:effectLst/>
                        </a:rPr>
                        <a:t>4.45%</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19.30%</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3.60%</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dirty="0">
                          <a:effectLst/>
                        </a:rPr>
                        <a:t>7.88%</a:t>
                      </a:r>
                      <a:endParaRPr lang="en-US" altLang="zh-CN" sz="1000" b="0" i="0" u="none" strike="noStrike" dirty="0">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-12.63%</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dirty="0">
                          <a:effectLst/>
                        </a:rPr>
                        <a:t>-5.68%</a:t>
                      </a:r>
                      <a:endParaRPr lang="en-US" altLang="zh-CN" sz="1000" b="0" i="0" u="none" strike="noStrike" dirty="0">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dirty="0">
                          <a:effectLst/>
                        </a:rPr>
                        <a:t>-0.17%</a:t>
                      </a:r>
                      <a:endParaRPr lang="en-US" altLang="zh-CN" sz="1000" b="0" i="0" u="none" strike="noStrike" dirty="0">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dirty="0">
                          <a:effectLst/>
                          <a:highlight>
                            <a:srgbClr val="FFFF00"/>
                          </a:highlight>
                        </a:rPr>
                        <a:t>2.39%</a:t>
                      </a:r>
                      <a:endParaRPr lang="en-US" altLang="zh-CN" sz="10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420" marR="3420" marT="3420" marB="0" anchor="ctr"/>
                </a:tc>
                <a:tc>
                  <a:txBody>
                    <a:bodyPr/>
                    <a:lstStyle/>
                    <a:p>
                      <a:pPr algn="ctr" fontAlgn="ctr"/>
                      <a:r>
                        <a:rPr lang="en-US" altLang="zh-CN" sz="1000" u="none" strike="noStrike" dirty="0">
                          <a:effectLst/>
                          <a:highlight>
                            <a:srgbClr val="FFFF00"/>
                          </a:highlight>
                        </a:rPr>
                        <a:t>19.30%</a:t>
                      </a:r>
                      <a:endParaRPr lang="en-US" altLang="zh-CN" sz="1000" b="0"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a:txBody>
                  <a:tcPr marL="3420" marR="3420" marT="3420" marB="0" anchor="ctr"/>
                </a:tc>
                <a:tc>
                  <a:txBody>
                    <a:bodyPr/>
                    <a:lstStyle/>
                    <a:p>
                      <a:pPr algn="ctr" fontAlgn="ctr"/>
                      <a:r>
                        <a:rPr lang="en-US" altLang="zh-CN" sz="1000" u="none" strike="noStrike" dirty="0">
                          <a:effectLst/>
                        </a:rPr>
                        <a:t>-12.63%</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31.93%</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420" marR="3420" marT="3420" marB="0" anchor="ctr"/>
                </a:tc>
                <a:extLst>
                  <a:ext uri="{0D108BD9-81ED-4DB2-BD59-A6C34878D82A}">
                    <a16:rowId xmlns:a16="http://schemas.microsoft.com/office/drawing/2014/main" val="10005"/>
                  </a:ext>
                </a:extLst>
              </a:tr>
              <a:tr h="140439">
                <a:tc>
                  <a:txBody>
                    <a:bodyPr/>
                    <a:lstStyle/>
                    <a:p>
                      <a:pPr algn="ctr" fontAlgn="ctr"/>
                      <a:r>
                        <a:rPr lang="en-US" sz="1000" u="none" strike="noStrike">
                          <a:effectLst/>
                        </a:rPr>
                        <a:t>SLSOP</a:t>
                      </a:r>
                      <a:endParaRPr lang="en-US"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vMerge="1">
                  <a:txBody>
                    <a:bodyPr/>
                    <a:lstStyle/>
                    <a:p>
                      <a:endParaRPr lang="zh-CN"/>
                    </a:p>
                  </a:txBody>
                  <a:tcPr/>
                </a:tc>
                <a:tc>
                  <a:txBody>
                    <a:bodyPr/>
                    <a:lstStyle/>
                    <a:p>
                      <a:pPr algn="ctr" fontAlgn="ctr"/>
                      <a:r>
                        <a:rPr lang="en-US" altLang="zh-CN" sz="1000" u="none" strike="noStrike">
                          <a:effectLst/>
                        </a:rPr>
                        <a:t>-1.61%</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14.87%</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0.58%</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-2.43%</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-5.93%</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0.26%</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-1.54%</a:t>
                      </a:r>
                      <a:endParaRPr lang="en-US" altLang="zh-CN" sz="1000" b="0" i="0" u="none" strike="noStrike">
                        <a:solidFill>
                          <a:srgbClr val="000000"/>
                        </a:solidFill>
                        <a:effectLst/>
                        <a:latin typeface="Times New Roman" panose="02020603050405020304" charset="0"/>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0.60%</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420" marR="3420" marT="3420" marB="0" anchor="ctr"/>
                </a:tc>
                <a:tc>
                  <a:txBody>
                    <a:bodyPr/>
                    <a:lstStyle/>
                    <a:p>
                      <a:pPr algn="ctr" fontAlgn="ctr"/>
                      <a:r>
                        <a:rPr lang="en-US" altLang="zh-CN" sz="1000" u="none" strike="noStrike">
                          <a:effectLst/>
                        </a:rPr>
                        <a:t>14.87%</a:t>
                      </a:r>
                      <a:endParaRPr lang="en-US" altLang="zh-CN" sz="1000" b="0" i="0" u="none" strike="noStrike">
                        <a:solidFill>
                          <a:srgbClr val="000000"/>
                        </a:solidFill>
                        <a:effectLst/>
                        <a:latin typeface="等线" panose="02010600030101010101" pitchFamily="2" charset="-122"/>
                        <a:ea typeface="等线" panose="02010600030101010101" pitchFamily="2" charset="-122"/>
                      </a:endParaRPr>
                    </a:p>
                  </a:txBody>
                  <a:tcPr marL="3420" marR="3420" marT="3420" marB="0" anchor="ctr"/>
                </a:tc>
                <a:tc>
                  <a:txBody>
                    <a:bodyPr/>
                    <a:lstStyle/>
                    <a:p>
                      <a:pPr algn="ctr" fontAlgn="ctr"/>
                      <a:r>
                        <a:rPr lang="en-US" altLang="zh-CN" sz="1000" u="none" strike="noStrike" dirty="0">
                          <a:effectLst/>
                        </a:rPr>
                        <a:t>-5.93%</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3420" marR="3420" marT="3420" marB="0" anchor="ctr"/>
                </a:tc>
                <a:tc>
                  <a:txBody>
                    <a:bodyPr/>
                    <a:lstStyle/>
                    <a:p>
                      <a:pPr algn="ctr" fontAlgn="ctr"/>
                      <a:r>
                        <a:rPr lang="en-US" altLang="zh-CN" sz="1000" u="none" strike="noStrike" dirty="0">
                          <a:effectLst/>
                        </a:rPr>
                        <a:t>20.79%</a:t>
                      </a:r>
                      <a:endParaRPr lang="en-US" altLang="zh-CN" sz="1000" b="0" i="0" u="none" strike="noStrike" dirty="0">
                        <a:solidFill>
                          <a:srgbClr val="000000"/>
                        </a:solidFill>
                        <a:effectLst/>
                        <a:latin typeface="等线" panose="02010600030101010101" pitchFamily="2" charset="-122"/>
                        <a:ea typeface="等线" panose="02010600030101010101" pitchFamily="2" charset="-122"/>
                      </a:endParaRPr>
                    </a:p>
                  </a:txBody>
                  <a:tcPr marL="3420" marR="3420" marT="342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473988"/>
            <a:ext cx="7924800" cy="533400"/>
          </a:xfrm>
        </p:spPr>
        <p:txBody>
          <a:bodyPr vert="horz" wrap="square" lIns="91440" tIns="45720" rIns="91440" bIns="45720" numCol="1" anchor="t" anchorCtr="0" compatLnSpc="1"/>
          <a:lstStyle/>
          <a:p>
            <a:pPr marL="0" marR="0" lvl="0" algn="l" defTabSz="914400" rtl="0" fontAlgn="base" latinLnBrk="0">
              <a:lnSpc>
                <a:spcPct val="100000"/>
              </a:lnSpc>
              <a:buClrTx/>
              <a:buSzTx/>
              <a:buFontTx/>
              <a:buNone/>
            </a:pPr>
            <a:r>
              <a:rPr kumimoji="0" lang="en-US"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rPr>
              <a:t>Conclusion (Pros and Cons)</a:t>
            </a:r>
            <a:endParaRPr kumimoji="0" lang="en-US"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sym typeface="+mn-ea"/>
            </a:endParaRPr>
          </a:p>
        </p:txBody>
      </p:sp>
      <p:sp>
        <p:nvSpPr>
          <p:cNvPr id="5127" name="Rectangle 7"/>
          <p:cNvSpPr>
            <a:spLocks noChangeArrowheads="1"/>
          </p:cNvSpPr>
          <p:nvPr/>
        </p:nvSpPr>
        <p:spPr bwMode="auto">
          <a:xfrm>
            <a:off x="-2060575" y="-676275"/>
            <a:ext cx="184150" cy="457200"/>
          </a:xfrm>
          <a:prstGeom prst="rect">
            <a:avLst/>
          </a:prstGeom>
          <a:noFill/>
          <a:ln>
            <a:noFill/>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
        <p:nvSpPr>
          <p:cNvPr id="21" name="矩形 20"/>
          <p:cNvSpPr/>
          <p:nvPr/>
        </p:nvSpPr>
        <p:spPr>
          <a:xfrm>
            <a:off x="2057400" y="6096000"/>
            <a:ext cx="1828800" cy="38100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a:ln>
                <a:noFill/>
              </a:ln>
              <a:solidFill>
                <a:schemeClr val="tx1"/>
              </a:solidFill>
              <a:effectLst/>
              <a:latin typeface="Arial" panose="020B0604020202020204" pitchFamily="34" charset="0"/>
              <a:ea typeface="Osaka" panose="020B0600000000000000" charset="0"/>
            </a:endParaRPr>
          </a:p>
        </p:txBody>
      </p:sp>
      <p:sp>
        <p:nvSpPr>
          <p:cNvPr id="5" name="文本框 4"/>
          <p:cNvSpPr txBox="1"/>
          <p:nvPr/>
        </p:nvSpPr>
        <p:spPr>
          <a:xfrm>
            <a:off x="358588" y="1066800"/>
            <a:ext cx="8153400" cy="5078313"/>
          </a:xfrm>
          <a:prstGeom prst="rect">
            <a:avLst/>
          </a:prstGeom>
          <a:noFill/>
        </p:spPr>
        <p:txBody>
          <a:bodyPr wrap="square" rtlCol="0">
            <a:spAutoFit/>
          </a:bodyPr>
          <a:lstStyle/>
          <a:p>
            <a:r>
              <a:rPr lang="en-US" altLang="zh-CN" sz="1800" b="1" dirty="0"/>
              <a:t>Our perspective when carrying out the project</a:t>
            </a:r>
          </a:p>
          <a:p>
            <a:endParaRPr lang="en-US" altLang="zh-CN" sz="1800" b="1" dirty="0"/>
          </a:p>
          <a:p>
            <a:pPr marL="342900" indent="-342900">
              <a:buFont typeface="Arial" panose="020B0604020202020204" pitchFamily="34" charset="0"/>
              <a:buChar char="•"/>
            </a:pPr>
            <a:r>
              <a:rPr lang="en-US" altLang="zh-CN" sz="1800" dirty="0"/>
              <a:t>members of a fund management company to optimize a Index fund product</a:t>
            </a:r>
          </a:p>
          <a:p>
            <a:pPr marL="342900" indent="-342900">
              <a:buFont typeface="Arial" panose="020B0604020202020204" pitchFamily="34" charset="0"/>
              <a:buChar char="•"/>
            </a:pPr>
            <a:r>
              <a:rPr lang="en-US" altLang="zh-CN" sz="1800" dirty="0"/>
              <a:t>Target for tracking the index in minimizing tracking error</a:t>
            </a:r>
          </a:p>
          <a:p>
            <a:pPr marL="342900" indent="-342900">
              <a:buFont typeface="Arial" panose="020B0604020202020204" pitchFamily="34" charset="0"/>
              <a:buChar char="•"/>
            </a:pPr>
            <a:r>
              <a:rPr lang="en-US" altLang="zh-CN" sz="1800" dirty="0"/>
              <a:t>Products for index investing consumers expecting either a bull or bear stock index trend (direct trade of CSI index: infeasible)</a:t>
            </a:r>
          </a:p>
          <a:p>
            <a:pPr marL="342900" indent="-342900">
              <a:buFont typeface="Arial" panose="020B0604020202020204" pitchFamily="34" charset="0"/>
              <a:buChar char="•"/>
            </a:pPr>
            <a:r>
              <a:rPr lang="en-US" altLang="zh-CN" sz="1800" dirty="0"/>
              <a:t>Comparison of the performance of different methods we learned</a:t>
            </a:r>
          </a:p>
          <a:p>
            <a:pPr marL="342900" indent="-342900">
              <a:buFont typeface="Arial" panose="020B0604020202020204" pitchFamily="34" charset="0"/>
              <a:buChar char="•"/>
            </a:pPr>
            <a:endParaRPr lang="en-US" altLang="zh-CN" sz="1800" dirty="0"/>
          </a:p>
          <a:p>
            <a:r>
              <a:rPr lang="en-US" altLang="zh-CN" sz="1800" b="1" dirty="0"/>
              <a:t>Our limits</a:t>
            </a:r>
          </a:p>
          <a:p>
            <a:endParaRPr lang="en-US" altLang="zh-CN" sz="1800" b="1" dirty="0"/>
          </a:p>
          <a:p>
            <a:pPr marL="342900" indent="-342900">
              <a:buFont typeface="Arial" panose="020B0604020202020204" pitchFamily="34" charset="0"/>
              <a:buChar char="•"/>
            </a:pPr>
            <a:r>
              <a:rPr lang="en-US" altLang="zh-CN" sz="1800" dirty="0"/>
              <a:t>Fixed training periods and back test periods</a:t>
            </a:r>
          </a:p>
          <a:p>
            <a:r>
              <a:rPr lang="en-US" altLang="zh-CN" sz="1800" dirty="0"/>
              <a:t> (promised availability of stock price data)</a:t>
            </a:r>
            <a:br>
              <a:rPr lang="en-US" altLang="zh-CN" sz="1800" dirty="0"/>
            </a:br>
            <a:r>
              <a:rPr lang="zh-CN" altLang="en-US" sz="1800" dirty="0"/>
              <a:t>→</a:t>
            </a:r>
            <a:r>
              <a:rPr lang="en-US" altLang="zh-CN" sz="1800" dirty="0"/>
              <a:t>more flexibility as</a:t>
            </a:r>
            <a:r>
              <a:rPr lang="zh-CN" altLang="en-US" sz="1800" dirty="0"/>
              <a:t> </a:t>
            </a:r>
            <a:r>
              <a:rPr lang="en-US" altLang="zh-CN" sz="1800" dirty="0"/>
              <a:t>the market are always changing </a:t>
            </a:r>
          </a:p>
          <a:p>
            <a:endParaRPr lang="en-US" altLang="zh-CN" sz="1800" dirty="0"/>
          </a:p>
          <a:p>
            <a:pPr marL="342900" indent="-342900">
              <a:buFont typeface="Arial" panose="020B0604020202020204" pitchFamily="34" charset="0"/>
              <a:buChar char="•"/>
            </a:pPr>
            <a:r>
              <a:rPr lang="en-US" altLang="zh-CN" sz="1800" dirty="0"/>
              <a:t>GA model performs best in this case, what if other indices</a:t>
            </a:r>
          </a:p>
          <a:p>
            <a:pPr marL="342900" indent="-342900">
              <a:buFont typeface="Arial" panose="020B0604020202020204" pitchFamily="34" charset="0"/>
              <a:buChar char="•"/>
            </a:pPr>
            <a:endParaRPr lang="en-US" altLang="zh-CN" sz="1800" dirty="0"/>
          </a:p>
          <a:p>
            <a:pPr marL="342900" indent="-342900">
              <a:buFont typeface="Arial" panose="020B0604020202020204" pitchFamily="34" charset="0"/>
              <a:buChar char="•"/>
            </a:pPr>
            <a:r>
              <a:rPr lang="en-US" altLang="zh-CN" sz="1800" dirty="0"/>
              <a:t>Concerning the difference of replacement announcement and actual execution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81000" y="473988"/>
            <a:ext cx="7924800" cy="533400"/>
          </a:xfrm>
        </p:spPr>
        <p:txBody>
          <a:bodyPr vert="horz" wrap="square" lIns="91440" tIns="45720" rIns="91440" bIns="45720" numCol="1" anchor="t" anchorCtr="0" compatLnSpc="1"/>
          <a:lstStyle/>
          <a:p>
            <a:pPr marL="0" marR="0" lvl="0" algn="l" defTabSz="914400" rtl="0" fontAlgn="base" latinLnBrk="0">
              <a:lnSpc>
                <a:spcPct val="100000"/>
              </a:lnSpc>
              <a:buClrTx/>
              <a:buSzTx/>
              <a:buFontTx/>
              <a:buNone/>
            </a:pPr>
            <a:r>
              <a:rPr kumimoji="0" lang="en-US"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rPr>
              <a:t>Reference</a:t>
            </a:r>
            <a:endParaRPr kumimoji="0" lang="en-US"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sym typeface="+mn-ea"/>
            </a:endParaRPr>
          </a:p>
        </p:txBody>
      </p:sp>
      <p:sp>
        <p:nvSpPr>
          <p:cNvPr id="5127" name="Rectangle 7"/>
          <p:cNvSpPr>
            <a:spLocks noChangeArrowheads="1"/>
          </p:cNvSpPr>
          <p:nvPr/>
        </p:nvSpPr>
        <p:spPr bwMode="auto">
          <a:xfrm>
            <a:off x="-2060575" y="-676275"/>
            <a:ext cx="184150" cy="457200"/>
          </a:xfrm>
          <a:prstGeom prst="rect">
            <a:avLst/>
          </a:prstGeom>
          <a:noFill/>
          <a:ln>
            <a:noFill/>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
        <p:nvSpPr>
          <p:cNvPr id="21" name="矩形 20"/>
          <p:cNvSpPr/>
          <p:nvPr/>
        </p:nvSpPr>
        <p:spPr>
          <a:xfrm>
            <a:off x="2057400" y="6096000"/>
            <a:ext cx="1828800" cy="381000"/>
          </a:xfrm>
          <a:prstGeom prst="rect">
            <a:avLst/>
          </a:prstGeom>
          <a:solidFill>
            <a:schemeClr val="bg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a:ln>
                <a:noFill/>
              </a:ln>
              <a:solidFill>
                <a:schemeClr val="tx1"/>
              </a:solidFill>
              <a:effectLst/>
              <a:latin typeface="Arial" panose="020B0604020202020204" pitchFamily="34" charset="0"/>
              <a:ea typeface="Osaka" panose="020B0600000000000000" charset="0"/>
            </a:endParaRPr>
          </a:p>
        </p:txBody>
      </p:sp>
      <p:sp>
        <p:nvSpPr>
          <p:cNvPr id="5" name="文本框 4"/>
          <p:cNvSpPr txBox="1"/>
          <p:nvPr/>
        </p:nvSpPr>
        <p:spPr>
          <a:xfrm>
            <a:off x="358588" y="1066800"/>
            <a:ext cx="8153400" cy="3323987"/>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solidFill>
                  <a:srgbClr val="000000"/>
                </a:solidFill>
                <a:effectLst/>
                <a:latin typeface="Roboto" panose="02000000000000000000" pitchFamily="2" charset="0"/>
                <a:ea typeface="Songti SC"/>
                <a:cs typeface="宋体" panose="02010600030101010101" pitchFamily="2" charset="-122"/>
              </a:rPr>
              <a:t>Yang, T., &amp; Huang, X. (2022). Two new mean–variance enhanced index tracking models based on uncertainty theory.</a:t>
            </a:r>
            <a:r>
              <a:rPr lang="en-US" altLang="zh-CN" sz="1400" i="1" dirty="0">
                <a:solidFill>
                  <a:srgbClr val="000000"/>
                </a:solidFill>
                <a:effectLst/>
                <a:latin typeface="Roboto" panose="02000000000000000000" pitchFamily="2" charset="0"/>
                <a:ea typeface="Songti SC"/>
                <a:cs typeface="宋体" panose="02010600030101010101" pitchFamily="2" charset="-122"/>
              </a:rPr>
              <a:t> The North American Journal of Economics and Finance, 59</a:t>
            </a:r>
            <a:r>
              <a:rPr lang="en-US" altLang="zh-CN" sz="1400" dirty="0">
                <a:solidFill>
                  <a:srgbClr val="000000"/>
                </a:solidFill>
                <a:effectLst/>
                <a:latin typeface="Roboto" panose="02000000000000000000" pitchFamily="2" charset="0"/>
                <a:ea typeface="Songti SC"/>
                <a:cs typeface="宋体" panose="02010600030101010101" pitchFamily="2" charset="-122"/>
              </a:rPr>
              <a:t>, 101622. doi:10.1016/j.najef.2021.101622</a:t>
            </a:r>
            <a:endParaRPr lang="zh-CN" altLang="zh-CN" sz="1400" dirty="0">
              <a:effectLst/>
              <a:latin typeface="Times New Roman" panose="02020603050405020304" pitchFamily="18" charset="0"/>
              <a:ea typeface="Songti SC"/>
              <a:cs typeface="宋体" panose="02010600030101010101" pitchFamily="2" charset="-122"/>
            </a:endParaRPr>
          </a:p>
          <a:p>
            <a:pPr marL="285750" indent="-285750">
              <a:buFont typeface="Arial" panose="020B0604020202020204" pitchFamily="34" charset="0"/>
              <a:buChar char="•"/>
            </a:pPr>
            <a:r>
              <a:rPr lang="en-US" altLang="zh-CN" sz="1400" dirty="0">
                <a:solidFill>
                  <a:srgbClr val="000000"/>
                </a:solidFill>
                <a:effectLst/>
                <a:latin typeface="Roboto" panose="02000000000000000000" pitchFamily="2" charset="0"/>
                <a:ea typeface="Songti SC"/>
                <a:cs typeface="宋体" panose="02010600030101010101" pitchFamily="2" charset="-122"/>
              </a:rPr>
              <a:t>Ruiz-</a:t>
            </a:r>
            <a:r>
              <a:rPr lang="en-US" altLang="zh-CN" sz="1400" dirty="0" err="1">
                <a:solidFill>
                  <a:srgbClr val="000000"/>
                </a:solidFill>
                <a:effectLst/>
                <a:latin typeface="Roboto" panose="02000000000000000000" pitchFamily="2" charset="0"/>
                <a:ea typeface="Songti SC"/>
                <a:cs typeface="宋体" panose="02010600030101010101" pitchFamily="2" charset="-122"/>
              </a:rPr>
              <a:t>Torrubiano</a:t>
            </a:r>
            <a:r>
              <a:rPr lang="en-US" altLang="zh-CN" sz="1400" dirty="0">
                <a:solidFill>
                  <a:srgbClr val="000000"/>
                </a:solidFill>
                <a:effectLst/>
                <a:latin typeface="Roboto" panose="02000000000000000000" pitchFamily="2" charset="0"/>
                <a:ea typeface="Songti SC"/>
                <a:cs typeface="宋体" panose="02010600030101010101" pitchFamily="2" charset="-122"/>
              </a:rPr>
              <a:t>, R., &amp; Suárez, A. (2009). A hybrid optimization approach to index tracking.</a:t>
            </a:r>
            <a:r>
              <a:rPr lang="en-US" altLang="zh-CN" sz="1400" i="1" dirty="0">
                <a:solidFill>
                  <a:srgbClr val="000000"/>
                </a:solidFill>
                <a:effectLst/>
                <a:latin typeface="Roboto" panose="02000000000000000000" pitchFamily="2" charset="0"/>
                <a:ea typeface="Songti SC"/>
                <a:cs typeface="宋体" panose="02010600030101010101" pitchFamily="2" charset="-122"/>
              </a:rPr>
              <a:t> Annals of Operations Research, 166</a:t>
            </a:r>
            <a:r>
              <a:rPr lang="en-US" altLang="zh-CN" sz="1400" dirty="0">
                <a:solidFill>
                  <a:srgbClr val="000000"/>
                </a:solidFill>
                <a:effectLst/>
                <a:latin typeface="Roboto" panose="02000000000000000000" pitchFamily="2" charset="0"/>
                <a:ea typeface="Songti SC"/>
                <a:cs typeface="宋体" panose="02010600030101010101" pitchFamily="2" charset="-122"/>
              </a:rPr>
              <a:t>(1), 57-71. doi:10.1007/s10479-008-0404-4</a:t>
            </a:r>
            <a:endParaRPr lang="zh-CN" altLang="zh-CN" sz="1400" dirty="0">
              <a:effectLst/>
              <a:latin typeface="Times New Roman" panose="02020603050405020304" pitchFamily="18" charset="0"/>
              <a:ea typeface="Songti SC"/>
              <a:cs typeface="宋体" panose="02010600030101010101" pitchFamily="2" charset="-122"/>
            </a:endParaRPr>
          </a:p>
          <a:p>
            <a:pPr marL="285750" indent="-285750">
              <a:buFont typeface="Arial" panose="020B0604020202020204" pitchFamily="34" charset="0"/>
              <a:buChar char="•"/>
            </a:pPr>
            <a:r>
              <a:rPr lang="en-US" altLang="zh-CN" sz="1400" dirty="0">
                <a:solidFill>
                  <a:srgbClr val="000000"/>
                </a:solidFill>
                <a:effectLst/>
                <a:latin typeface="Roboto" panose="02000000000000000000" pitchFamily="2" charset="0"/>
                <a:ea typeface="Songti SC"/>
                <a:cs typeface="宋体" panose="02010600030101010101" pitchFamily="2" charset="-122"/>
              </a:rPr>
              <a:t>Adams, J., </a:t>
            </a:r>
            <a:r>
              <a:rPr lang="en-US" altLang="zh-CN" sz="1400" dirty="0" err="1">
                <a:solidFill>
                  <a:srgbClr val="000000"/>
                </a:solidFill>
                <a:effectLst/>
                <a:latin typeface="Roboto" panose="02000000000000000000" pitchFamily="2" charset="0"/>
                <a:ea typeface="Songti SC"/>
                <a:cs typeface="宋体" panose="02010600030101010101" pitchFamily="2" charset="-122"/>
              </a:rPr>
              <a:t>Hayunga</a:t>
            </a:r>
            <a:r>
              <a:rPr lang="en-US" altLang="zh-CN" sz="1400" dirty="0">
                <a:solidFill>
                  <a:srgbClr val="000000"/>
                </a:solidFill>
                <a:effectLst/>
                <a:latin typeface="Roboto" panose="02000000000000000000" pitchFamily="2" charset="0"/>
                <a:ea typeface="Songti SC"/>
                <a:cs typeface="宋体" panose="02010600030101010101" pitchFamily="2" charset="-122"/>
              </a:rPr>
              <a:t>, D., &amp; Mansi, S. (2022). Index fund trading costs are inversely related to fund and family size.</a:t>
            </a:r>
            <a:r>
              <a:rPr lang="en-US" altLang="zh-CN" sz="1400" i="1" dirty="0">
                <a:solidFill>
                  <a:srgbClr val="000000"/>
                </a:solidFill>
                <a:effectLst/>
                <a:latin typeface="Roboto" panose="02000000000000000000" pitchFamily="2" charset="0"/>
                <a:ea typeface="Songti SC"/>
                <a:cs typeface="宋体" panose="02010600030101010101" pitchFamily="2" charset="-122"/>
              </a:rPr>
              <a:t> Journal of Banking &amp;amp; Finance, 140</a:t>
            </a:r>
            <a:r>
              <a:rPr lang="en-US" altLang="zh-CN" sz="1400" dirty="0">
                <a:solidFill>
                  <a:srgbClr val="000000"/>
                </a:solidFill>
                <a:effectLst/>
                <a:latin typeface="Roboto" panose="02000000000000000000" pitchFamily="2" charset="0"/>
                <a:ea typeface="Songti SC"/>
                <a:cs typeface="宋体" panose="02010600030101010101" pitchFamily="2" charset="-122"/>
              </a:rPr>
              <a:t>, 106527. doi:10.1016/j.jbankfin.2022.106527</a:t>
            </a:r>
            <a:endParaRPr lang="zh-CN" altLang="zh-CN" sz="1400" dirty="0">
              <a:effectLst/>
              <a:latin typeface="Times New Roman" panose="02020603050405020304" pitchFamily="18" charset="0"/>
              <a:ea typeface="Songti SC"/>
              <a:cs typeface="宋体" panose="02010600030101010101" pitchFamily="2" charset="-122"/>
            </a:endParaRPr>
          </a:p>
          <a:p>
            <a:pPr marL="285750" indent="-285750">
              <a:buFont typeface="Arial" panose="020B0604020202020204" pitchFamily="34" charset="0"/>
              <a:buChar char="•"/>
            </a:pPr>
            <a:r>
              <a:rPr lang="en-US" altLang="zh-CN" sz="1400" dirty="0">
                <a:solidFill>
                  <a:srgbClr val="000000"/>
                </a:solidFill>
                <a:effectLst/>
                <a:latin typeface="Roboto" panose="02000000000000000000" pitchFamily="2" charset="0"/>
                <a:ea typeface="Songti SC"/>
                <a:cs typeface="宋体" panose="02010600030101010101" pitchFamily="2" charset="-122"/>
              </a:rPr>
              <a:t>Chu, G., Goodell, J. W., Li, X., &amp; Zhang, Y. (2021). Long-term impacts of index reconstitutions: Evidence from the CSI 300 additions and deletions.</a:t>
            </a:r>
            <a:r>
              <a:rPr lang="en-US" altLang="zh-CN" sz="1400" i="1" dirty="0">
                <a:solidFill>
                  <a:srgbClr val="000000"/>
                </a:solidFill>
                <a:effectLst/>
                <a:latin typeface="Roboto" panose="02000000000000000000" pitchFamily="2" charset="0"/>
                <a:ea typeface="Songti SC"/>
                <a:cs typeface="宋体" panose="02010600030101010101" pitchFamily="2" charset="-122"/>
              </a:rPr>
              <a:t> Pacific-Basin Finance Journal, 69</a:t>
            </a:r>
            <a:r>
              <a:rPr lang="en-US" altLang="zh-CN" sz="1400" dirty="0">
                <a:solidFill>
                  <a:srgbClr val="000000"/>
                </a:solidFill>
                <a:effectLst/>
                <a:latin typeface="Roboto" panose="02000000000000000000" pitchFamily="2" charset="0"/>
                <a:ea typeface="Songti SC"/>
                <a:cs typeface="宋体" panose="02010600030101010101" pitchFamily="2" charset="-122"/>
              </a:rPr>
              <a:t>, 101651. doi:10.1016/j.pacfin.2021.101651</a:t>
            </a:r>
            <a:endParaRPr lang="zh-CN" altLang="zh-CN" sz="1400" dirty="0">
              <a:effectLst/>
              <a:latin typeface="Times New Roman" panose="02020603050405020304" pitchFamily="18" charset="0"/>
              <a:ea typeface="Songti SC"/>
              <a:cs typeface="宋体" panose="02010600030101010101" pitchFamily="2" charset="-122"/>
            </a:endParaRPr>
          </a:p>
          <a:p>
            <a:pPr marL="285750" indent="-285750">
              <a:buFont typeface="Arial" panose="020B0604020202020204" pitchFamily="34" charset="0"/>
              <a:buChar char="•"/>
            </a:pPr>
            <a:r>
              <a:rPr lang="en-US" altLang="zh-CN" sz="1400" dirty="0">
                <a:solidFill>
                  <a:srgbClr val="000000"/>
                </a:solidFill>
                <a:effectLst/>
                <a:latin typeface="Roboto" panose="02000000000000000000" pitchFamily="2" charset="0"/>
                <a:ea typeface="Songti SC"/>
                <a:cs typeface="宋体" panose="02010600030101010101" pitchFamily="2" charset="-122"/>
              </a:rPr>
              <a:t>Fang Liu, &amp; Wen </a:t>
            </a:r>
            <a:r>
              <a:rPr lang="en-US" altLang="zh-CN" sz="1400" dirty="0" err="1">
                <a:solidFill>
                  <a:srgbClr val="000000"/>
                </a:solidFill>
                <a:effectLst/>
                <a:latin typeface="Roboto" panose="02000000000000000000" pitchFamily="2" charset="0"/>
                <a:ea typeface="Songti SC"/>
                <a:cs typeface="宋体" panose="02010600030101010101" pitchFamily="2" charset="-122"/>
              </a:rPr>
              <a:t>Wen</a:t>
            </a:r>
            <a:r>
              <a:rPr lang="en-US" altLang="zh-CN" sz="1400" dirty="0">
                <a:solidFill>
                  <a:srgbClr val="000000"/>
                </a:solidFill>
                <a:effectLst/>
                <a:latin typeface="Roboto" panose="02000000000000000000" pitchFamily="2" charset="0"/>
                <a:ea typeface="Songti SC"/>
                <a:cs typeface="宋体" panose="02010600030101010101" pitchFamily="2" charset="-122"/>
              </a:rPr>
              <a:t>. (2023). Stock index constituent adjustments and corporate social responsibility: Evidence from a quasi-natural experiment of CSI 300 index adjustments.</a:t>
            </a:r>
            <a:r>
              <a:rPr lang="en-US" altLang="zh-CN" sz="1400" i="1" dirty="0">
                <a:solidFill>
                  <a:srgbClr val="000000"/>
                </a:solidFill>
                <a:effectLst/>
                <a:latin typeface="Roboto" panose="02000000000000000000" pitchFamily="2" charset="0"/>
                <a:ea typeface="Songti SC"/>
                <a:cs typeface="宋体" panose="02010600030101010101" pitchFamily="2" charset="-122"/>
              </a:rPr>
              <a:t> China Journal of Accounting Studies, 11</a:t>
            </a:r>
            <a:r>
              <a:rPr lang="en-US" altLang="zh-CN" sz="1400" dirty="0">
                <a:solidFill>
                  <a:srgbClr val="000000"/>
                </a:solidFill>
                <a:effectLst/>
                <a:latin typeface="Roboto" panose="02000000000000000000" pitchFamily="2" charset="0"/>
                <a:ea typeface="Songti SC"/>
                <a:cs typeface="宋体" panose="02010600030101010101" pitchFamily="2" charset="-122"/>
              </a:rPr>
              <a:t>(2), 1-32. doi:10.1080/21697213.2023.2239662</a:t>
            </a:r>
            <a:endParaRPr lang="zh-CN" altLang="zh-CN" sz="1400" dirty="0">
              <a:effectLst/>
              <a:latin typeface="Times New Roman" panose="02020603050405020304" pitchFamily="18" charset="0"/>
              <a:ea typeface="Songti SC"/>
              <a:cs typeface="宋体" panose="02010600030101010101" pitchFamily="2" charset="-122"/>
            </a:endParaRPr>
          </a:p>
          <a:p>
            <a:endParaRPr lang="en-US" altLang="zh-CN" sz="1400" dirty="0"/>
          </a:p>
        </p:txBody>
      </p:sp>
    </p:spTree>
    <p:extLst>
      <p:ext uri="{BB962C8B-B14F-4D97-AF65-F5344CB8AC3E}">
        <p14:creationId xmlns:p14="http://schemas.microsoft.com/office/powerpoint/2010/main" val="3396671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52500" y="685800"/>
            <a:ext cx="7239000" cy="1143000"/>
          </a:xfrm>
        </p:spPr>
        <p:txBody>
          <a:bodyPr vert="horz" wrap="square" lIns="68580" tIns="34290" rIns="68580" bIns="34290" numCol="1" anchor="ctr" anchorCtr="0" compatLnSpc="1"/>
          <a:lstStyle/>
          <a:p>
            <a:pPr algn="ctr" eaLnBrk="1" hangingPunct="1">
              <a:defRPr/>
            </a:pPr>
            <a:r>
              <a:rPr lang="en-US" altLang="en-US" sz="2800" dirty="0"/>
              <a:t>Thank you</a:t>
            </a:r>
            <a:r>
              <a:rPr lang="en-US" altLang="zh-CN" sz="2800" dirty="0"/>
              <a:t>!</a:t>
            </a:r>
          </a:p>
        </p:txBody>
      </p:sp>
      <p:sp>
        <p:nvSpPr>
          <p:cNvPr id="4099" name="Rectangle 3"/>
          <p:cNvSpPr>
            <a:spLocks noGrp="1" noChangeArrowheads="1"/>
          </p:cNvSpPr>
          <p:nvPr>
            <p:ph type="subTitle" idx="1"/>
          </p:nvPr>
        </p:nvSpPr>
        <p:spPr>
          <a:xfrm>
            <a:off x="3733800" y="3276600"/>
            <a:ext cx="1676400" cy="2000250"/>
          </a:xfrm>
        </p:spPr>
        <p:txBody>
          <a:bodyPr vert="horz" wrap="square" lIns="68580" tIns="34290" rIns="68580" bIns="34290" numCol="1" anchor="t" anchorCtr="0" compatLnSpc="1"/>
          <a:lstStyle/>
          <a:p>
            <a:pPr algn="ctr" eaLnBrk="1" hangingPunct="1">
              <a:defRPr/>
            </a:pPr>
            <a:r>
              <a:rPr lang="en-US" altLang="en-US" b="1" dirty="0">
                <a:solidFill>
                  <a:schemeClr val="tx1"/>
                </a:solidFill>
              </a:rPr>
              <a:t>Team   9</a:t>
            </a:r>
          </a:p>
          <a:p>
            <a:pPr algn="ctr" eaLnBrk="1" hangingPunct="1">
              <a:defRPr/>
            </a:pPr>
            <a:endParaRPr lang="en-US" altLang="en-US" b="1" dirty="0">
              <a:solidFill>
                <a:schemeClr val="tx1"/>
              </a:solidFill>
            </a:endParaRPr>
          </a:p>
          <a:p>
            <a:pPr algn="ctr" eaLnBrk="1" hangingPunct="1">
              <a:defRPr/>
            </a:pPr>
            <a:r>
              <a:rPr lang="en-US" altLang="en-US" dirty="0" err="1">
                <a:solidFill>
                  <a:schemeClr val="tx1"/>
                </a:solidFill>
              </a:rPr>
              <a:t>Ziyuan</a:t>
            </a:r>
            <a:r>
              <a:rPr lang="en-US" altLang="en-US" dirty="0">
                <a:solidFill>
                  <a:schemeClr val="tx1"/>
                </a:solidFill>
              </a:rPr>
              <a:t> Zhang </a:t>
            </a:r>
          </a:p>
          <a:p>
            <a:pPr algn="ctr" eaLnBrk="1" hangingPunct="1">
              <a:defRPr/>
            </a:pPr>
            <a:r>
              <a:rPr lang="en-US" altLang="en-US" dirty="0" err="1">
                <a:solidFill>
                  <a:schemeClr val="tx1"/>
                </a:solidFill>
              </a:rPr>
              <a:t>Zhitong</a:t>
            </a:r>
            <a:r>
              <a:rPr lang="en-US" altLang="en-US" dirty="0">
                <a:solidFill>
                  <a:schemeClr val="tx1"/>
                </a:solidFill>
              </a:rPr>
              <a:t> Ye </a:t>
            </a:r>
          </a:p>
          <a:p>
            <a:pPr algn="ctr" eaLnBrk="1" hangingPunct="1">
              <a:defRPr/>
            </a:pPr>
            <a:r>
              <a:rPr lang="en-US" altLang="en-US" dirty="0">
                <a:solidFill>
                  <a:schemeClr val="tx1"/>
                </a:solidFill>
              </a:rPr>
              <a:t>Yang Xia </a:t>
            </a:r>
          </a:p>
          <a:p>
            <a:pPr algn="ctr" eaLnBrk="1" hangingPunct="1">
              <a:defRPr/>
            </a:pPr>
            <a:r>
              <a:rPr lang="en-US" altLang="en-US" dirty="0" err="1">
                <a:solidFill>
                  <a:schemeClr val="tx1"/>
                </a:solidFill>
              </a:rPr>
              <a:t>Weichen</a:t>
            </a:r>
            <a:r>
              <a:rPr lang="en-US" altLang="en-US" dirty="0">
                <a:solidFill>
                  <a:schemeClr val="tx1"/>
                </a:solidFill>
              </a:rPr>
              <a:t> Zhu </a:t>
            </a:r>
          </a:p>
          <a:p>
            <a:pPr algn="ctr" eaLnBrk="1" hangingPunct="1">
              <a:defRPr/>
            </a:pPr>
            <a:r>
              <a:rPr lang="en-US" altLang="en-US" dirty="0" err="1">
                <a:solidFill>
                  <a:schemeClr val="tx1"/>
                </a:solidFill>
              </a:rPr>
              <a:t>Yingzi</a:t>
            </a:r>
            <a:r>
              <a:rPr lang="en-US" altLang="en-US" dirty="0">
                <a:solidFill>
                  <a:schemeClr val="tx1"/>
                </a:solidFill>
              </a:rPr>
              <a:t> Li</a:t>
            </a:r>
          </a:p>
        </p:txBody>
      </p:sp>
      <p:sp>
        <p:nvSpPr>
          <p:cNvPr id="21" name="矩形 20"/>
          <p:cNvSpPr/>
          <p:nvPr/>
        </p:nvSpPr>
        <p:spPr>
          <a:xfrm>
            <a:off x="2654617" y="5429251"/>
            <a:ext cx="1403033" cy="260509"/>
          </a:xfrm>
          <a:prstGeom prst="rect">
            <a:avLst/>
          </a:prstGeom>
          <a:solidFill>
            <a:schemeClr val="bg1"/>
          </a:solidFill>
          <a:ln w="9525" cap="flat" cmpd="sng" algn="ctr">
            <a:noFill/>
            <a:prstDash val="solid"/>
            <a:round/>
            <a:headEnd type="none" w="med" len="med"/>
            <a:tailEnd type="none" w="med" len="med"/>
          </a:ln>
        </p:spPr>
        <p:txBody>
          <a:bodyPr vert="horz" wrap="square" lIns="68580" tIns="34290" rIns="68580" bIns="34290" numCol="1" anchor="t" anchorCtr="0" compatLnSpc="1"/>
          <a:lstStyle/>
          <a:p>
            <a:pPr eaLnBrk="0" fontAlgn="base" hangingPunct="0">
              <a:spcBef>
                <a:spcPct val="0"/>
              </a:spcBef>
              <a:spcAft>
                <a:spcPct val="0"/>
              </a:spcAft>
            </a:pPr>
            <a:endParaRPr lang="en-US" altLang="en-US" sz="1800">
              <a:solidFill>
                <a:srgbClr val="000000"/>
              </a:solidFill>
              <a:ea typeface="Osaka" panose="020B0600000000000000" charset="0"/>
            </a:endParaRPr>
          </a:p>
        </p:txBody>
      </p:sp>
      <p:sp>
        <p:nvSpPr>
          <p:cNvPr id="3" name="文本框 2"/>
          <p:cNvSpPr txBox="1"/>
          <p:nvPr/>
        </p:nvSpPr>
        <p:spPr>
          <a:xfrm>
            <a:off x="6629400" y="5429251"/>
            <a:ext cx="1828800" cy="369332"/>
          </a:xfrm>
          <a:prstGeom prst="rect">
            <a:avLst/>
          </a:prstGeom>
          <a:noFill/>
        </p:spPr>
        <p:txBody>
          <a:bodyPr wrap="square">
            <a:spAutoFit/>
          </a:bodyPr>
          <a:lstStyle/>
          <a:p>
            <a:pPr algn="ctr" eaLnBrk="1" hangingPunct="1">
              <a:defRPr/>
            </a:pPr>
            <a:r>
              <a:rPr lang="en-US" altLang="en-US" sz="1800" dirty="0">
                <a:solidFill>
                  <a:schemeClr val="tx1"/>
                </a:solidFill>
              </a:rPr>
              <a:t>12/7/2023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428750" y="1212741"/>
            <a:ext cx="5943600" cy="400050"/>
          </a:xfrm>
        </p:spPr>
        <p:txBody>
          <a:bodyPr vert="horz" wrap="square" lIns="68580" tIns="34290" rIns="68580" bIns="34290" numCol="1" rtlCol="0" anchor="t" anchorCtr="0" compatLnSpc="1">
            <a:normAutofit fontScale="90000"/>
          </a:bodyPr>
          <a:lstStyle/>
          <a:p>
            <a:pPr algn="ctr" fontAlgn="base">
              <a:lnSpc>
                <a:spcPct val="100000"/>
              </a:lnSpc>
            </a:pPr>
            <a:r>
              <a:rPr lang="en-US" sz="3000" b="1" dirty="0">
                <a:latin typeface="Times New Roman" panose="02020603050405020304" charset="0"/>
                <a:ea typeface="宋体" panose="02010600030101010101" pitchFamily="2" charset="-122"/>
                <a:cs typeface="+mn-cs"/>
              </a:rPr>
              <a:t>Index</a:t>
            </a:r>
            <a:endParaRPr lang="en-US" sz="3000" b="1" dirty="0">
              <a:latin typeface="Times New Roman" panose="02020603050405020304" charset="0"/>
              <a:ea typeface="宋体" panose="02010600030101010101" pitchFamily="2" charset="-122"/>
              <a:cs typeface="+mn-cs"/>
              <a:sym typeface="+mn-ea"/>
            </a:endParaRPr>
          </a:p>
        </p:txBody>
      </p:sp>
      <p:sp>
        <p:nvSpPr>
          <p:cNvPr id="5127" name="Rectangle 7"/>
          <p:cNvSpPr>
            <a:spLocks noChangeArrowheads="1"/>
          </p:cNvSpPr>
          <p:nvPr/>
        </p:nvSpPr>
        <p:spPr bwMode="auto">
          <a:xfrm>
            <a:off x="-1545431" y="-507206"/>
            <a:ext cx="184731" cy="369332"/>
          </a:xfrm>
          <a:prstGeom prst="rect">
            <a:avLst/>
          </a:prstGeom>
          <a:noFill/>
          <a:ln>
            <a:noFill/>
          </a:ln>
          <a:effectLst/>
        </p:spPr>
        <p:txBody>
          <a:bodyPr wrap="none">
            <a:spAutoFit/>
          </a:bodyPr>
          <a:lstStyle/>
          <a:p>
            <a:pPr eaLnBrk="0" fontAlgn="base" hangingPunct="0">
              <a:spcBef>
                <a:spcPct val="0"/>
              </a:spcBef>
              <a:spcAft>
                <a:spcPct val="0"/>
              </a:spcAft>
              <a:defRPr/>
            </a:pPr>
            <a:endParaRPr lang="en-US" altLang="en-US" sz="1800">
              <a:ea typeface="Osaka" panose="020B0600000000000000" charset="0"/>
            </a:endParaRPr>
          </a:p>
        </p:txBody>
      </p:sp>
      <p:sp>
        <p:nvSpPr>
          <p:cNvPr id="21" name="矩形 20"/>
          <p:cNvSpPr/>
          <p:nvPr/>
        </p:nvSpPr>
        <p:spPr>
          <a:xfrm>
            <a:off x="2686050" y="5429250"/>
            <a:ext cx="1371600" cy="285750"/>
          </a:xfrm>
          <a:prstGeom prst="rect">
            <a:avLst/>
          </a:prstGeom>
          <a:solidFill>
            <a:schemeClr val="bg1"/>
          </a:solidFill>
          <a:ln w="9525" cap="flat" cmpd="sng" algn="ctr">
            <a:noFill/>
            <a:prstDash val="solid"/>
            <a:round/>
            <a:headEnd type="none" w="med" len="med"/>
            <a:tailEnd type="none" w="med" len="med"/>
          </a:ln>
        </p:spPr>
        <p:txBody>
          <a:bodyPr vert="horz" wrap="square" lIns="68580" tIns="34290" rIns="68580" bIns="34290" numCol="1" anchor="t" anchorCtr="0" compatLnSpc="1"/>
          <a:lstStyle/>
          <a:p>
            <a:pPr eaLnBrk="0" fontAlgn="base" hangingPunct="0">
              <a:spcBef>
                <a:spcPct val="0"/>
              </a:spcBef>
              <a:spcAft>
                <a:spcPct val="0"/>
              </a:spcAft>
            </a:pPr>
            <a:endParaRPr lang="en-US" altLang="en-US" sz="1800">
              <a:ea typeface="Osaka" panose="020B0600000000000000" charset="0"/>
            </a:endParaRPr>
          </a:p>
        </p:txBody>
      </p:sp>
      <p:sp>
        <p:nvSpPr>
          <p:cNvPr id="5" name="文本框 4"/>
          <p:cNvSpPr txBox="1"/>
          <p:nvPr/>
        </p:nvSpPr>
        <p:spPr>
          <a:xfrm>
            <a:off x="1432907" y="2228850"/>
            <a:ext cx="6115050" cy="2554545"/>
          </a:xfrm>
          <a:prstGeom prst="rect">
            <a:avLst/>
          </a:prstGeom>
          <a:noFill/>
        </p:spPr>
        <p:txBody>
          <a:bodyPr wrap="square" rtlCol="0">
            <a:spAutoFit/>
          </a:bodyPr>
          <a:lstStyle/>
          <a:p>
            <a:endParaRPr lang="en-US" altLang="zh-CN" sz="2000" b="1" dirty="0"/>
          </a:p>
          <a:p>
            <a:pPr marL="300355" indent="-300355" algn="just">
              <a:buFont typeface="+mj-lt"/>
              <a:buAutoNum type="romanUcPeriod"/>
            </a:pPr>
            <a:r>
              <a:rPr lang="en-US" altLang="zh-CN" sz="2000" dirty="0"/>
              <a:t>Introduction</a:t>
            </a:r>
          </a:p>
          <a:p>
            <a:pPr marL="300355" indent="-300355" algn="just">
              <a:buFont typeface="+mj-lt"/>
              <a:buAutoNum type="romanUcPeriod"/>
            </a:pPr>
            <a:endParaRPr lang="en-US" altLang="zh-CN" sz="2000" dirty="0"/>
          </a:p>
          <a:p>
            <a:pPr marL="300355" indent="-300355" algn="just">
              <a:buFont typeface="+mj-lt"/>
              <a:buAutoNum type="romanUcPeriod"/>
            </a:pPr>
            <a:r>
              <a:rPr lang="en-US" altLang="zh-CN" sz="2000" dirty="0"/>
              <a:t>Methods</a:t>
            </a:r>
          </a:p>
          <a:p>
            <a:pPr marL="300355" indent="-300355" algn="just">
              <a:buFont typeface="+mj-lt"/>
              <a:buAutoNum type="romanUcPeriod"/>
            </a:pPr>
            <a:endParaRPr lang="en-US" altLang="zh-CN" sz="2000" dirty="0"/>
          </a:p>
          <a:p>
            <a:pPr marL="300355" indent="-300355" algn="just">
              <a:buFont typeface="+mj-lt"/>
              <a:buAutoNum type="romanUcPeriod"/>
            </a:pPr>
            <a:r>
              <a:rPr lang="en-US" altLang="zh-CN" sz="2000" dirty="0"/>
              <a:t>Benchmark Comparison</a:t>
            </a:r>
          </a:p>
          <a:p>
            <a:pPr marL="300355" indent="-300355" algn="just">
              <a:buFont typeface="+mj-lt"/>
              <a:buAutoNum type="romanUcPeriod"/>
            </a:pPr>
            <a:endParaRPr lang="en-US" altLang="zh-CN" sz="2000" dirty="0"/>
          </a:p>
          <a:p>
            <a:pPr marL="300355" indent="-300355" algn="just">
              <a:buFont typeface="+mj-lt"/>
              <a:buAutoNum type="romanUcPeriod"/>
            </a:pPr>
            <a:r>
              <a:rPr lang="en-US" altLang="zh-CN" sz="2000"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 y="533400"/>
            <a:ext cx="5943600" cy="400050"/>
          </a:xfrm>
        </p:spPr>
        <p:txBody>
          <a:bodyPr vert="horz" wrap="square" lIns="68580" tIns="34290" rIns="68580" bIns="34290" numCol="1" anchor="t" anchorCtr="0" compatLnSpc="1"/>
          <a:lstStyle/>
          <a:p>
            <a:r>
              <a:rPr lang="en-US" b="1" dirty="0">
                <a:latin typeface="Times New Roman" panose="02020603050405020304" charset="0"/>
                <a:ea typeface="宋体" panose="02010600030101010101" pitchFamily="2" charset="-122"/>
                <a:cs typeface="+mn-cs"/>
              </a:rPr>
              <a:t>Introduction</a:t>
            </a:r>
            <a:endParaRPr lang="en-US" b="1" dirty="0">
              <a:latin typeface="Times New Roman" panose="02020603050405020304" charset="0"/>
              <a:ea typeface="宋体" panose="02010600030101010101" pitchFamily="2" charset="-122"/>
              <a:cs typeface="+mn-cs"/>
              <a:sym typeface="+mn-ea"/>
            </a:endParaRPr>
          </a:p>
        </p:txBody>
      </p:sp>
      <p:sp>
        <p:nvSpPr>
          <p:cNvPr id="5127" name="Rectangle 7"/>
          <p:cNvSpPr>
            <a:spLocks noChangeArrowheads="1"/>
          </p:cNvSpPr>
          <p:nvPr/>
        </p:nvSpPr>
        <p:spPr bwMode="auto">
          <a:xfrm>
            <a:off x="-1545431" y="-507206"/>
            <a:ext cx="184731" cy="369332"/>
          </a:xfrm>
          <a:prstGeom prst="rect">
            <a:avLst/>
          </a:prstGeom>
          <a:noFill/>
          <a:ln>
            <a:noFill/>
          </a:ln>
          <a:effectLst/>
        </p:spPr>
        <p:txBody>
          <a:bodyPr wrap="none">
            <a:spAutoFit/>
          </a:bodyPr>
          <a:lstStyle/>
          <a:p>
            <a:pPr eaLnBrk="0" fontAlgn="base" hangingPunct="0">
              <a:spcBef>
                <a:spcPct val="0"/>
              </a:spcBef>
              <a:spcAft>
                <a:spcPct val="0"/>
              </a:spcAft>
              <a:defRPr/>
            </a:pPr>
            <a:endParaRPr lang="en-US" altLang="en-US" sz="1800">
              <a:solidFill>
                <a:srgbClr val="000000"/>
              </a:solidFill>
              <a:ea typeface="Osaka" panose="020B0600000000000000" charset="0"/>
            </a:endParaRPr>
          </a:p>
        </p:txBody>
      </p:sp>
      <p:sp>
        <p:nvSpPr>
          <p:cNvPr id="21" name="矩形 20"/>
          <p:cNvSpPr/>
          <p:nvPr/>
        </p:nvSpPr>
        <p:spPr>
          <a:xfrm>
            <a:off x="2686050" y="5429250"/>
            <a:ext cx="1371600" cy="285750"/>
          </a:xfrm>
          <a:prstGeom prst="rect">
            <a:avLst/>
          </a:prstGeom>
          <a:solidFill>
            <a:schemeClr val="bg1"/>
          </a:solidFill>
          <a:ln w="9525" cap="flat" cmpd="sng" algn="ctr">
            <a:noFill/>
            <a:prstDash val="solid"/>
            <a:round/>
            <a:headEnd type="none" w="med" len="med"/>
            <a:tailEnd type="none" w="med" len="med"/>
          </a:ln>
        </p:spPr>
        <p:txBody>
          <a:bodyPr vert="horz" wrap="square" lIns="68580" tIns="34290" rIns="68580" bIns="34290" numCol="1" anchor="t" anchorCtr="0" compatLnSpc="1"/>
          <a:lstStyle/>
          <a:p>
            <a:pPr eaLnBrk="0" fontAlgn="base" hangingPunct="0">
              <a:spcBef>
                <a:spcPct val="0"/>
              </a:spcBef>
              <a:spcAft>
                <a:spcPct val="0"/>
              </a:spcAft>
            </a:pPr>
            <a:endParaRPr lang="en-US" altLang="en-US" sz="1800">
              <a:solidFill>
                <a:srgbClr val="000000"/>
              </a:solidFill>
              <a:ea typeface="Osaka" panose="020B0600000000000000" charset="0"/>
            </a:endParaRPr>
          </a:p>
        </p:txBody>
      </p:sp>
      <p:sp>
        <p:nvSpPr>
          <p:cNvPr id="5" name="文本框 4"/>
          <p:cNvSpPr txBox="1"/>
          <p:nvPr/>
        </p:nvSpPr>
        <p:spPr>
          <a:xfrm>
            <a:off x="266700" y="609600"/>
            <a:ext cx="8610600" cy="6284797"/>
          </a:xfrm>
          <a:prstGeom prst="rect">
            <a:avLst/>
          </a:prstGeom>
          <a:noFill/>
        </p:spPr>
        <p:txBody>
          <a:bodyPr wrap="square" rtlCol="0">
            <a:spAutoFit/>
          </a:bodyPr>
          <a:lstStyle/>
          <a:p>
            <a:pPr>
              <a:lnSpc>
                <a:spcPct val="130000"/>
              </a:lnSpc>
              <a:spcBef>
                <a:spcPts val="300"/>
              </a:spcBef>
              <a:spcAft>
                <a:spcPts val="300"/>
              </a:spcAft>
            </a:pPr>
            <a:endParaRPr lang="en-US" altLang="zh-CN" sz="1600" b="1" dirty="0">
              <a:solidFill>
                <a:srgbClr val="000000"/>
              </a:solidFill>
            </a:endParaRPr>
          </a:p>
          <a:p>
            <a:pPr>
              <a:lnSpc>
                <a:spcPct val="130000"/>
              </a:lnSpc>
              <a:spcBef>
                <a:spcPts val="300"/>
              </a:spcBef>
              <a:spcAft>
                <a:spcPts val="300"/>
              </a:spcAft>
            </a:pPr>
            <a:r>
              <a:rPr lang="en-US" altLang="zh-CN" sz="1600" b="1" dirty="0">
                <a:solidFill>
                  <a:srgbClr val="000000"/>
                </a:solidFill>
              </a:rPr>
              <a:t>Index tracking – 2 methods</a:t>
            </a:r>
          </a:p>
          <a:p>
            <a:pPr marL="257175" indent="-257175">
              <a:lnSpc>
                <a:spcPct val="130000"/>
              </a:lnSpc>
              <a:spcBef>
                <a:spcPts val="300"/>
              </a:spcBef>
              <a:spcAft>
                <a:spcPts val="300"/>
              </a:spcAft>
              <a:buFont typeface="Arial" panose="020B0604020202020204" pitchFamily="34" charset="0"/>
              <a:buChar char="•"/>
            </a:pPr>
            <a:r>
              <a:rPr lang="en-US" altLang="zh-CN" sz="1600" b="1" dirty="0">
                <a:solidFill>
                  <a:srgbClr val="000000"/>
                </a:solidFill>
              </a:rPr>
              <a:t>Suppose history could repeat itself: </a:t>
            </a:r>
            <a:r>
              <a:rPr lang="en-US" altLang="zh-CN" sz="1600" dirty="0">
                <a:solidFill>
                  <a:srgbClr val="000000"/>
                </a:solidFill>
              </a:rPr>
              <a:t>mainly used &amp;our choice</a:t>
            </a:r>
          </a:p>
          <a:p>
            <a:pPr marL="257175" indent="-257175">
              <a:lnSpc>
                <a:spcPct val="130000"/>
              </a:lnSpc>
              <a:spcBef>
                <a:spcPts val="300"/>
              </a:spcBef>
              <a:spcAft>
                <a:spcPts val="300"/>
              </a:spcAft>
              <a:buFont typeface="Arial" panose="020B0604020202020204" pitchFamily="34" charset="0"/>
              <a:buChar char="•"/>
            </a:pPr>
            <a:r>
              <a:rPr lang="en-US" altLang="zh-CN" sz="1600" b="1" dirty="0">
                <a:solidFill>
                  <a:srgbClr val="000000"/>
                </a:solidFill>
              </a:rPr>
              <a:t>Incomplete replication :</a:t>
            </a:r>
            <a:r>
              <a:rPr lang="en-US" altLang="zh-CN" sz="1600" dirty="0">
                <a:solidFill>
                  <a:srgbClr val="000000"/>
                </a:solidFill>
              </a:rPr>
              <a:t>divide component securities into several sets and take different proportions</a:t>
            </a:r>
          </a:p>
          <a:p>
            <a:pPr marL="257175" indent="-257175">
              <a:lnSpc>
                <a:spcPct val="130000"/>
              </a:lnSpc>
              <a:spcBef>
                <a:spcPts val="300"/>
              </a:spcBef>
              <a:spcAft>
                <a:spcPts val="300"/>
              </a:spcAft>
              <a:buFont typeface="Arial" panose="020B0604020202020204" pitchFamily="34" charset="0"/>
              <a:buChar char="•"/>
            </a:pPr>
            <a:endParaRPr lang="en-US" altLang="zh-CN" sz="1600" dirty="0">
              <a:solidFill>
                <a:srgbClr val="000000"/>
              </a:solidFill>
            </a:endParaRPr>
          </a:p>
          <a:p>
            <a:pPr>
              <a:lnSpc>
                <a:spcPct val="130000"/>
              </a:lnSpc>
              <a:spcBef>
                <a:spcPts val="300"/>
              </a:spcBef>
              <a:spcAft>
                <a:spcPts val="300"/>
              </a:spcAft>
            </a:pPr>
            <a:r>
              <a:rPr lang="en-US" altLang="zh-CN" sz="1600" b="1" dirty="0">
                <a:solidFill>
                  <a:srgbClr val="000000"/>
                </a:solidFill>
              </a:rPr>
              <a:t>CSI 300</a:t>
            </a:r>
          </a:p>
          <a:p>
            <a:pPr marL="257175" indent="-257175">
              <a:lnSpc>
                <a:spcPct val="130000"/>
              </a:lnSpc>
              <a:spcBef>
                <a:spcPts val="300"/>
              </a:spcBef>
              <a:spcAft>
                <a:spcPts val="300"/>
              </a:spcAft>
              <a:buFont typeface="Arial" panose="020B0604020202020204" pitchFamily="34" charset="0"/>
              <a:buChar char="•"/>
            </a:pPr>
            <a:r>
              <a:rPr lang="en-US" altLang="zh-CN" sz="1600" dirty="0">
                <a:latin typeface="Times New Roman" panose="02020603050405020304" charset="0"/>
                <a:ea typeface="等线" panose="02010600030101010101" pitchFamily="2" charset="-122"/>
              </a:rPr>
              <a:t> Compiled by China Securities Index Co., Ltd (CSI) since April 2005</a:t>
            </a:r>
          </a:p>
          <a:p>
            <a:pPr marL="257175" indent="-257175">
              <a:lnSpc>
                <a:spcPct val="130000"/>
              </a:lnSpc>
              <a:spcBef>
                <a:spcPts val="300"/>
              </a:spcBef>
              <a:spcAft>
                <a:spcPts val="300"/>
              </a:spcAft>
              <a:buFont typeface="Arial" panose="020B0604020202020204" pitchFamily="34" charset="0"/>
              <a:buChar char="•"/>
            </a:pPr>
            <a:r>
              <a:rPr lang="en-US" altLang="zh-CN" sz="1600" dirty="0">
                <a:latin typeface="Times New Roman" panose="02020603050405020304" charset="0"/>
                <a:ea typeface="等线" panose="02010600030101010101" pitchFamily="2" charset="-122"/>
              </a:rPr>
              <a:t>A basic index of two Chinese capital market (Shanghai Stock market and Shenzhen Stock market)</a:t>
            </a:r>
          </a:p>
          <a:p>
            <a:pPr marL="257175" indent="-257175">
              <a:lnSpc>
                <a:spcPct val="130000"/>
              </a:lnSpc>
              <a:spcBef>
                <a:spcPts val="300"/>
              </a:spcBef>
              <a:spcAft>
                <a:spcPts val="300"/>
              </a:spcAft>
              <a:buFont typeface="Arial" panose="020B0604020202020204" pitchFamily="34" charset="0"/>
              <a:buChar char="•"/>
            </a:pPr>
            <a:r>
              <a:rPr lang="en-US" altLang="zh-CN" sz="1600" dirty="0">
                <a:latin typeface="Times New Roman" panose="02020603050405020304" charset="0"/>
                <a:ea typeface="等线" panose="02010600030101010101" pitchFamily="2" charset="-122"/>
              </a:rPr>
              <a:t>Component chose based on liquidity and the market size, semi-annual adjustment every June and December</a:t>
            </a:r>
            <a:endParaRPr lang="en-US" altLang="zh-CN" sz="1600" dirty="0">
              <a:solidFill>
                <a:srgbClr val="000000"/>
              </a:solidFill>
            </a:endParaRPr>
          </a:p>
          <a:p>
            <a:pPr marL="257175" indent="-257175">
              <a:lnSpc>
                <a:spcPct val="130000"/>
              </a:lnSpc>
              <a:spcBef>
                <a:spcPts val="300"/>
              </a:spcBef>
              <a:spcAft>
                <a:spcPts val="300"/>
              </a:spcAft>
              <a:buFont typeface="Arial" panose="020B0604020202020204" pitchFamily="34" charset="0"/>
              <a:buChar char="•"/>
            </a:pPr>
            <a:r>
              <a:rPr lang="en-US" altLang="zh-CN" sz="1600" dirty="0">
                <a:solidFill>
                  <a:srgbClr val="000000"/>
                </a:solidFill>
              </a:rPr>
              <a:t>Contains over half of the total market capitalization</a:t>
            </a:r>
            <a:br>
              <a:rPr lang="en-US" altLang="zh-CN" sz="1600" dirty="0">
                <a:solidFill>
                  <a:srgbClr val="000000"/>
                </a:solidFill>
              </a:rPr>
            </a:br>
            <a:r>
              <a:rPr lang="zh-CN" altLang="en-US" sz="1600" dirty="0">
                <a:solidFill>
                  <a:srgbClr val="000000"/>
                </a:solidFill>
              </a:rPr>
              <a:t>→ </a:t>
            </a:r>
            <a:r>
              <a:rPr lang="en-US" altLang="zh-CN" sz="1600" dirty="0">
                <a:solidFill>
                  <a:srgbClr val="000000"/>
                </a:solidFill>
              </a:rPr>
              <a:t>an overall reflection of the market trend</a:t>
            </a:r>
          </a:p>
          <a:p>
            <a:pPr marL="257175" indent="-257175">
              <a:lnSpc>
                <a:spcPct val="130000"/>
              </a:lnSpc>
              <a:spcBef>
                <a:spcPts val="300"/>
              </a:spcBef>
              <a:spcAft>
                <a:spcPts val="300"/>
              </a:spcAft>
              <a:buFont typeface="Arial" panose="020B0604020202020204" pitchFamily="34" charset="0"/>
              <a:buChar char="•"/>
            </a:pPr>
            <a:r>
              <a:rPr lang="en-US" altLang="zh-CN" sz="1600" dirty="0">
                <a:solidFill>
                  <a:srgbClr val="000000"/>
                </a:solidFill>
              </a:rPr>
              <a:t>Cannot be directly traded and a full replication is infeasible in practice</a:t>
            </a:r>
          </a:p>
          <a:p>
            <a:pPr>
              <a:lnSpc>
                <a:spcPct val="130000"/>
              </a:lnSpc>
              <a:spcBef>
                <a:spcPts val="300"/>
              </a:spcBef>
              <a:spcAft>
                <a:spcPts val="300"/>
              </a:spcAft>
            </a:pPr>
            <a:endParaRPr lang="en-US" altLang="zh-CN" sz="1400" dirty="0">
              <a:solidFill>
                <a:srgbClr val="000000"/>
              </a:solidFill>
            </a:endParaRPr>
          </a:p>
          <a:p>
            <a:pPr marL="257175" indent="-257175">
              <a:spcBef>
                <a:spcPts val="300"/>
              </a:spcBef>
              <a:spcAft>
                <a:spcPts val="300"/>
              </a:spcAft>
              <a:buFont typeface="Arial" panose="020B0604020202020204" pitchFamily="34" charset="0"/>
              <a:buChar char="•"/>
            </a:pPr>
            <a:endParaRPr lang="en-US" altLang="zh-CN" sz="1400" dirty="0">
              <a:solidFill>
                <a:srgbClr val="000000"/>
              </a:solidFill>
            </a:endParaRPr>
          </a:p>
          <a:p>
            <a:pPr>
              <a:spcBef>
                <a:spcPts val="300"/>
              </a:spcBef>
              <a:spcAft>
                <a:spcPts val="300"/>
              </a:spcAft>
            </a:pPr>
            <a:endParaRPr lang="en-US" altLang="zh-CN" sz="1400" b="1"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2400" y="533400"/>
            <a:ext cx="5943600" cy="400050"/>
          </a:xfrm>
        </p:spPr>
        <p:txBody>
          <a:bodyPr vert="horz" wrap="square" lIns="68580" tIns="34290" rIns="68580" bIns="34290" numCol="1" anchor="t" anchorCtr="0" compatLnSpc="1"/>
          <a:lstStyle/>
          <a:p>
            <a:r>
              <a:rPr lang="en-US" b="1" dirty="0">
                <a:latin typeface="Times New Roman" panose="02020603050405020304" charset="0"/>
                <a:ea typeface="宋体" panose="02010600030101010101" pitchFamily="2" charset="-122"/>
                <a:cs typeface="+mn-cs"/>
              </a:rPr>
              <a:t>Introduction</a:t>
            </a:r>
            <a:endParaRPr lang="en-US" b="1" dirty="0">
              <a:latin typeface="Times New Roman" panose="02020603050405020304" charset="0"/>
              <a:ea typeface="宋体" panose="02010600030101010101" pitchFamily="2" charset="-122"/>
              <a:cs typeface="+mn-cs"/>
              <a:sym typeface="+mn-ea"/>
            </a:endParaRPr>
          </a:p>
        </p:txBody>
      </p:sp>
      <p:sp>
        <p:nvSpPr>
          <p:cNvPr id="5127" name="Rectangle 7"/>
          <p:cNvSpPr>
            <a:spLocks noChangeArrowheads="1"/>
          </p:cNvSpPr>
          <p:nvPr/>
        </p:nvSpPr>
        <p:spPr bwMode="auto">
          <a:xfrm>
            <a:off x="-1545431" y="-507206"/>
            <a:ext cx="184731" cy="369332"/>
          </a:xfrm>
          <a:prstGeom prst="rect">
            <a:avLst/>
          </a:prstGeom>
          <a:noFill/>
          <a:ln>
            <a:noFill/>
          </a:ln>
          <a:effectLst/>
        </p:spPr>
        <p:txBody>
          <a:bodyPr wrap="none">
            <a:spAutoFit/>
          </a:bodyPr>
          <a:lstStyle/>
          <a:p>
            <a:pPr eaLnBrk="0" fontAlgn="base" hangingPunct="0">
              <a:spcBef>
                <a:spcPct val="0"/>
              </a:spcBef>
              <a:spcAft>
                <a:spcPct val="0"/>
              </a:spcAft>
              <a:defRPr/>
            </a:pPr>
            <a:endParaRPr lang="en-US" altLang="en-US" sz="1800">
              <a:solidFill>
                <a:srgbClr val="000000"/>
              </a:solidFill>
              <a:ea typeface="Osaka" panose="020B0600000000000000" charset="0"/>
            </a:endParaRPr>
          </a:p>
        </p:txBody>
      </p:sp>
      <p:sp>
        <p:nvSpPr>
          <p:cNvPr id="21" name="矩形 20"/>
          <p:cNvSpPr/>
          <p:nvPr/>
        </p:nvSpPr>
        <p:spPr>
          <a:xfrm>
            <a:off x="2686050" y="5429250"/>
            <a:ext cx="1371600" cy="285750"/>
          </a:xfrm>
          <a:prstGeom prst="rect">
            <a:avLst/>
          </a:prstGeom>
          <a:solidFill>
            <a:schemeClr val="bg1"/>
          </a:solidFill>
          <a:ln w="9525" cap="flat" cmpd="sng" algn="ctr">
            <a:noFill/>
            <a:prstDash val="solid"/>
            <a:round/>
            <a:headEnd type="none" w="med" len="med"/>
            <a:tailEnd type="none" w="med" len="med"/>
          </a:ln>
        </p:spPr>
        <p:txBody>
          <a:bodyPr vert="horz" wrap="square" lIns="68580" tIns="34290" rIns="68580" bIns="34290" numCol="1" anchor="t" anchorCtr="0" compatLnSpc="1"/>
          <a:lstStyle/>
          <a:p>
            <a:pPr eaLnBrk="0" fontAlgn="base" hangingPunct="0">
              <a:spcBef>
                <a:spcPct val="0"/>
              </a:spcBef>
              <a:spcAft>
                <a:spcPct val="0"/>
              </a:spcAft>
            </a:pPr>
            <a:endParaRPr lang="en-US" altLang="en-US" sz="1800">
              <a:solidFill>
                <a:srgbClr val="000000"/>
              </a:solidFill>
              <a:ea typeface="Osaka" panose="020B0600000000000000" charset="0"/>
            </a:endParaRPr>
          </a:p>
        </p:txBody>
      </p:sp>
      <p:pic>
        <p:nvPicPr>
          <p:cNvPr id="2" name="图片 1"/>
          <p:cNvPicPr>
            <a:picLocks noChangeAspect="1"/>
          </p:cNvPicPr>
          <p:nvPr/>
        </p:nvPicPr>
        <p:blipFill>
          <a:blip r:embed="rId3"/>
          <a:stretch>
            <a:fillRect/>
          </a:stretch>
        </p:blipFill>
        <p:spPr>
          <a:xfrm>
            <a:off x="1787986" y="1794882"/>
            <a:ext cx="5568028" cy="35273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54641" y="499741"/>
            <a:ext cx="5943600" cy="400050"/>
          </a:xfrm>
        </p:spPr>
        <p:txBody>
          <a:bodyPr vert="horz" wrap="square" lIns="68580" tIns="34290" rIns="68580" bIns="34290" numCol="1" anchor="t" anchorCtr="0" compatLnSpc="1"/>
          <a:lstStyle/>
          <a:p>
            <a:r>
              <a:rPr lang="en-US" b="1" dirty="0">
                <a:latin typeface="Times New Roman" panose="02020603050405020304" charset="0"/>
                <a:ea typeface="宋体" panose="02010600030101010101" pitchFamily="2" charset="-122"/>
                <a:cs typeface="+mn-cs"/>
              </a:rPr>
              <a:t>Introduction</a:t>
            </a:r>
            <a:endParaRPr lang="en-US" b="1" dirty="0">
              <a:latin typeface="Times New Roman" panose="02020603050405020304" charset="0"/>
              <a:ea typeface="宋体" panose="02010600030101010101" pitchFamily="2" charset="-122"/>
              <a:cs typeface="+mn-cs"/>
              <a:sym typeface="+mn-ea"/>
            </a:endParaRPr>
          </a:p>
        </p:txBody>
      </p:sp>
      <p:sp>
        <p:nvSpPr>
          <p:cNvPr id="5127" name="Rectangle 7"/>
          <p:cNvSpPr>
            <a:spLocks noChangeArrowheads="1"/>
          </p:cNvSpPr>
          <p:nvPr/>
        </p:nvSpPr>
        <p:spPr bwMode="auto">
          <a:xfrm>
            <a:off x="-1545431" y="-507206"/>
            <a:ext cx="184731" cy="369332"/>
          </a:xfrm>
          <a:prstGeom prst="rect">
            <a:avLst/>
          </a:prstGeom>
          <a:noFill/>
          <a:ln>
            <a:noFill/>
          </a:ln>
          <a:effectLst/>
        </p:spPr>
        <p:txBody>
          <a:bodyPr wrap="none">
            <a:spAutoFit/>
          </a:bodyPr>
          <a:lstStyle/>
          <a:p>
            <a:pPr eaLnBrk="0" fontAlgn="base" hangingPunct="0">
              <a:spcBef>
                <a:spcPct val="0"/>
              </a:spcBef>
              <a:spcAft>
                <a:spcPct val="0"/>
              </a:spcAft>
              <a:defRPr/>
            </a:pPr>
            <a:endParaRPr lang="en-US" altLang="en-US" sz="1800">
              <a:solidFill>
                <a:srgbClr val="000000"/>
              </a:solidFill>
              <a:ea typeface="Osaka" panose="020B0600000000000000" charset="0"/>
            </a:endParaRPr>
          </a:p>
        </p:txBody>
      </p:sp>
      <p:sp>
        <p:nvSpPr>
          <p:cNvPr id="21" name="矩形 20"/>
          <p:cNvSpPr/>
          <p:nvPr/>
        </p:nvSpPr>
        <p:spPr>
          <a:xfrm>
            <a:off x="2686050" y="5429250"/>
            <a:ext cx="1371600" cy="285750"/>
          </a:xfrm>
          <a:prstGeom prst="rect">
            <a:avLst/>
          </a:prstGeom>
          <a:solidFill>
            <a:schemeClr val="bg1"/>
          </a:solidFill>
          <a:ln w="9525" cap="flat" cmpd="sng" algn="ctr">
            <a:noFill/>
            <a:prstDash val="solid"/>
            <a:round/>
            <a:headEnd type="none" w="med" len="med"/>
            <a:tailEnd type="none" w="med" len="med"/>
          </a:ln>
        </p:spPr>
        <p:txBody>
          <a:bodyPr vert="horz" wrap="square" lIns="68580" tIns="34290" rIns="68580" bIns="34290" numCol="1" anchor="t" anchorCtr="0" compatLnSpc="1"/>
          <a:lstStyle/>
          <a:p>
            <a:pPr eaLnBrk="0" fontAlgn="base" hangingPunct="0">
              <a:spcBef>
                <a:spcPct val="0"/>
              </a:spcBef>
              <a:spcAft>
                <a:spcPct val="0"/>
              </a:spcAft>
            </a:pPr>
            <a:endParaRPr lang="en-US" altLang="en-US" sz="1800">
              <a:solidFill>
                <a:srgbClr val="000000"/>
              </a:solidFill>
              <a:ea typeface="Osaka" panose="020B0600000000000000" charset="0"/>
            </a:endParaRPr>
          </a:p>
        </p:txBody>
      </p:sp>
      <p:sp>
        <p:nvSpPr>
          <p:cNvPr id="5" name="文本框 4"/>
          <p:cNvSpPr txBox="1"/>
          <p:nvPr/>
        </p:nvSpPr>
        <p:spPr>
          <a:xfrm>
            <a:off x="190500" y="1143000"/>
            <a:ext cx="8801100" cy="4816703"/>
          </a:xfrm>
          <a:prstGeom prst="rect">
            <a:avLst/>
          </a:prstGeom>
          <a:noFill/>
        </p:spPr>
        <p:txBody>
          <a:bodyPr wrap="square" rtlCol="0">
            <a:spAutoFit/>
          </a:bodyPr>
          <a:lstStyle/>
          <a:p>
            <a:pPr>
              <a:lnSpc>
                <a:spcPct val="130000"/>
              </a:lnSpc>
              <a:spcBef>
                <a:spcPts val="300"/>
              </a:spcBef>
              <a:spcAft>
                <a:spcPts val="300"/>
              </a:spcAft>
            </a:pPr>
            <a:r>
              <a:rPr lang="en-US" altLang="zh-CN" sz="1500" b="1" dirty="0">
                <a:solidFill>
                  <a:srgbClr val="000000"/>
                </a:solidFill>
              </a:rPr>
              <a:t>Data</a:t>
            </a:r>
          </a:p>
          <a:p>
            <a:pPr marL="257175" indent="-257175">
              <a:lnSpc>
                <a:spcPct val="130000"/>
              </a:lnSpc>
              <a:spcBef>
                <a:spcPts val="300"/>
              </a:spcBef>
              <a:spcAft>
                <a:spcPts val="300"/>
              </a:spcAft>
              <a:buFont typeface="Arial" panose="020B0604020202020204" pitchFamily="34" charset="0"/>
              <a:buChar char="•"/>
            </a:pPr>
            <a:r>
              <a:rPr lang="en-US" altLang="zh-CN" sz="1500" b="1" dirty="0">
                <a:solidFill>
                  <a:srgbClr val="000000"/>
                </a:solidFill>
              </a:rPr>
              <a:t>Period: </a:t>
            </a:r>
            <a:r>
              <a:rPr lang="en-US" altLang="zh-CN" sz="1500" dirty="0">
                <a:latin typeface="Times New Roman" panose="02020603050405020304" charset="0"/>
                <a:ea typeface="等线" panose="02010600030101010101" pitchFamily="2" charset="-122"/>
              </a:rPr>
              <a:t>from 17 December 2018 to 12 June 2023</a:t>
            </a:r>
            <a:endParaRPr lang="en-US" altLang="zh-CN" sz="1500" b="1" dirty="0">
              <a:solidFill>
                <a:srgbClr val="000000"/>
              </a:solidFill>
            </a:endParaRPr>
          </a:p>
          <a:p>
            <a:pPr marL="257175" indent="-257175">
              <a:lnSpc>
                <a:spcPct val="130000"/>
              </a:lnSpc>
              <a:spcBef>
                <a:spcPts val="300"/>
              </a:spcBef>
              <a:spcAft>
                <a:spcPts val="300"/>
              </a:spcAft>
              <a:buFont typeface="Arial" panose="020B0604020202020204" pitchFamily="34" charset="0"/>
              <a:buChar char="•"/>
            </a:pPr>
            <a:r>
              <a:rPr lang="en-US" altLang="zh-CN" sz="1500" b="1" dirty="0">
                <a:solidFill>
                  <a:srgbClr val="000000"/>
                </a:solidFill>
              </a:rPr>
              <a:t>Source :</a:t>
            </a:r>
            <a:r>
              <a:rPr lang="en-US" altLang="zh-CN" sz="1500" b="1" dirty="0">
                <a:solidFill>
                  <a:srgbClr val="000000"/>
                </a:solidFill>
                <a:cs typeface="宋体" panose="02010600030101010101" pitchFamily="2" charset="-122"/>
              </a:rPr>
              <a:t>Component stock price:</a:t>
            </a:r>
            <a:r>
              <a:rPr lang="zh-CN" altLang="zh-CN" sz="1500" dirty="0">
                <a:latin typeface="Times New Roman" panose="02020603050405020304" charset="0"/>
                <a:ea typeface="Songti SC"/>
                <a:cs typeface="宋体" panose="02010600030101010101" pitchFamily="2" charset="-122"/>
              </a:rPr>
              <a:t> </a:t>
            </a:r>
            <a:r>
              <a:rPr lang="en-US" altLang="zh-CN" sz="1500" dirty="0">
                <a:latin typeface="Times New Roman" panose="02020603050405020304" charset="0"/>
                <a:ea typeface="Songti SC"/>
                <a:cs typeface="宋体" panose="02010600030101010101" pitchFamily="2" charset="-122"/>
              </a:rPr>
              <a:t>China Securities Network(the statutory information disclosure media</a:t>
            </a:r>
          </a:p>
          <a:p>
            <a:pPr>
              <a:lnSpc>
                <a:spcPct val="130000"/>
              </a:lnSpc>
              <a:spcBef>
                <a:spcPts val="300"/>
              </a:spcBef>
              <a:spcAft>
                <a:spcPts val="300"/>
              </a:spcAft>
            </a:pPr>
            <a:r>
              <a:rPr lang="en-US" altLang="zh-CN" sz="1500" dirty="0">
                <a:latin typeface="Times New Roman" panose="02020603050405020304" charset="0"/>
                <a:ea typeface="Songti SC"/>
                <a:cs typeface="宋体" panose="02010600030101010101" pitchFamily="2" charset="-122"/>
              </a:rPr>
              <a:t>                    </a:t>
            </a:r>
            <a:r>
              <a:rPr lang="en-US" altLang="zh-CN" sz="1500" b="1" dirty="0">
                <a:latin typeface="Times New Roman" panose="02020603050405020304" charset="0"/>
                <a:ea typeface="Songti SC"/>
                <a:cs typeface="宋体" panose="02010600030101010101" pitchFamily="2" charset="-122"/>
              </a:rPr>
              <a:t>The entry and exit records</a:t>
            </a:r>
            <a:r>
              <a:rPr lang="en-US" altLang="zh-CN" sz="1500" dirty="0">
                <a:latin typeface="Times New Roman" panose="02020603050405020304" charset="0"/>
                <a:ea typeface="Songti SC"/>
                <a:cs typeface="宋体" panose="02010600030101010101" pitchFamily="2" charset="-122"/>
              </a:rPr>
              <a:t>: WIND database.</a:t>
            </a:r>
            <a:endParaRPr lang="en-US" altLang="zh-CN" sz="1500" b="1" dirty="0">
              <a:solidFill>
                <a:srgbClr val="000000"/>
              </a:solidFill>
            </a:endParaRPr>
          </a:p>
          <a:p>
            <a:pPr marL="257175" indent="-257175">
              <a:lnSpc>
                <a:spcPct val="130000"/>
              </a:lnSpc>
              <a:spcBef>
                <a:spcPts val="300"/>
              </a:spcBef>
              <a:spcAft>
                <a:spcPts val="300"/>
              </a:spcAft>
              <a:buFont typeface="Arial" panose="020B0604020202020204" pitchFamily="34" charset="0"/>
              <a:buChar char="•"/>
            </a:pPr>
            <a:r>
              <a:rPr lang="en-US" altLang="zh-CN" sz="1500" b="1" dirty="0">
                <a:solidFill>
                  <a:srgbClr val="000000"/>
                </a:solidFill>
              </a:rPr>
              <a:t>Division:  7 Training periods: each includes </a:t>
            </a:r>
            <a:r>
              <a:rPr lang="en-US" altLang="zh-CN" sz="1500" dirty="0">
                <a:solidFill>
                  <a:srgbClr val="000000"/>
                </a:solidFill>
              </a:rPr>
              <a:t>a whole calendar year before a regular adjustment</a:t>
            </a:r>
          </a:p>
          <a:p>
            <a:pPr>
              <a:lnSpc>
                <a:spcPct val="130000"/>
              </a:lnSpc>
              <a:spcBef>
                <a:spcPts val="300"/>
              </a:spcBef>
              <a:spcAft>
                <a:spcPts val="300"/>
              </a:spcAft>
            </a:pPr>
            <a:r>
              <a:rPr lang="en-US" altLang="zh-CN" sz="1500" b="1" dirty="0">
                <a:solidFill>
                  <a:srgbClr val="000000"/>
                </a:solidFill>
              </a:rPr>
              <a:t>                     7 </a:t>
            </a:r>
            <a:r>
              <a:rPr lang="en-US" altLang="zh-CN" sz="1500" b="1" dirty="0" err="1">
                <a:solidFill>
                  <a:srgbClr val="000000"/>
                </a:solidFill>
              </a:rPr>
              <a:t>Backtest</a:t>
            </a:r>
            <a:r>
              <a:rPr lang="en-US" altLang="zh-CN" sz="1500" b="1" dirty="0">
                <a:solidFill>
                  <a:srgbClr val="000000"/>
                </a:solidFill>
              </a:rPr>
              <a:t> periods: </a:t>
            </a:r>
            <a:r>
              <a:rPr lang="en-US" altLang="zh-CN" sz="1500" dirty="0">
                <a:solidFill>
                  <a:srgbClr val="000000"/>
                </a:solidFill>
              </a:rPr>
              <a:t>from the day after an adjustment  to the day before next adjustment</a:t>
            </a:r>
          </a:p>
          <a:p>
            <a:pPr>
              <a:lnSpc>
                <a:spcPct val="130000"/>
              </a:lnSpc>
              <a:spcBef>
                <a:spcPts val="300"/>
              </a:spcBef>
              <a:spcAft>
                <a:spcPts val="300"/>
              </a:spcAft>
            </a:pPr>
            <a:endParaRPr lang="en-US" altLang="zh-CN" sz="1500" dirty="0">
              <a:solidFill>
                <a:srgbClr val="000000"/>
              </a:solidFill>
            </a:endParaRPr>
          </a:p>
          <a:p>
            <a:pPr>
              <a:lnSpc>
                <a:spcPct val="130000"/>
              </a:lnSpc>
              <a:spcBef>
                <a:spcPts val="300"/>
              </a:spcBef>
              <a:spcAft>
                <a:spcPts val="300"/>
              </a:spcAft>
            </a:pPr>
            <a:r>
              <a:rPr lang="en-US" altLang="zh-CN" sz="1500" b="1" dirty="0">
                <a:solidFill>
                  <a:srgbClr val="000000"/>
                </a:solidFill>
              </a:rPr>
              <a:t>What we do: </a:t>
            </a:r>
          </a:p>
          <a:p>
            <a:pPr marL="214630" indent="-214630">
              <a:lnSpc>
                <a:spcPct val="130000"/>
              </a:lnSpc>
              <a:spcBef>
                <a:spcPts val="300"/>
              </a:spcBef>
              <a:spcAft>
                <a:spcPts val="300"/>
              </a:spcAft>
              <a:buFont typeface="Arial" panose="020B0604020202020204" pitchFamily="34" charset="0"/>
              <a:buChar char="•"/>
            </a:pPr>
            <a:r>
              <a:rPr lang="en-US" altLang="zh-CN" sz="1500" dirty="0">
                <a:solidFill>
                  <a:srgbClr val="000000"/>
                </a:solidFill>
              </a:rPr>
              <a:t>Every training period: minimize the tracking error between the portfolio and the index,</a:t>
            </a:r>
            <a:r>
              <a:rPr lang="en-US" altLang="zh-CN" sz="1500" b="1" dirty="0">
                <a:solidFill>
                  <a:srgbClr val="000000"/>
                </a:solidFill>
              </a:rPr>
              <a:t> </a:t>
            </a:r>
            <a:r>
              <a:rPr lang="en-US" altLang="zh-CN" sz="1500" dirty="0">
                <a:solidFill>
                  <a:srgbClr val="000000"/>
                </a:solidFill>
              </a:rPr>
              <a:t>get a totally new portfolio, ignoring related costs</a:t>
            </a:r>
          </a:p>
          <a:p>
            <a:pPr marL="214630" indent="-214630">
              <a:lnSpc>
                <a:spcPct val="130000"/>
              </a:lnSpc>
              <a:spcBef>
                <a:spcPts val="300"/>
              </a:spcBef>
              <a:spcAft>
                <a:spcPts val="300"/>
              </a:spcAft>
              <a:buFont typeface="Arial" panose="020B0604020202020204" pitchFamily="34" charset="0"/>
              <a:buChar char="•"/>
            </a:pPr>
            <a:r>
              <a:rPr lang="en-US" altLang="zh-CN" sz="1500" dirty="0">
                <a:solidFill>
                  <a:srgbClr val="000000"/>
                </a:solidFill>
              </a:rPr>
              <a:t>Every back-test period: test the performance of the portfolio without further adjustment</a:t>
            </a:r>
          </a:p>
          <a:p>
            <a:pPr marL="214630" indent="-214630">
              <a:lnSpc>
                <a:spcPct val="130000"/>
              </a:lnSpc>
              <a:spcBef>
                <a:spcPts val="300"/>
              </a:spcBef>
              <a:spcAft>
                <a:spcPts val="300"/>
              </a:spcAft>
              <a:buFont typeface="Arial" panose="020B0604020202020204" pitchFamily="34" charset="0"/>
              <a:buChar char="•"/>
            </a:pPr>
            <a:r>
              <a:rPr lang="en-US" altLang="zh-CN" sz="1500" dirty="0">
                <a:solidFill>
                  <a:srgbClr val="000000"/>
                </a:solidFill>
              </a:rPr>
              <a:t>Use 4 different classical methods including machine learning and deep learning techniques</a:t>
            </a:r>
          </a:p>
          <a:p>
            <a:pPr>
              <a:spcBef>
                <a:spcPts val="300"/>
              </a:spcBef>
              <a:spcAft>
                <a:spcPts val="300"/>
              </a:spcAft>
            </a:pPr>
            <a:endParaRPr lang="en-US" altLang="zh-CN" sz="1800" b="1" dirty="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7"/>
          <p:cNvSpPr>
            <a:spLocks noChangeArrowheads="1"/>
          </p:cNvSpPr>
          <p:nvPr/>
        </p:nvSpPr>
        <p:spPr bwMode="auto">
          <a:xfrm>
            <a:off x="-2060575" y="-676275"/>
            <a:ext cx="184150" cy="457200"/>
          </a:xfrm>
          <a:prstGeom prst="rect">
            <a:avLst/>
          </a:prstGeom>
          <a:noFill/>
          <a:ln>
            <a:noFill/>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
        <p:nvSpPr>
          <p:cNvPr id="11" name="Rectangle 2"/>
          <p:cNvSpPr>
            <a:spLocks noGrp="1" noChangeArrowheads="1"/>
          </p:cNvSpPr>
          <p:nvPr>
            <p:ph type="title"/>
          </p:nvPr>
        </p:nvSpPr>
        <p:spPr>
          <a:xfrm>
            <a:off x="609600" y="533400"/>
            <a:ext cx="7924800" cy="685800"/>
          </a:xfrm>
        </p:spPr>
        <p:txBody>
          <a:bodyPr vert="horz" wrap="square" lIns="91440" tIns="45720" rIns="91440" bIns="45720" numCol="1" anchor="t" anchorCtr="0" compatLnSpc="1"/>
          <a:lstStyle/>
          <a:p>
            <a:pPr marL="0" marR="0" lvl="0" algn="l" defTabSz="914400" rtl="0" fontAlgn="base" latinLnBrk="0">
              <a:lnSpc>
                <a:spcPct val="100000"/>
              </a:lnSpc>
              <a:buClrTx/>
              <a:buSzTx/>
              <a:buFontTx/>
              <a:buNone/>
            </a:pPr>
            <a:r>
              <a:rPr lang="en-US" sz="2000" b="1">
                <a:latin typeface="Times New Roman" panose="02020603050405020304" charset="0"/>
                <a:ea typeface="宋体" panose="02010600030101010101" pitchFamily="2" charset="-122"/>
                <a:cs typeface="+mn-cs"/>
                <a:sym typeface="+mn-ea"/>
              </a:rPr>
              <a:t>Time period division</a:t>
            </a:r>
          </a:p>
        </p:txBody>
      </p:sp>
      <p:pic>
        <p:nvPicPr>
          <p:cNvPr id="2" name="图片 1"/>
          <p:cNvPicPr>
            <a:picLocks noChangeAspect="1"/>
          </p:cNvPicPr>
          <p:nvPr/>
        </p:nvPicPr>
        <p:blipFill>
          <a:blip r:embed="rId3"/>
          <a:stretch>
            <a:fillRect/>
          </a:stretch>
        </p:blipFill>
        <p:spPr>
          <a:xfrm>
            <a:off x="1066800" y="1143000"/>
            <a:ext cx="6909942" cy="3200400"/>
          </a:xfrm>
          <a:prstGeom prst="rect">
            <a:avLst/>
          </a:prstGeom>
        </p:spPr>
      </p:pic>
      <p:graphicFrame>
        <p:nvGraphicFramePr>
          <p:cNvPr id="3" name="表格 2">
            <a:extLst>
              <a:ext uri="{FF2B5EF4-FFF2-40B4-BE49-F238E27FC236}">
                <a16:creationId xmlns:a16="http://schemas.microsoft.com/office/drawing/2014/main" id="{57B2C13C-8659-6C29-838F-A3308D7E1420}"/>
              </a:ext>
            </a:extLst>
          </p:cNvPr>
          <p:cNvGraphicFramePr>
            <a:graphicFrameLocks noGrp="1"/>
          </p:cNvGraphicFramePr>
          <p:nvPr>
            <p:extLst>
              <p:ext uri="{D42A27DB-BD31-4B8C-83A1-F6EECF244321}">
                <p14:modId xmlns:p14="http://schemas.microsoft.com/office/powerpoint/2010/main" val="2774405600"/>
              </p:ext>
            </p:extLst>
          </p:nvPr>
        </p:nvGraphicFramePr>
        <p:xfrm>
          <a:off x="457200" y="4648200"/>
          <a:ext cx="6019799" cy="1844973"/>
        </p:xfrm>
        <a:graphic>
          <a:graphicData uri="http://schemas.openxmlformats.org/drawingml/2006/table">
            <a:tbl>
              <a:tblPr>
                <a:tableStyleId>{5C22544A-7EE6-4342-B048-85BDC9FD1C3A}</a:tableStyleId>
              </a:tblPr>
              <a:tblGrid>
                <a:gridCol w="1295457">
                  <a:extLst>
                    <a:ext uri="{9D8B030D-6E8A-4147-A177-3AD203B41FA5}">
                      <a16:colId xmlns:a16="http://schemas.microsoft.com/office/drawing/2014/main" val="20000"/>
                    </a:ext>
                  </a:extLst>
                </a:gridCol>
                <a:gridCol w="1604401">
                  <a:extLst>
                    <a:ext uri="{9D8B030D-6E8A-4147-A177-3AD203B41FA5}">
                      <a16:colId xmlns:a16="http://schemas.microsoft.com/office/drawing/2014/main" val="20001"/>
                    </a:ext>
                  </a:extLst>
                </a:gridCol>
                <a:gridCol w="1035664">
                  <a:extLst>
                    <a:ext uri="{9D8B030D-6E8A-4147-A177-3AD203B41FA5}">
                      <a16:colId xmlns:a16="http://schemas.microsoft.com/office/drawing/2014/main" val="20002"/>
                    </a:ext>
                  </a:extLst>
                </a:gridCol>
                <a:gridCol w="1152179">
                  <a:extLst>
                    <a:ext uri="{9D8B030D-6E8A-4147-A177-3AD203B41FA5}">
                      <a16:colId xmlns:a16="http://schemas.microsoft.com/office/drawing/2014/main" val="20003"/>
                    </a:ext>
                  </a:extLst>
                </a:gridCol>
                <a:gridCol w="932098">
                  <a:extLst>
                    <a:ext uri="{9D8B030D-6E8A-4147-A177-3AD203B41FA5}">
                      <a16:colId xmlns:a16="http://schemas.microsoft.com/office/drawing/2014/main" val="20004"/>
                    </a:ext>
                  </a:extLst>
                </a:gridCol>
              </a:tblGrid>
              <a:tr h="135134">
                <a:tc>
                  <a:txBody>
                    <a:bodyPr/>
                    <a:lstStyle/>
                    <a:p>
                      <a:pPr algn="ctr" fontAlgn="ctr"/>
                      <a:r>
                        <a:rPr lang="en-US" sz="900" u="none" strike="noStrike">
                          <a:effectLst/>
                        </a:rPr>
                        <a:t>Number</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gridSpan="2">
                  <a:txBody>
                    <a:bodyPr/>
                    <a:lstStyle/>
                    <a:p>
                      <a:pPr algn="ctr" fontAlgn="ctr"/>
                      <a:r>
                        <a:rPr lang="en-US" sz="900" u="none" strike="noStrike">
                          <a:effectLst/>
                        </a:rPr>
                        <a:t>Training Period</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hMerge="1">
                  <a:txBody>
                    <a:bodyPr/>
                    <a:lstStyle/>
                    <a:p>
                      <a:endParaRPr lang="zh-CN"/>
                    </a:p>
                  </a:txBody>
                  <a:tcPr/>
                </a:tc>
                <a:tc gridSpan="2">
                  <a:txBody>
                    <a:bodyPr/>
                    <a:lstStyle/>
                    <a:p>
                      <a:pPr algn="ctr" fontAlgn="ctr"/>
                      <a:r>
                        <a:rPr lang="en-US" sz="900" u="none" strike="noStrike">
                          <a:effectLst/>
                        </a:rPr>
                        <a:t>Back-test Period</a:t>
                      </a:r>
                      <a:endParaRPr lang="en-US"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hMerge="1">
                  <a:txBody>
                    <a:bodyPr/>
                    <a:lstStyle/>
                    <a:p>
                      <a:endParaRPr lang="zh-CN"/>
                    </a:p>
                  </a:txBody>
                  <a:tcPr/>
                </a:tc>
                <a:extLst>
                  <a:ext uri="{0D108BD9-81ED-4DB2-BD59-A6C34878D82A}">
                    <a16:rowId xmlns:a16="http://schemas.microsoft.com/office/drawing/2014/main" val="10000"/>
                  </a:ext>
                </a:extLst>
              </a:tr>
              <a:tr h="243463">
                <a:tc>
                  <a:txBody>
                    <a:bodyPr/>
                    <a:lstStyle/>
                    <a:p>
                      <a:pPr algn="ctr" fontAlgn="ctr"/>
                      <a:r>
                        <a:rPr lang="en-US" altLang="zh-CN" sz="900" u="none" strike="noStrike">
                          <a:effectLst/>
                        </a:rPr>
                        <a:t>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a:effectLst/>
                        </a:rPr>
                        <a:t>20181216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a:effectLst/>
                        </a:rPr>
                        <a:t>20191215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dirty="0">
                          <a:effectLst/>
                        </a:rPr>
                        <a:t>20191216</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a:effectLst/>
                        </a:rPr>
                        <a:t>20200613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extLst>
                  <a:ext uri="{0D108BD9-81ED-4DB2-BD59-A6C34878D82A}">
                    <a16:rowId xmlns:a16="http://schemas.microsoft.com/office/drawing/2014/main" val="10001"/>
                  </a:ext>
                </a:extLst>
              </a:tr>
              <a:tr h="243463">
                <a:tc>
                  <a:txBody>
                    <a:bodyPr/>
                    <a:lstStyle/>
                    <a:p>
                      <a:pPr algn="ctr" fontAlgn="ctr"/>
                      <a:r>
                        <a:rPr lang="en-US" altLang="zh-CN" sz="900" u="none" strike="noStrike">
                          <a:effectLst/>
                        </a:rPr>
                        <a:t>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dirty="0">
                          <a:effectLst/>
                        </a:rPr>
                        <a:t>20190616 </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a:effectLst/>
                        </a:rPr>
                        <a:t>20200614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a:effectLst/>
                        </a:rPr>
                        <a:t>20200615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a:effectLst/>
                        </a:rPr>
                        <a:t>20201212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extLst>
                  <a:ext uri="{0D108BD9-81ED-4DB2-BD59-A6C34878D82A}">
                    <a16:rowId xmlns:a16="http://schemas.microsoft.com/office/drawing/2014/main" val="10002"/>
                  </a:ext>
                </a:extLst>
              </a:tr>
              <a:tr h="243463">
                <a:tc>
                  <a:txBody>
                    <a:bodyPr/>
                    <a:lstStyle/>
                    <a:p>
                      <a:pPr algn="ctr" fontAlgn="ctr"/>
                      <a:r>
                        <a:rPr lang="en-US" altLang="zh-CN" sz="900" u="none" strike="noStrike">
                          <a:effectLst/>
                        </a:rPr>
                        <a:t>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a:effectLst/>
                        </a:rPr>
                        <a:t>20191215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a:effectLst/>
                        </a:rPr>
                        <a:t>20201213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a:effectLst/>
                        </a:rPr>
                        <a:t>20201214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a:effectLst/>
                        </a:rPr>
                        <a:t>20210613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extLst>
                  <a:ext uri="{0D108BD9-81ED-4DB2-BD59-A6C34878D82A}">
                    <a16:rowId xmlns:a16="http://schemas.microsoft.com/office/drawing/2014/main" val="10003"/>
                  </a:ext>
                </a:extLst>
              </a:tr>
              <a:tr h="243463">
                <a:tc>
                  <a:txBody>
                    <a:bodyPr/>
                    <a:lstStyle/>
                    <a:p>
                      <a:pPr algn="ctr" fontAlgn="ctr"/>
                      <a:r>
                        <a:rPr lang="en-US" altLang="zh-CN" sz="900" u="none" strike="noStrike">
                          <a:effectLst/>
                        </a:rPr>
                        <a:t>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a:effectLst/>
                        </a:rPr>
                        <a:t>20200614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a:effectLst/>
                        </a:rPr>
                        <a:t>20210614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a:effectLst/>
                        </a:rPr>
                        <a:t>20210615</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a:effectLst/>
                        </a:rPr>
                        <a:t>20211211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extLst>
                  <a:ext uri="{0D108BD9-81ED-4DB2-BD59-A6C34878D82A}">
                    <a16:rowId xmlns:a16="http://schemas.microsoft.com/office/drawing/2014/main" val="10004"/>
                  </a:ext>
                </a:extLst>
              </a:tr>
              <a:tr h="243463">
                <a:tc>
                  <a:txBody>
                    <a:bodyPr/>
                    <a:lstStyle/>
                    <a:p>
                      <a:pPr algn="ctr" fontAlgn="ctr"/>
                      <a:r>
                        <a:rPr lang="en-US" altLang="zh-CN" sz="900" u="none" strike="noStrike" dirty="0">
                          <a:effectLst/>
                        </a:rPr>
                        <a:t>5</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a:effectLst/>
                        </a:rPr>
                        <a:t>20201213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dirty="0">
                          <a:effectLst/>
                        </a:rPr>
                        <a:t>20211212</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a:effectLst/>
                        </a:rPr>
                        <a:t>20211213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a:effectLst/>
                        </a:rPr>
                        <a:t>20220611</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extLst>
                  <a:ext uri="{0D108BD9-81ED-4DB2-BD59-A6C34878D82A}">
                    <a16:rowId xmlns:a16="http://schemas.microsoft.com/office/drawing/2014/main" val="10005"/>
                  </a:ext>
                </a:extLst>
              </a:tr>
              <a:tr h="243463">
                <a:tc>
                  <a:txBody>
                    <a:bodyPr/>
                    <a:lstStyle/>
                    <a:p>
                      <a:pPr algn="ctr" fontAlgn="ctr"/>
                      <a:r>
                        <a:rPr lang="en-US" altLang="zh-CN" sz="900" u="none" strike="noStrike">
                          <a:effectLst/>
                        </a:rPr>
                        <a:t>6</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a:effectLst/>
                        </a:rPr>
                        <a:t>20210614</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a:effectLst/>
                        </a:rPr>
                        <a:t>20220612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a:effectLst/>
                        </a:rPr>
                        <a:t>20220613</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a:effectLst/>
                        </a:rPr>
                        <a:t>20221210</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extLst>
                  <a:ext uri="{0D108BD9-81ED-4DB2-BD59-A6C34878D82A}">
                    <a16:rowId xmlns:a16="http://schemas.microsoft.com/office/drawing/2014/main" val="10006"/>
                  </a:ext>
                </a:extLst>
              </a:tr>
              <a:tr h="243463">
                <a:tc>
                  <a:txBody>
                    <a:bodyPr/>
                    <a:lstStyle/>
                    <a:p>
                      <a:pPr algn="ctr" fontAlgn="ctr"/>
                      <a:r>
                        <a:rPr lang="en-US" altLang="zh-CN" sz="900" u="none" strike="noStrike">
                          <a:effectLst/>
                        </a:rPr>
                        <a:t>7</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dirty="0">
                          <a:effectLst/>
                        </a:rPr>
                        <a:t>20211212</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a:effectLst/>
                        </a:rPr>
                        <a:t>20221211 </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a:effectLst/>
                        </a:rPr>
                        <a:t>20221212</a:t>
                      </a:r>
                      <a:endParaRPr lang="en-US" altLang="zh-CN" sz="900" b="0" i="0" u="none" strike="noStrike">
                        <a:solidFill>
                          <a:srgbClr val="000000"/>
                        </a:solidFill>
                        <a:effectLst/>
                        <a:latin typeface="宋体" panose="02010600030101010101" pitchFamily="2" charset="-122"/>
                        <a:ea typeface="宋体" panose="02010600030101010101" pitchFamily="2" charset="-122"/>
                      </a:endParaRPr>
                    </a:p>
                  </a:txBody>
                  <a:tcPr marL="3572" marR="3572" marT="3572" marB="0" anchor="ctr"/>
                </a:tc>
                <a:tc>
                  <a:txBody>
                    <a:bodyPr/>
                    <a:lstStyle/>
                    <a:p>
                      <a:pPr algn="ctr" fontAlgn="ctr"/>
                      <a:r>
                        <a:rPr lang="en-US" altLang="zh-CN" sz="900" u="none" strike="noStrike" dirty="0">
                          <a:effectLst/>
                        </a:rPr>
                        <a:t>20230610</a:t>
                      </a:r>
                      <a:endParaRPr lang="en-US" altLang="zh-CN" sz="900" b="0" i="0" u="none" strike="noStrike" dirty="0">
                        <a:solidFill>
                          <a:srgbClr val="000000"/>
                        </a:solidFill>
                        <a:effectLst/>
                        <a:latin typeface="宋体" panose="02010600030101010101" pitchFamily="2" charset="-122"/>
                        <a:ea typeface="宋体" panose="02010600030101010101" pitchFamily="2" charset="-122"/>
                      </a:endParaRPr>
                    </a:p>
                  </a:txBody>
                  <a:tcPr marL="3572" marR="3572" marT="3572" marB="0"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533400"/>
            <a:ext cx="7924800" cy="685800"/>
          </a:xfrm>
        </p:spPr>
        <p:txBody>
          <a:bodyPr vert="horz" wrap="square" lIns="91440" tIns="45720" rIns="91440" bIns="45720" numCol="1" anchor="t" anchorCtr="0" compatLnSpc="1"/>
          <a:lstStyle/>
          <a:p>
            <a:pPr marL="0" marR="0" lvl="0" algn="l" defTabSz="914400" rtl="0" fontAlgn="base" latinLnBrk="0">
              <a:lnSpc>
                <a:spcPct val="100000"/>
              </a:lnSpc>
              <a:buClrTx/>
              <a:buSzTx/>
              <a:buFontTx/>
              <a:buNone/>
            </a:pPr>
            <a:r>
              <a:rPr kumimoji="0" lang="en-US"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rPr>
              <a:t>Method </a:t>
            </a:r>
            <a:r>
              <a:rPr kumimoji="0" lang="en-US" altLang="zh-CN"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rPr>
              <a:t>1</a:t>
            </a:r>
            <a:r>
              <a:rPr kumimoji="0" lang="en-US"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rPr>
              <a:t>: </a:t>
            </a:r>
            <a:r>
              <a:rPr lang="en-US" sz="2000" b="1" dirty="0">
                <a:latin typeface="Times New Roman" panose="02020603050405020304" charset="0"/>
                <a:ea typeface="宋体" panose="02010600030101010101" pitchFamily="2" charset="-122"/>
                <a:cs typeface="+mn-cs"/>
                <a:sym typeface="+mn-ea"/>
              </a:rPr>
              <a:t>Quadratic Programming </a:t>
            </a:r>
            <a:r>
              <a:rPr lang="en-US" altLang="zh-CN" sz="2000" b="1" dirty="0">
                <a:latin typeface="Times New Roman" panose="02020603050405020304" charset="0"/>
                <a:ea typeface="宋体" panose="02010600030101010101" pitchFamily="2" charset="-122"/>
                <a:cs typeface="+mn-cs"/>
                <a:sym typeface="+mn-ea"/>
              </a:rPr>
              <a:t>model</a:t>
            </a:r>
            <a:endParaRPr kumimoji="0" lang="en-US"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sym typeface="+mn-ea"/>
            </a:endParaRPr>
          </a:p>
        </p:txBody>
      </p:sp>
      <p:sp>
        <p:nvSpPr>
          <p:cNvPr id="8" name="文本框 7"/>
          <p:cNvSpPr txBox="1"/>
          <p:nvPr>
            <p:custDataLst>
              <p:tags r:id="rId1"/>
            </p:custDataLst>
          </p:nvPr>
        </p:nvSpPr>
        <p:spPr>
          <a:xfrm>
            <a:off x="609600" y="1592085"/>
            <a:ext cx="8229600" cy="2217915"/>
          </a:xfrm>
          <a:prstGeom prst="rect">
            <a:avLst/>
          </a:prstGeom>
          <a:noFill/>
          <a:ln w="9525">
            <a:noFill/>
          </a:ln>
        </p:spPr>
        <p:txBody>
          <a:bodyPr wrap="square">
            <a:spAutoFit/>
          </a:bodyPr>
          <a:lstStyle/>
          <a:p>
            <a:pPr>
              <a:lnSpc>
                <a:spcPts val="2400"/>
              </a:lnSpc>
            </a:pPr>
            <a:r>
              <a:rPr lang="en-US" sz="1600" b="1" dirty="0">
                <a:latin typeface="Times New Roman" panose="02020603050405020304" charset="0"/>
                <a:ea typeface="宋体" panose="02010600030101010101" pitchFamily="2" charset="-122"/>
                <a:sym typeface="+mn-ea"/>
              </a:rPr>
              <a:t>Construct an optimization problem to minimize tracking error</a:t>
            </a:r>
            <a:r>
              <a:rPr lang="zh-CN" altLang="en-US" sz="1600" b="1" dirty="0">
                <a:latin typeface="Times New Roman" panose="02020603050405020304" charset="0"/>
                <a:ea typeface="宋体" panose="02010600030101010101" pitchFamily="2" charset="-122"/>
                <a:sym typeface="+mn-ea"/>
              </a:rPr>
              <a:t>：</a:t>
            </a:r>
            <a:endParaRPr lang="en-US" sz="1600" b="1" dirty="0">
              <a:latin typeface="Times New Roman" panose="02020603050405020304" charset="0"/>
              <a:ea typeface="宋体" panose="02010600030101010101" pitchFamily="2" charset="-122"/>
              <a:sym typeface="+mn-ea"/>
            </a:endParaRPr>
          </a:p>
          <a:p>
            <a:pPr marL="285750" indent="-285750">
              <a:lnSpc>
                <a:spcPts val="2400"/>
              </a:lnSpc>
              <a:buFont typeface="Wingdings" panose="05000000000000000000" charset="0"/>
              <a:buChar char="l"/>
            </a:pPr>
            <a:r>
              <a:rPr lang="en-US" sz="1600" b="1" dirty="0">
                <a:latin typeface="Times New Roman" panose="02020603050405020304" charset="0"/>
                <a:ea typeface="宋体" panose="02010600030101010101" pitchFamily="2" charset="-122"/>
                <a:sym typeface="+mn-ea"/>
              </a:rPr>
              <a:t>Constraints:</a:t>
            </a:r>
          </a:p>
          <a:p>
            <a:pPr>
              <a:lnSpc>
                <a:spcPts val="2400"/>
              </a:lnSpc>
            </a:pPr>
            <a:r>
              <a:rPr lang="en-US" sz="1600" dirty="0">
                <a:latin typeface="Times New Roman" panose="02020603050405020304" charset="0"/>
                <a:ea typeface="宋体" panose="02010600030101010101" pitchFamily="2" charset="-122"/>
                <a:sym typeface="+mn-ea"/>
              </a:rPr>
              <a:t>          Sum of weights equals 1.</a:t>
            </a:r>
          </a:p>
          <a:p>
            <a:pPr>
              <a:lnSpc>
                <a:spcPts val="2400"/>
              </a:lnSpc>
            </a:pPr>
            <a:r>
              <a:rPr lang="en-US" sz="1600" dirty="0">
                <a:latin typeface="Times New Roman" panose="02020603050405020304" charset="0"/>
                <a:ea typeface="宋体" panose="02010600030101010101" pitchFamily="2" charset="-122"/>
                <a:sym typeface="+mn-ea"/>
              </a:rPr>
              <a:t>          Each weight between 0 and 1 (no short selling allowed).</a:t>
            </a:r>
          </a:p>
          <a:p>
            <a:pPr marL="285750" indent="-285750">
              <a:lnSpc>
                <a:spcPts val="2400"/>
              </a:lnSpc>
              <a:buFont typeface="Wingdings" panose="05000000000000000000" charset="0"/>
              <a:buChar char="l"/>
            </a:pPr>
            <a:r>
              <a:rPr lang="en-US" sz="1600" b="1" dirty="0">
                <a:latin typeface="Times New Roman" panose="02020603050405020304" charset="0"/>
                <a:ea typeface="宋体" panose="02010600030101010101" pitchFamily="2" charset="-122"/>
                <a:sym typeface="+mn-ea"/>
              </a:rPr>
              <a:t>Setting: </a:t>
            </a:r>
            <a:r>
              <a:rPr lang="en-US" sz="1600" dirty="0">
                <a:latin typeface="Times New Roman" panose="02020603050405020304" charset="0"/>
                <a:ea typeface="宋体" panose="02010600030101010101" pitchFamily="2" charset="-122"/>
                <a:sym typeface="+mn-ea"/>
              </a:rPr>
              <a:t>Assign equal weights to all stocks.</a:t>
            </a:r>
          </a:p>
          <a:p>
            <a:pPr marL="285750" indent="-285750">
              <a:lnSpc>
                <a:spcPts val="2400"/>
              </a:lnSpc>
              <a:buFont typeface="Wingdings" panose="05000000000000000000" charset="0"/>
              <a:buChar char="l"/>
            </a:pPr>
            <a:r>
              <a:rPr lang="en-US" sz="1600" b="1" dirty="0">
                <a:latin typeface="Times New Roman" panose="02020603050405020304" charset="0"/>
                <a:ea typeface="宋体" panose="02010600030101010101" pitchFamily="2" charset="-122"/>
                <a:sym typeface="+mn-ea"/>
              </a:rPr>
              <a:t>Solution Method: </a:t>
            </a:r>
            <a:r>
              <a:rPr lang="en-US" sz="1600" dirty="0">
                <a:latin typeface="Times New Roman" panose="02020603050405020304" charset="0"/>
                <a:ea typeface="宋体" panose="02010600030101010101" pitchFamily="2" charset="-122"/>
                <a:sym typeface="+mn-ea"/>
              </a:rPr>
              <a:t>Sequential Least Squares Programming (SLSQP) .</a:t>
            </a:r>
          </a:p>
          <a:p>
            <a:pPr>
              <a:lnSpc>
                <a:spcPts val="2400"/>
              </a:lnSpc>
            </a:pPr>
            <a:endParaRPr lang="en-US" sz="1600" dirty="0">
              <a:latin typeface="Times New Roman" panose="02020603050405020304" charset="0"/>
              <a:ea typeface="宋体" panose="02010600030101010101" pitchFamily="2" charset="-122"/>
              <a:sym typeface="+mn-ea"/>
            </a:endParaRPr>
          </a:p>
        </p:txBody>
      </p:sp>
      <p:pic>
        <p:nvPicPr>
          <p:cNvPr id="6" name="图片 5"/>
          <p:cNvPicPr>
            <a:picLocks noChangeAspect="1"/>
          </p:cNvPicPr>
          <p:nvPr/>
        </p:nvPicPr>
        <p:blipFill>
          <a:blip r:embed="rId5"/>
          <a:stretch>
            <a:fillRect/>
          </a:stretch>
        </p:blipFill>
        <p:spPr>
          <a:xfrm>
            <a:off x="609600" y="3824399"/>
            <a:ext cx="3415120" cy="1738201"/>
          </a:xfrm>
          <a:prstGeom prst="rect">
            <a:avLst/>
          </a:prstGeom>
        </p:spPr>
      </p:pic>
      <mc:AlternateContent xmlns:mc="http://schemas.openxmlformats.org/markup-compatibility/2006" xmlns:a14="http://schemas.microsoft.com/office/drawing/2010/main">
        <mc:Choice Requires="a14">
          <p:sp>
            <p:nvSpPr>
              <p:cNvPr id="13" name="文本框 12"/>
              <p:cNvSpPr txBox="1"/>
              <p:nvPr>
                <p:custDataLst>
                  <p:tags r:id="rId2"/>
                </p:custDataLst>
              </p:nvPr>
            </p:nvSpPr>
            <p:spPr>
              <a:xfrm>
                <a:off x="4419600" y="3953253"/>
                <a:ext cx="4343400" cy="1480534"/>
              </a:xfrm>
              <a:prstGeom prst="rect">
                <a:avLst/>
              </a:prstGeom>
              <a:noFill/>
              <a:ln w="9525">
                <a:noFill/>
              </a:ln>
            </p:spPr>
            <p:txBody>
              <a:bodyPr wrap="square">
                <a:spAutoFit/>
              </a:bodyPr>
              <a:lstStyle/>
              <a:p>
                <a:pPr>
                  <a:lnSpc>
                    <a:spcPts val="2200"/>
                  </a:lnSpc>
                </a:pPr>
                <a:r>
                  <a:rPr lang="en-US" sz="1600" dirty="0">
                    <a:latin typeface="Times New Roman" panose="02020603050405020304" charset="0"/>
                    <a:ea typeface="宋体" panose="02010600030101010101" pitchFamily="2" charset="-122"/>
                    <a:sym typeface="+mn-ea"/>
                  </a:rPr>
                  <a:t>where:</a:t>
                </a:r>
              </a:p>
              <a:p>
                <a:pPr>
                  <a:lnSpc>
                    <a:spcPts val="2200"/>
                  </a:lnSpc>
                </a:pPr>
                <a14:m>
                  <m:oMath xmlns:m="http://schemas.openxmlformats.org/officeDocument/2006/math">
                    <m:r>
                      <a:rPr lang="en-US" altLang="zh-CN" sz="1600" b="1" i="1">
                        <a:latin typeface="Cambria Math" panose="02040503050406030204" pitchFamily="18" charset="0"/>
                      </a:rPr>
                      <m:t>𝒘</m:t>
                    </m:r>
                  </m:oMath>
                </a14:m>
                <a:r>
                  <a:rPr lang="en-US" altLang="zh-CN" sz="1600" dirty="0">
                    <a:latin typeface="Times New Roman" panose="02020603050405020304" charset="0"/>
                    <a:ea typeface="宋体" panose="02010600030101010101" pitchFamily="2" charset="-122"/>
                    <a:sym typeface="+mn-ea"/>
                  </a:rPr>
                  <a:t>: </a:t>
                </a:r>
                <a:r>
                  <a:rPr lang="en-US" sz="1600" dirty="0">
                    <a:latin typeface="Times New Roman" panose="02020603050405020304" charset="0"/>
                    <a:ea typeface="宋体" panose="02010600030101010101" pitchFamily="2" charset="-122"/>
                    <a:sym typeface="+mn-ea"/>
                  </a:rPr>
                  <a:t>vector of portfolio weights</a:t>
                </a:r>
              </a:p>
              <a:p>
                <a:pPr>
                  <a:lnSpc>
                    <a:spcPts val="2200"/>
                  </a:lnSpc>
                </a:pPr>
                <a14:m>
                  <m:oMath xmlns:m="http://schemas.openxmlformats.org/officeDocument/2006/math">
                    <m:r>
                      <a:rPr lang="en-US" altLang="zh-CN" sz="1600" i="1">
                        <a:effectLst/>
                        <a:latin typeface="Cambria Math" panose="02040503050406030204" pitchFamily="18" charset="0"/>
                        <a:ea typeface="等线" panose="02010600030101010101" pitchFamily="2" charset="-122"/>
                        <a:cs typeface="Times New Roman" panose="02020603050405020304" charset="0"/>
                      </a:rPr>
                      <m:t>𝑄</m:t>
                    </m:r>
                  </m:oMath>
                </a14:m>
                <a:r>
                  <a:rPr lang="en-US" altLang="zh-CN" sz="1600" dirty="0">
                    <a:latin typeface="Times New Roman" panose="02020603050405020304" charset="0"/>
                    <a:ea typeface="宋体" panose="02010600030101010101" pitchFamily="2" charset="-122"/>
                    <a:sym typeface="+mn-ea"/>
                  </a:rPr>
                  <a:t>: </a:t>
                </a:r>
                <a:r>
                  <a:rPr lang="en-US" sz="1600" dirty="0">
                    <a:latin typeface="Times New Roman" panose="02020603050405020304" charset="0"/>
                    <a:ea typeface="宋体" panose="02010600030101010101" pitchFamily="2" charset="-122"/>
                    <a:sym typeface="+mn-ea"/>
                  </a:rPr>
                  <a:t>covariance matrix of the stock returns</a:t>
                </a:r>
              </a:p>
              <a:p>
                <a:pPr>
                  <a:lnSpc>
                    <a:spcPts val="2200"/>
                  </a:lnSpc>
                </a:pPr>
                <a14:m>
                  <m:oMath xmlns:m="http://schemas.openxmlformats.org/officeDocument/2006/math">
                    <m:sSub>
                      <m:sSubPr>
                        <m:ctrlPr>
                          <a:rPr lang="zh-CN" altLang="zh-CN" sz="1600" i="1" kern="0">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600" i="1">
                            <a:effectLst/>
                            <a:latin typeface="Cambria Math" panose="02040503050406030204" pitchFamily="18" charset="0"/>
                            <a:ea typeface="等线" panose="02010600030101010101" pitchFamily="2" charset="-122"/>
                            <a:cs typeface="Times New Roman" panose="02020603050405020304" charset="0"/>
                          </a:rPr>
                          <m:t>𝑅</m:t>
                        </m:r>
                      </m:e>
                      <m:sub>
                        <m:r>
                          <a:rPr lang="en-US" altLang="zh-CN" sz="1600" i="1">
                            <a:effectLst/>
                            <a:latin typeface="Cambria Math" panose="02040503050406030204" pitchFamily="18" charset="0"/>
                            <a:ea typeface="等线" panose="02010600030101010101" pitchFamily="2" charset="-122"/>
                            <a:cs typeface="Times New Roman" panose="02020603050405020304" charset="0"/>
                          </a:rPr>
                          <m:t>𝑏</m:t>
                        </m:r>
                      </m:sub>
                    </m:sSub>
                    <m:r>
                      <m:rPr>
                        <m:nor/>
                      </m:rPr>
                      <a:rPr lang="en-US" altLang="zh-CN" sz="1600" dirty="0">
                        <a:latin typeface="Times New Roman" panose="02020603050405020304" charset="0"/>
                        <a:ea typeface="宋体" panose="02010600030101010101" pitchFamily="2" charset="-122"/>
                        <a:sym typeface="+mn-ea"/>
                      </a:rPr>
                      <m:t>:</m:t>
                    </m:r>
                  </m:oMath>
                </a14:m>
                <a:r>
                  <a:rPr lang="en-US" sz="1600" dirty="0">
                    <a:latin typeface="Times New Roman" panose="02020603050405020304" charset="0"/>
                    <a:ea typeface="宋体" panose="02010600030101010101" pitchFamily="2" charset="-122"/>
                    <a:sym typeface="+mn-ea"/>
                  </a:rPr>
                  <a:t> return of the benchmark index</a:t>
                </a:r>
              </a:p>
              <a:p>
                <a:pPr>
                  <a:lnSpc>
                    <a:spcPts val="2200"/>
                  </a:lnSpc>
                </a:pPr>
                <a14:m>
                  <m:oMath xmlns:m="http://schemas.openxmlformats.org/officeDocument/2006/math">
                    <m:r>
                      <a:rPr lang="en-US" altLang="zh-CN" sz="1600" i="1">
                        <a:effectLst/>
                        <a:latin typeface="Cambria Math" panose="02040503050406030204" pitchFamily="18" charset="0"/>
                        <a:ea typeface="等线" panose="02010600030101010101" pitchFamily="2" charset="-122"/>
                        <a:cs typeface="Times New Roman" panose="02020603050405020304" charset="0"/>
                      </a:rPr>
                      <m:t>𝑛</m:t>
                    </m:r>
                  </m:oMath>
                </a14:m>
                <a:r>
                  <a:rPr lang="en-US" altLang="zh-CN" sz="1600" dirty="0">
                    <a:latin typeface="Times New Roman" panose="02020603050405020304" charset="0"/>
                    <a:ea typeface="宋体" panose="02010600030101010101" pitchFamily="2" charset="-122"/>
                    <a:sym typeface="+mn-ea"/>
                  </a:rPr>
                  <a:t>: </a:t>
                </a:r>
                <a:r>
                  <a:rPr lang="en-US" sz="1600" dirty="0">
                    <a:latin typeface="Times New Roman" panose="02020603050405020304" charset="0"/>
                    <a:ea typeface="宋体" panose="02010600030101010101" pitchFamily="2" charset="-122"/>
                    <a:sym typeface="+mn-ea"/>
                  </a:rPr>
                  <a:t>number of stocks in the portfolio</a:t>
                </a:r>
              </a:p>
            </p:txBody>
          </p:sp>
        </mc:Choice>
        <mc:Fallback xmlns="">
          <p:sp>
            <p:nvSpPr>
              <p:cNvPr id="13" name="文本框 12"/>
              <p:cNvSpPr txBox="1">
                <a:spLocks noRot="1" noChangeAspect="1" noMove="1" noResize="1" noEditPoints="1" noAdjustHandles="1" noChangeArrowheads="1" noChangeShapeType="1" noTextEdit="1"/>
              </p:cNvSpPr>
              <p:nvPr>
                <p:custDataLst>
                  <p:tags r:id="rId6"/>
                </p:custDataLst>
              </p:nvPr>
            </p:nvSpPr>
            <p:spPr>
              <a:xfrm>
                <a:off x="4419600" y="3953253"/>
                <a:ext cx="4343400" cy="1480534"/>
              </a:xfrm>
              <a:prstGeom prst="rect">
                <a:avLst/>
              </a:prstGeom>
              <a:blipFill rotWithShape="1">
                <a:blip r:embed="rId7"/>
                <a:stretch>
                  <a:fillRect t="-26" b="6"/>
                </a:stretch>
              </a:blipFill>
              <a:ln w="9525">
                <a:noFill/>
              </a:ln>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533400"/>
            <a:ext cx="7924800" cy="685800"/>
          </a:xfrm>
        </p:spPr>
        <p:txBody>
          <a:bodyPr vert="horz" wrap="square" lIns="91440" tIns="45720" rIns="91440" bIns="45720" numCol="1" anchor="t" anchorCtr="0" compatLnSpc="1"/>
          <a:lstStyle/>
          <a:p>
            <a:pPr marL="0" marR="0" lvl="0" algn="l" defTabSz="914400" rtl="0" fontAlgn="base" latinLnBrk="0">
              <a:lnSpc>
                <a:spcPct val="100000"/>
              </a:lnSpc>
              <a:buClrTx/>
              <a:buSzTx/>
              <a:buFontTx/>
              <a:buNone/>
            </a:pPr>
            <a:r>
              <a:rPr kumimoji="0" lang="en-US"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rPr>
              <a:t>Method </a:t>
            </a:r>
            <a:r>
              <a:rPr kumimoji="0" lang="en-US" altLang="zh-CN"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rPr>
              <a:t>2</a:t>
            </a:r>
            <a:r>
              <a:rPr kumimoji="0" lang="en-US"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rPr>
              <a:t>: </a:t>
            </a:r>
            <a:r>
              <a:rPr lang="en-US" sz="2000" b="1" dirty="0">
                <a:latin typeface="Times New Roman" panose="02020603050405020304" charset="0"/>
                <a:ea typeface="宋体" panose="02010600030101010101" pitchFamily="2" charset="-122"/>
                <a:cs typeface="+mn-cs"/>
                <a:sym typeface="+mn-ea"/>
              </a:rPr>
              <a:t>Lasso Regression model</a:t>
            </a:r>
            <a:endParaRPr kumimoji="0" lang="en-US" sz="2000" b="1" i="0" u="none" strike="noStrike" kern="1200" cap="none" spc="0" normalizeH="0" baseline="0" dirty="0">
              <a:solidFill>
                <a:schemeClr val="tx1"/>
              </a:solidFill>
              <a:latin typeface="Times New Roman" panose="02020603050405020304" charset="0"/>
              <a:ea typeface="宋体" panose="02010600030101010101" pitchFamily="2" charset="-122"/>
              <a:cs typeface="+mn-cs"/>
              <a:sym typeface="+mn-ea"/>
            </a:endParaRPr>
          </a:p>
        </p:txBody>
      </p:sp>
      <p:sp>
        <p:nvSpPr>
          <p:cNvPr id="100" name="文本框 99"/>
          <p:cNvSpPr txBox="1"/>
          <p:nvPr>
            <p:custDataLst>
              <p:tags r:id="rId1"/>
            </p:custDataLst>
          </p:nvPr>
        </p:nvSpPr>
        <p:spPr>
          <a:xfrm>
            <a:off x="304800" y="6553200"/>
            <a:ext cx="6771640" cy="275590"/>
          </a:xfrm>
          <a:prstGeom prst="rect">
            <a:avLst/>
          </a:prstGeom>
          <a:noFill/>
          <a:ln w="9525">
            <a:noFill/>
          </a:ln>
        </p:spPr>
        <p:txBody>
          <a:bodyPr wrap="square">
            <a:spAutoFit/>
          </a:bodyPr>
          <a:lstStyle/>
          <a:p>
            <a:pPr indent="0"/>
            <a:r>
              <a:rPr lang="en-US" sz="1200" b="0" dirty="0">
                <a:latin typeface="Times New Roman" panose="02020603050405020304" charset="0"/>
                <a:ea typeface="宋体" panose="02010600030101010101" pitchFamily="2" charset="-122"/>
              </a:rPr>
              <a:t>Reference:    “Income replication strategy based on Lasso regression method”</a:t>
            </a:r>
            <a:endParaRPr lang="en-US" altLang="en-US" sz="1200" b="0" dirty="0">
              <a:latin typeface="Times New Roman" panose="02020603050405020304" charset="0"/>
              <a:ea typeface="宋体" panose="02010600030101010101" pitchFamily="2" charset="-122"/>
            </a:endParaRPr>
          </a:p>
        </p:txBody>
      </p:sp>
      <p:sp>
        <p:nvSpPr>
          <p:cNvPr id="8" name="文本框 7"/>
          <p:cNvSpPr txBox="1"/>
          <p:nvPr>
            <p:custDataLst>
              <p:tags r:id="rId2"/>
            </p:custDataLst>
          </p:nvPr>
        </p:nvSpPr>
        <p:spPr>
          <a:xfrm>
            <a:off x="631092" y="3416828"/>
            <a:ext cx="3940908" cy="2217915"/>
          </a:xfrm>
          <a:prstGeom prst="rect">
            <a:avLst/>
          </a:prstGeom>
          <a:noFill/>
          <a:ln w="9525">
            <a:noFill/>
          </a:ln>
        </p:spPr>
        <p:txBody>
          <a:bodyPr wrap="square">
            <a:spAutoFit/>
          </a:bodyPr>
          <a:lstStyle/>
          <a:p>
            <a:pPr>
              <a:lnSpc>
                <a:spcPts val="2400"/>
              </a:lnSpc>
            </a:pPr>
            <a:r>
              <a:rPr lang="en-US" altLang="zh-CN" sz="1600" dirty="0">
                <a:latin typeface="Times New Roman" panose="02020603050405020304" charset="0"/>
                <a:ea typeface="宋体" panose="02010600030101010101" pitchFamily="2" charset="-122"/>
                <a:sym typeface="+mn-ea"/>
              </a:rPr>
              <a:t>where:</a:t>
            </a:r>
          </a:p>
          <a:p>
            <a:pPr>
              <a:lnSpc>
                <a:spcPts val="2400"/>
              </a:lnSpc>
            </a:pPr>
            <a:r>
              <a:rPr lang="en-US" altLang="zh-CN" sz="1600" dirty="0">
                <a:latin typeface="Times New Roman" panose="02020603050405020304" charset="0"/>
                <a:ea typeface="宋体" panose="02010600030101010101" pitchFamily="2" charset="-122"/>
                <a:sym typeface="+mn-ea"/>
              </a:rPr>
              <a:t>𝑌: the dependent variable</a:t>
            </a:r>
          </a:p>
          <a:p>
            <a:pPr>
              <a:lnSpc>
                <a:spcPts val="2400"/>
              </a:lnSpc>
            </a:pPr>
            <a:r>
              <a:rPr lang="en-US" altLang="zh-CN" sz="1600" dirty="0">
                <a:latin typeface="Times New Roman" panose="02020603050405020304" charset="0"/>
                <a:ea typeface="宋体" panose="02010600030101010101" pitchFamily="2" charset="-122"/>
                <a:sym typeface="+mn-ea"/>
              </a:rPr>
              <a:t>𝑋: matrix of independent variables</a:t>
            </a:r>
          </a:p>
          <a:p>
            <a:pPr>
              <a:lnSpc>
                <a:spcPts val="2400"/>
              </a:lnSpc>
            </a:pPr>
            <a:r>
              <a:rPr lang="en-US" altLang="zh-CN" sz="1600" dirty="0">
                <a:latin typeface="Times New Roman" panose="02020603050405020304" charset="0"/>
                <a:ea typeface="宋体" panose="02010600030101010101" pitchFamily="2" charset="-122"/>
                <a:sym typeface="+mn-ea"/>
              </a:rPr>
              <a:t>β: vector of coefficients</a:t>
            </a:r>
          </a:p>
          <a:p>
            <a:pPr>
              <a:lnSpc>
                <a:spcPts val="2400"/>
              </a:lnSpc>
            </a:pPr>
            <a:r>
              <a:rPr lang="en-US" altLang="zh-CN" sz="1600" dirty="0">
                <a:latin typeface="Times New Roman" panose="02020603050405020304" charset="0"/>
                <a:ea typeface="宋体" panose="02010600030101010101" pitchFamily="2" charset="-122"/>
                <a:sym typeface="+mn-ea"/>
              </a:rPr>
              <a:t>N: number of observations</a:t>
            </a:r>
          </a:p>
          <a:p>
            <a:pPr>
              <a:lnSpc>
                <a:spcPts val="2400"/>
              </a:lnSpc>
            </a:pPr>
            <a:r>
              <a:rPr lang="en-US" altLang="zh-CN" sz="1600" dirty="0">
                <a:latin typeface="Times New Roman" panose="02020603050405020304" charset="0"/>
                <a:ea typeface="宋体" panose="02010600030101010101" pitchFamily="2" charset="-122"/>
                <a:sym typeface="+mn-ea"/>
              </a:rPr>
              <a:t>λ: regularization parameter controlling the strength of the penalty</a:t>
            </a:r>
          </a:p>
        </p:txBody>
      </p:sp>
      <p:sp>
        <p:nvSpPr>
          <p:cNvPr id="5" name="文本框 4"/>
          <p:cNvSpPr txBox="1"/>
          <p:nvPr>
            <p:custDataLst>
              <p:tags r:id="rId3"/>
            </p:custDataLst>
          </p:nvPr>
        </p:nvSpPr>
        <p:spPr>
          <a:xfrm>
            <a:off x="609600" y="1606968"/>
            <a:ext cx="7924800" cy="679032"/>
          </a:xfrm>
          <a:prstGeom prst="rect">
            <a:avLst/>
          </a:prstGeom>
          <a:noFill/>
          <a:ln w="9525">
            <a:noFill/>
          </a:ln>
        </p:spPr>
        <p:txBody>
          <a:bodyPr wrap="square">
            <a:spAutoFit/>
          </a:bodyPr>
          <a:lstStyle/>
          <a:p>
            <a:pPr marL="285750" indent="-285750">
              <a:lnSpc>
                <a:spcPts val="2400"/>
              </a:lnSpc>
              <a:buFont typeface="Wingdings" panose="05000000000000000000" pitchFamily="2" charset="2"/>
              <a:buChar char="l"/>
            </a:pPr>
            <a:r>
              <a:rPr lang="en-US" sz="1600" b="1" dirty="0">
                <a:latin typeface="Times New Roman" panose="02020603050405020304" charset="0"/>
                <a:ea typeface="宋体" panose="02010600030101010101" pitchFamily="2" charset="-122"/>
                <a:sym typeface="+mn-ea"/>
              </a:rPr>
              <a:t>Select Top Stocks: </a:t>
            </a:r>
            <a:r>
              <a:rPr lang="en-US" sz="1600" dirty="0">
                <a:latin typeface="Times New Roman" panose="02020603050405020304" charset="0"/>
                <a:ea typeface="宋体" panose="02010600030101010101" pitchFamily="2" charset="-122"/>
                <a:sym typeface="+mn-ea"/>
              </a:rPr>
              <a:t>Choose the 30 stocks with the highest weights from the Lasso model.</a:t>
            </a:r>
          </a:p>
          <a:p>
            <a:pPr marL="285750" indent="-285750">
              <a:lnSpc>
                <a:spcPts val="2400"/>
              </a:lnSpc>
              <a:buFont typeface="Wingdings" panose="05000000000000000000" pitchFamily="2" charset="2"/>
              <a:buChar char="l"/>
            </a:pPr>
            <a:r>
              <a:rPr lang="en-US" sz="1600" b="1" dirty="0">
                <a:latin typeface="Times New Roman" panose="02020603050405020304" charset="0"/>
                <a:ea typeface="宋体" panose="02010600030101010101" pitchFamily="2" charset="-122"/>
                <a:sym typeface="+mn-ea"/>
              </a:rPr>
              <a:t>Normalization: </a:t>
            </a:r>
            <a:r>
              <a:rPr lang="en-US" sz="1600" dirty="0">
                <a:latin typeface="Times New Roman" panose="02020603050405020304" charset="0"/>
                <a:ea typeface="宋体" panose="02010600030101010101" pitchFamily="2" charset="-122"/>
                <a:sym typeface="+mn-ea"/>
              </a:rPr>
              <a:t>Normalize these weights to sum up to 1.</a:t>
            </a:r>
          </a:p>
        </p:txBody>
      </p:sp>
      <p:pic>
        <p:nvPicPr>
          <p:cNvPr id="7" name="图片 6"/>
          <p:cNvPicPr>
            <a:picLocks noChangeAspect="1"/>
          </p:cNvPicPr>
          <p:nvPr/>
        </p:nvPicPr>
        <p:blipFill>
          <a:blip r:embed="rId6"/>
          <a:stretch>
            <a:fillRect/>
          </a:stretch>
        </p:blipFill>
        <p:spPr>
          <a:xfrm>
            <a:off x="631092" y="2416716"/>
            <a:ext cx="3984595" cy="787741"/>
          </a:xfrm>
          <a:prstGeom prst="rect">
            <a:avLst/>
          </a:prstGeom>
        </p:spPr>
      </p:pic>
      <p:sp>
        <p:nvSpPr>
          <p:cNvPr id="13" name="文本框 12"/>
          <p:cNvSpPr txBox="1"/>
          <p:nvPr/>
        </p:nvSpPr>
        <p:spPr>
          <a:xfrm>
            <a:off x="4572000" y="3466967"/>
            <a:ext cx="4572000" cy="1294585"/>
          </a:xfrm>
          <a:prstGeom prst="rect">
            <a:avLst/>
          </a:prstGeom>
          <a:noFill/>
        </p:spPr>
        <p:txBody>
          <a:bodyPr wrap="square">
            <a:spAutoFit/>
          </a:bodyPr>
          <a:lstStyle/>
          <a:p>
            <a:pPr marR="0" lvl="0" algn="l" defTabSz="914400" rtl="0" eaLnBrk="0" fontAlgn="base" latinLnBrk="0" hangingPunct="0">
              <a:lnSpc>
                <a:spcPts val="2400"/>
              </a:lnSpc>
              <a:spcBef>
                <a:spcPct val="0"/>
              </a:spcBef>
              <a:spcAft>
                <a:spcPct val="0"/>
              </a:spcAft>
              <a:buClrTx/>
              <a:buSzTx/>
              <a:defRPr/>
            </a:pPr>
            <a:r>
              <a:rPr kumimoji="0" lang="en-US" altLang="zh-CN" sz="1500" i="0" u="none" strike="noStrike" kern="1200" cap="none" spc="0" normalizeH="0" baseline="0" noProof="0" dirty="0">
                <a:ln>
                  <a:noFill/>
                </a:ln>
                <a:solidFill>
                  <a:srgbClr val="000000"/>
                </a:solidFill>
                <a:effectLst/>
                <a:uLnTx/>
                <a:uFillTx/>
                <a:latin typeface="Times New Roman" panose="02020603050405020304" charset="0"/>
                <a:ea typeface="宋体" panose="02010600030101010101" pitchFamily="2" charset="-122"/>
                <a:cs typeface="+mn-cs"/>
                <a:sym typeface="+mn-ea"/>
              </a:rPr>
              <a:t>Advantage of Lasso regression:</a:t>
            </a:r>
          </a:p>
          <a:p>
            <a:pPr marL="285750" marR="0" lvl="0" indent="-285750" algn="l" defTabSz="914400" rtl="0" eaLnBrk="0" fontAlgn="base" latinLnBrk="0" hangingPunct="0">
              <a:lnSpc>
                <a:spcPts val="2400"/>
              </a:lnSpc>
              <a:spcBef>
                <a:spcPct val="0"/>
              </a:spcBef>
              <a:spcAft>
                <a:spcPct val="0"/>
              </a:spcAft>
              <a:buClrTx/>
              <a:buSzTx/>
              <a:buFont typeface="Arial" panose="020B0604020202020204" pitchFamily="34" charset="0"/>
              <a:buChar char="•"/>
              <a:defRPr/>
            </a:pPr>
            <a:r>
              <a:rPr kumimoji="0" lang="en-US" altLang="zh-CN" sz="1500" i="0" u="none" strike="noStrike" kern="1200" cap="none" spc="0" normalizeH="0" baseline="0" noProof="0" dirty="0">
                <a:ln>
                  <a:noFill/>
                </a:ln>
                <a:solidFill>
                  <a:srgbClr val="000000"/>
                </a:solidFill>
                <a:effectLst/>
                <a:uLnTx/>
                <a:uFillTx/>
                <a:latin typeface="Times New Roman" panose="02020603050405020304" charset="0"/>
                <a:ea typeface="宋体" panose="02010600030101010101" pitchFamily="2" charset="-122"/>
                <a:cs typeface="+mn-cs"/>
                <a:sym typeface="+mn-ea"/>
              </a:rPr>
              <a:t>Addresses Multicollinearity</a:t>
            </a:r>
          </a:p>
          <a:p>
            <a:pPr marL="285750" marR="0" lvl="0" indent="-285750" algn="l" defTabSz="914400" rtl="0" eaLnBrk="0" fontAlgn="base" latinLnBrk="0" hangingPunct="0">
              <a:lnSpc>
                <a:spcPts val="2400"/>
              </a:lnSpc>
              <a:spcBef>
                <a:spcPct val="0"/>
              </a:spcBef>
              <a:spcAft>
                <a:spcPct val="0"/>
              </a:spcAft>
              <a:buClrTx/>
              <a:buSzTx/>
              <a:buFont typeface="Arial" panose="020B0604020202020204" pitchFamily="34" charset="0"/>
              <a:buChar char="•"/>
              <a:defRPr/>
            </a:pPr>
            <a:r>
              <a:rPr kumimoji="0" lang="en-US" altLang="zh-CN" sz="1500" i="0" u="none" strike="noStrike" kern="1200" cap="none" spc="0" normalizeH="0" baseline="0" noProof="0" dirty="0">
                <a:ln>
                  <a:noFill/>
                </a:ln>
                <a:solidFill>
                  <a:srgbClr val="000000"/>
                </a:solidFill>
                <a:effectLst/>
                <a:uLnTx/>
                <a:uFillTx/>
                <a:latin typeface="Times New Roman" panose="02020603050405020304" charset="0"/>
                <a:ea typeface="宋体" panose="02010600030101010101" pitchFamily="2" charset="-122"/>
                <a:cs typeface="+mn-cs"/>
                <a:sym typeface="+mn-ea"/>
              </a:rPr>
              <a:t>Efficient Variable Selection</a:t>
            </a:r>
          </a:p>
          <a:p>
            <a:pPr marL="285750" marR="0" lvl="0" indent="-285750" algn="l" defTabSz="914400" rtl="0" eaLnBrk="0" fontAlgn="base" latinLnBrk="0" hangingPunct="0">
              <a:lnSpc>
                <a:spcPts val="2400"/>
              </a:lnSpc>
              <a:spcBef>
                <a:spcPct val="0"/>
              </a:spcBef>
              <a:spcAft>
                <a:spcPct val="0"/>
              </a:spcAft>
              <a:buClrTx/>
              <a:buSzTx/>
              <a:buFont typeface="Arial" panose="020B0604020202020204" pitchFamily="34" charset="0"/>
              <a:buChar char="•"/>
              <a:defRPr/>
            </a:pPr>
            <a:r>
              <a:rPr kumimoji="0" lang="en-US" altLang="zh-CN" sz="1500" i="0" u="none" strike="noStrike" kern="1200" cap="none" spc="0" normalizeH="0" baseline="0" noProof="0" dirty="0">
                <a:ln>
                  <a:noFill/>
                </a:ln>
                <a:solidFill>
                  <a:srgbClr val="000000"/>
                </a:solidFill>
                <a:effectLst/>
                <a:uLnTx/>
                <a:uFillTx/>
                <a:latin typeface="Times New Roman" panose="02020603050405020304" charset="0"/>
                <a:ea typeface="宋体" panose="02010600030101010101" pitchFamily="2" charset="-122"/>
                <a:cs typeface="+mn-cs"/>
                <a:sym typeface="+mn-ea"/>
              </a:rPr>
              <a:t>Flexible Variable Space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09600" y="533400"/>
            <a:ext cx="7924800" cy="685800"/>
          </a:xfrm>
        </p:spPr>
        <p:txBody>
          <a:bodyPr vert="horz" wrap="square" lIns="91440" tIns="45720" rIns="91440" bIns="45720" numCol="1" anchor="t" anchorCtr="0" compatLnSpc="1"/>
          <a:lstStyle/>
          <a:p>
            <a:pPr marL="0" marR="0" lvl="0" algn="l" defTabSz="914400" rtl="0" fontAlgn="base" latinLnBrk="0">
              <a:lnSpc>
                <a:spcPct val="100000"/>
              </a:lnSpc>
              <a:buClrTx/>
              <a:buSzTx/>
              <a:buFontTx/>
              <a:buNone/>
            </a:pPr>
            <a:r>
              <a:rPr kumimoji="0" lang="en-US" sz="2000" b="1" i="0" u="none" strike="noStrike" kern="1200" cap="none" spc="0" normalizeH="0" baseline="0">
                <a:solidFill>
                  <a:schemeClr val="tx1"/>
                </a:solidFill>
                <a:latin typeface="Times New Roman" panose="02020603050405020304" charset="0"/>
                <a:ea typeface="宋体" panose="02010600030101010101" pitchFamily="2" charset="-122"/>
                <a:cs typeface="+mn-cs"/>
              </a:rPr>
              <a:t>Method 3: </a:t>
            </a:r>
            <a:r>
              <a:rPr lang="en-US" sz="2000" b="1">
                <a:latin typeface="Times New Roman" panose="02020603050405020304" charset="0"/>
                <a:ea typeface="宋体" panose="02010600030101010101" pitchFamily="2" charset="-122"/>
                <a:cs typeface="+mn-cs"/>
                <a:sym typeface="+mn-ea"/>
              </a:rPr>
              <a:t>A hybrid approach+A time-weighted SVR model</a:t>
            </a:r>
            <a:endParaRPr kumimoji="0" lang="en-US" sz="2000" b="1" i="0" u="none" strike="noStrike" kern="1200" cap="none" spc="0" normalizeH="0" baseline="0">
              <a:solidFill>
                <a:schemeClr val="tx1"/>
              </a:solidFill>
              <a:latin typeface="Times New Roman" panose="02020603050405020304" charset="0"/>
              <a:ea typeface="宋体" panose="02010600030101010101" pitchFamily="2" charset="-122"/>
              <a:cs typeface="+mn-cs"/>
              <a:sym typeface="+mn-ea"/>
            </a:endParaRPr>
          </a:p>
        </p:txBody>
      </p:sp>
      <p:sp>
        <p:nvSpPr>
          <p:cNvPr id="5127" name="Rectangle 7"/>
          <p:cNvSpPr>
            <a:spLocks noChangeArrowheads="1"/>
          </p:cNvSpPr>
          <p:nvPr/>
        </p:nvSpPr>
        <p:spPr bwMode="auto">
          <a:xfrm>
            <a:off x="-2060575" y="-676275"/>
            <a:ext cx="184150" cy="457200"/>
          </a:xfrm>
          <a:prstGeom prst="rect">
            <a:avLst/>
          </a:prstGeom>
          <a:noFill/>
          <a:ln>
            <a:noFill/>
          </a:ln>
          <a:effec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tx1"/>
              </a:solidFill>
              <a:effectLst/>
              <a:uLnTx/>
              <a:uFillTx/>
              <a:latin typeface="Arial" panose="020B0604020202020204" pitchFamily="34" charset="0"/>
              <a:ea typeface="Osaka" panose="020B0600000000000000" charset="0"/>
              <a:cs typeface="+mn-cs"/>
            </a:endParaRPr>
          </a:p>
        </p:txBody>
      </p:sp>
      <p:sp>
        <p:nvSpPr>
          <p:cNvPr id="100" name="文本框 99"/>
          <p:cNvSpPr txBox="1"/>
          <p:nvPr>
            <p:custDataLst>
              <p:tags r:id="rId1"/>
            </p:custDataLst>
          </p:nvPr>
        </p:nvSpPr>
        <p:spPr>
          <a:xfrm>
            <a:off x="304800" y="6578502"/>
            <a:ext cx="6771640" cy="275590"/>
          </a:xfrm>
          <a:prstGeom prst="rect">
            <a:avLst/>
          </a:prstGeom>
          <a:noFill/>
          <a:ln w="9525">
            <a:noFill/>
          </a:ln>
        </p:spPr>
        <p:txBody>
          <a:bodyPr wrap="square">
            <a:spAutoFit/>
          </a:bodyPr>
          <a:lstStyle/>
          <a:p>
            <a:pPr indent="0"/>
            <a:r>
              <a:rPr lang="en-US" sz="1200" b="0">
                <a:latin typeface="Times New Roman" panose="02020603050405020304" charset="0"/>
                <a:ea typeface="宋体" panose="02010600030101010101" pitchFamily="2" charset="-122"/>
              </a:rPr>
              <a:t>Reference:    “A stock index replicating model based on time weighted SVM and it’s empirical analysis”</a:t>
            </a:r>
            <a:endParaRPr lang="en-US" altLang="en-US" sz="1200" b="0">
              <a:latin typeface="Times New Roman" panose="02020603050405020304" charset="0"/>
              <a:ea typeface="宋体" panose="02010600030101010101" pitchFamily="2" charset="-122"/>
            </a:endParaRPr>
          </a:p>
        </p:txBody>
      </p:sp>
      <p:sp>
        <p:nvSpPr>
          <p:cNvPr id="8" name="文本框 7"/>
          <p:cNvSpPr txBox="1"/>
          <p:nvPr>
            <p:custDataLst>
              <p:tags r:id="rId2"/>
            </p:custDataLst>
          </p:nvPr>
        </p:nvSpPr>
        <p:spPr>
          <a:xfrm>
            <a:off x="457200" y="1143000"/>
            <a:ext cx="5080000" cy="1814830"/>
          </a:xfrm>
          <a:prstGeom prst="rect">
            <a:avLst/>
          </a:prstGeom>
          <a:noFill/>
          <a:ln w="9525">
            <a:noFill/>
          </a:ln>
        </p:spPr>
        <p:txBody>
          <a:bodyPr>
            <a:spAutoFit/>
          </a:bodyPr>
          <a:lstStyle/>
          <a:p>
            <a:pPr marL="285750" indent="-285750">
              <a:buFont typeface="Wingdings" panose="05000000000000000000" charset="0"/>
              <a:buChar char="l"/>
            </a:pPr>
            <a:r>
              <a:rPr lang="en-US" sz="1600" b="1" dirty="0">
                <a:latin typeface="Times New Roman" panose="02020603050405020304" charset="0"/>
                <a:ea typeface="宋体" panose="02010600030101010101" pitchFamily="2" charset="-122"/>
                <a:sym typeface="+mn-ea"/>
              </a:rPr>
              <a:t>Select the stocks</a:t>
            </a:r>
          </a:p>
          <a:p>
            <a:pPr indent="0"/>
            <a:endParaRPr lang="en-US" sz="1600" b="0" dirty="0">
              <a:latin typeface="Times New Roman" panose="02020603050405020304" charset="0"/>
              <a:ea typeface="宋体" panose="02010600030101010101" pitchFamily="2" charset="-122"/>
            </a:endParaRPr>
          </a:p>
          <a:p>
            <a:pPr indent="0"/>
            <a:r>
              <a:rPr lang="en-US" sz="1600" b="1" dirty="0">
                <a:latin typeface="Times New Roman" panose="02020603050405020304" charset="0"/>
                <a:ea typeface="宋体" panose="02010600030101010101" pitchFamily="2" charset="-122"/>
              </a:rPr>
              <a:t>Method:</a:t>
            </a:r>
          </a:p>
          <a:p>
            <a:pPr indent="0"/>
            <a:r>
              <a:rPr lang="en-US" sz="1600" b="0" dirty="0">
                <a:latin typeface="Times New Roman" panose="02020603050405020304" charset="0"/>
                <a:ea typeface="宋体" panose="02010600030101010101" pitchFamily="2" charset="-122"/>
              </a:rPr>
              <a:t>A hybrid approach</a:t>
            </a:r>
          </a:p>
          <a:p>
            <a:pPr algn="l">
              <a:buClrTx/>
              <a:buSzTx/>
              <a:buFontTx/>
            </a:pPr>
            <a:r>
              <a:rPr lang="en-US" sz="1600" b="0" dirty="0">
                <a:latin typeface="Times New Roman" panose="02020603050405020304" charset="0"/>
                <a:ea typeface="宋体" panose="02010600030101010101" pitchFamily="2" charset="-122"/>
              </a:rPr>
              <a:t>A genetic </a:t>
            </a:r>
            <a:r>
              <a:rPr lang="en-US" sz="1600" b="0" dirty="0" err="1">
                <a:latin typeface="Times New Roman" panose="02020603050405020304" charset="0"/>
                <a:ea typeface="宋体" panose="02010600030101010101" pitchFamily="2" charset="-122"/>
              </a:rPr>
              <a:t>algorithm+quadratic</a:t>
            </a:r>
            <a:r>
              <a:rPr lang="en-US" sz="1600" b="0" dirty="0">
                <a:latin typeface="Times New Roman" panose="02020603050405020304" charset="0"/>
                <a:ea typeface="宋体" panose="02010600030101010101" pitchFamily="2" charset="-122"/>
              </a:rPr>
              <a:t> optimization</a:t>
            </a:r>
          </a:p>
          <a:p>
            <a:pPr algn="l">
              <a:buClrTx/>
              <a:buSzTx/>
              <a:buFontTx/>
            </a:pPr>
            <a:r>
              <a:rPr lang="en-US" sz="1600" b="1" dirty="0">
                <a:latin typeface="Times New Roman" panose="02020603050405020304" charset="0"/>
                <a:ea typeface="宋体" panose="02010600030101010101" pitchFamily="2" charset="-122"/>
              </a:rPr>
              <a:t>Pros: </a:t>
            </a:r>
          </a:p>
          <a:p>
            <a:pPr algn="l">
              <a:buClrTx/>
              <a:buSzTx/>
              <a:buFontTx/>
            </a:pPr>
            <a:r>
              <a:rPr lang="en-US" sz="1600" b="0" dirty="0">
                <a:latin typeface="Times New Roman" panose="02020603050405020304" charset="0"/>
                <a:ea typeface="宋体" panose="02010600030101010101" pitchFamily="2" charset="-122"/>
              </a:rPr>
              <a:t>The computational cost is relatively low</a:t>
            </a:r>
          </a:p>
        </p:txBody>
      </p:sp>
      <p:sp>
        <p:nvSpPr>
          <p:cNvPr id="9" name="文本框 8"/>
          <p:cNvSpPr txBox="1"/>
          <p:nvPr>
            <p:custDataLst>
              <p:tags r:id="rId3"/>
            </p:custDataLst>
          </p:nvPr>
        </p:nvSpPr>
        <p:spPr>
          <a:xfrm>
            <a:off x="457200" y="3352800"/>
            <a:ext cx="5080000" cy="2306955"/>
          </a:xfrm>
          <a:prstGeom prst="rect">
            <a:avLst/>
          </a:prstGeom>
          <a:noFill/>
          <a:ln w="9525">
            <a:noFill/>
          </a:ln>
        </p:spPr>
        <p:txBody>
          <a:bodyPr>
            <a:spAutoFit/>
          </a:bodyPr>
          <a:lstStyle/>
          <a:p>
            <a:pPr marL="285750" indent="-285750">
              <a:buFont typeface="Wingdings" panose="05000000000000000000" charset="0"/>
              <a:buChar char="l"/>
            </a:pPr>
            <a:r>
              <a:rPr lang="en-US" sz="1600" b="1">
                <a:latin typeface="Times New Roman" panose="02020603050405020304" charset="0"/>
                <a:ea typeface="宋体" panose="02010600030101010101" pitchFamily="2" charset="-122"/>
                <a:sym typeface="+mn-ea"/>
              </a:rPr>
              <a:t>Re-optimize the weights of the selected stocks</a:t>
            </a:r>
          </a:p>
          <a:p>
            <a:pPr indent="0"/>
            <a:endParaRPr lang="en-US" sz="1600" b="0">
              <a:latin typeface="Times New Roman" panose="02020603050405020304" charset="0"/>
              <a:ea typeface="宋体" panose="02010600030101010101" pitchFamily="2" charset="-122"/>
              <a:sym typeface="+mn-ea"/>
            </a:endParaRPr>
          </a:p>
          <a:p>
            <a:pPr indent="0"/>
            <a:r>
              <a:rPr lang="en-US" sz="1600" b="1">
                <a:latin typeface="Times New Roman" panose="02020603050405020304" charset="0"/>
                <a:ea typeface="宋体" panose="02010600030101010101" pitchFamily="2" charset="-122"/>
                <a:sym typeface="+mn-ea"/>
              </a:rPr>
              <a:t>Method:</a:t>
            </a:r>
          </a:p>
          <a:p>
            <a:pPr indent="0"/>
            <a:r>
              <a:rPr lang="en-US" sz="1600" b="0">
                <a:latin typeface="Times New Roman" panose="02020603050405020304" charset="0"/>
                <a:ea typeface="宋体" panose="02010600030101010101" pitchFamily="2" charset="-122"/>
              </a:rPr>
              <a:t>A time-weighted SVR model</a:t>
            </a:r>
          </a:p>
          <a:p>
            <a:pPr indent="0"/>
            <a:r>
              <a:rPr lang="en-US" sz="1600" b="0">
                <a:latin typeface="Times New Roman" panose="02020603050405020304" charset="0"/>
                <a:ea typeface="宋体" panose="02010600030101010101" pitchFamily="2" charset="-122"/>
              </a:rPr>
              <a:t>‘SVR’ (A linear regression method based on SVM)</a:t>
            </a:r>
          </a:p>
          <a:p>
            <a:pPr indent="0"/>
            <a:r>
              <a:rPr lang="en-US" altLang="en-US" sz="1600" b="0">
                <a:latin typeface="Times New Roman" panose="02020603050405020304" charset="0"/>
                <a:ea typeface="宋体" panose="02010600030101010101" pitchFamily="2" charset="-122"/>
              </a:rPr>
              <a:t>‘</a:t>
            </a:r>
            <a:r>
              <a:rPr lang="en-US" sz="1600">
                <a:latin typeface="Times New Roman" panose="02020603050405020304" charset="0"/>
                <a:ea typeface="宋体" panose="02010600030101010101" pitchFamily="2" charset="-122"/>
                <a:sym typeface="+mn-ea"/>
              </a:rPr>
              <a:t>Time-weighted</a:t>
            </a:r>
            <a:r>
              <a:rPr lang="en-US" altLang="en-US" sz="1600" b="0">
                <a:latin typeface="Times New Roman" panose="02020603050405020304" charset="0"/>
                <a:ea typeface="宋体" panose="02010600030101010101" pitchFamily="2" charset="-122"/>
              </a:rPr>
              <a:t>’</a:t>
            </a:r>
          </a:p>
          <a:p>
            <a:pPr indent="0"/>
            <a:r>
              <a:rPr lang="en-US" altLang="en-US" sz="1600" b="1">
                <a:latin typeface="Times New Roman" panose="02020603050405020304" charset="0"/>
                <a:ea typeface="宋体" panose="02010600030101010101" pitchFamily="2" charset="-122"/>
              </a:rPr>
              <a:t>Pros: </a:t>
            </a:r>
          </a:p>
          <a:p>
            <a:pPr indent="0"/>
            <a:r>
              <a:rPr lang="en-US" altLang="en-US" sz="1600" b="0">
                <a:latin typeface="Times New Roman" panose="02020603050405020304" charset="0"/>
                <a:ea typeface="宋体" panose="02010600030101010101" pitchFamily="2" charset="-122"/>
              </a:rPr>
              <a:t>Avoid the overfitting problem</a:t>
            </a:r>
          </a:p>
          <a:p>
            <a:pPr indent="0"/>
            <a:r>
              <a:rPr lang="en-US" altLang="en-US" sz="1600" b="0">
                <a:latin typeface="Times New Roman" panose="02020603050405020304" charset="0"/>
                <a:ea typeface="宋体" panose="02010600030101010101" pitchFamily="2" charset="-122"/>
              </a:rPr>
              <a:t>Considering the characteristics of financial data</a:t>
            </a:r>
          </a:p>
        </p:txBody>
      </p:sp>
      <p:pic>
        <p:nvPicPr>
          <p:cNvPr id="4" name="图片 3"/>
          <p:cNvPicPr>
            <a:picLocks noChangeAspect="1"/>
          </p:cNvPicPr>
          <p:nvPr>
            <p:custDataLst>
              <p:tags r:id="rId4"/>
            </p:custDataLst>
          </p:nvPr>
        </p:nvPicPr>
        <p:blipFill>
          <a:blip r:embed="rId7"/>
          <a:stretch>
            <a:fillRect/>
          </a:stretch>
        </p:blipFill>
        <p:spPr>
          <a:xfrm>
            <a:off x="4800600" y="2514600"/>
            <a:ext cx="4114165" cy="332422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RiN2EzOTIwNTFkMWRjYjlhM2M2MjEwMTAzOTAyMTA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Osaka"/>
        <a:cs typeface=""/>
      </a:majorFont>
      <a:minorFont>
        <a:latin typeface="Arial"/>
        <a:ea typeface="Osaka"/>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0" i="0" u="none" strike="noStrike" cap="none" normalizeH="0" baseline="0">
            <a:ln>
              <a:noFill/>
            </a:ln>
            <a:solidFill>
              <a:schemeClr val="tx1"/>
            </a:solidFill>
            <a:effectLst/>
            <a:latin typeface="Arial" panose="020B0604020202020204" pitchFamily="34" charset="0"/>
            <a:ea typeface="Osaka" panose="020B0600000000000000"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en-US" sz="2400" b="0" i="0" u="none" strike="noStrike" cap="none" normalizeH="0" baseline="0">
            <a:ln>
              <a:noFill/>
            </a:ln>
            <a:solidFill>
              <a:schemeClr val="tx1"/>
            </a:solidFill>
            <a:effectLst/>
            <a:latin typeface="Arial" panose="020B0604020202020204" pitchFamily="34" charset="0"/>
            <a:ea typeface="Osaka" panose="020B0600000000000000"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2004:Templates:Presentations:Designs:Blank Presentation</Template>
  <TotalTime>9</TotalTime>
  <Words>2711</Words>
  <Application>Microsoft Office PowerPoint</Application>
  <PresentationFormat>全屏显示(4:3)</PresentationFormat>
  <Paragraphs>825</Paragraphs>
  <Slides>19</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等线</vt:lpstr>
      <vt:lpstr>宋体</vt:lpstr>
      <vt:lpstr>Arial</vt:lpstr>
      <vt:lpstr>Arial Bold</vt:lpstr>
      <vt:lpstr>Cambria Math</vt:lpstr>
      <vt:lpstr>Roboto</vt:lpstr>
      <vt:lpstr>Times New Roman</vt:lpstr>
      <vt:lpstr>Wingdings</vt:lpstr>
      <vt:lpstr>Blank Presentation</vt:lpstr>
      <vt:lpstr>Track indices using machine learning and deep learning methods</vt:lpstr>
      <vt:lpstr>Index</vt:lpstr>
      <vt:lpstr>Introduction</vt:lpstr>
      <vt:lpstr>Introduction</vt:lpstr>
      <vt:lpstr>Introduction</vt:lpstr>
      <vt:lpstr>Time period division</vt:lpstr>
      <vt:lpstr>Method 1: Quadratic Programming model</vt:lpstr>
      <vt:lpstr>Method 2: Lasso Regression model</vt:lpstr>
      <vt:lpstr>Method 3: A hybrid approach+A time-weighted SVR model</vt:lpstr>
      <vt:lpstr>Method 4: NNF（Neural Network with Fixed noise） Optimization Method</vt:lpstr>
      <vt:lpstr>Method 4: NNF（Neural Network with Fixed noise） Optimization Method</vt:lpstr>
      <vt:lpstr>Models Comparison</vt:lpstr>
      <vt:lpstr>Benchmark Comparison—— Tracking Error and Market Beta</vt:lpstr>
      <vt:lpstr>Benchmark Comparison—— Annualized Volatility and Max Drawdown (Risk)</vt:lpstr>
      <vt:lpstr>Benchmark Comparison—— Sharpe Ratio and Sortino Ratio (risk-adjusted returns)</vt:lpstr>
      <vt:lpstr>Benchmark Comparison—— Cumulative Return (pure return)</vt:lpstr>
      <vt:lpstr>Conclusion (Pros and Cons)</vt:lpstr>
      <vt:lpstr>Reference</vt:lpstr>
      <vt:lpstr>Thank you!</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WEICHEN ZHU</cp:lastModifiedBy>
  <cp:revision>44</cp:revision>
  <cp:lastPrinted>2023-12-07T07:38:00Z</cp:lastPrinted>
  <dcterms:created xsi:type="dcterms:W3CDTF">2023-12-07T07:38:00Z</dcterms:created>
  <dcterms:modified xsi:type="dcterms:W3CDTF">2023-12-07T18:52:24Z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278F78D7D5C648BA819477B2E1F003C5_12</vt:lpwstr>
  </property>
  <property fmtid="{D5CDD505-2E9C-101B-9397-08002B2CF9AE}" pid="3" name="KSOProductBuildVer">
    <vt:lpwstr>2052-12.1.0.15933</vt:lpwstr>
  </property>
</Properties>
</file>