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80" r:id="rId4"/>
    <p:sldId id="259" r:id="rId5"/>
    <p:sldId id="277" r:id="rId6"/>
    <p:sldId id="282" r:id="rId7"/>
    <p:sldId id="260" r:id="rId8"/>
    <p:sldId id="298" r:id="rId9"/>
    <p:sldId id="283" r:id="rId10"/>
    <p:sldId id="261" r:id="rId11"/>
    <p:sldId id="263" r:id="rId12"/>
    <p:sldId id="278" r:id="rId13"/>
    <p:sldId id="264" r:id="rId14"/>
    <p:sldId id="285" r:id="rId15"/>
    <p:sldId id="286" r:id="rId16"/>
    <p:sldId id="284" r:id="rId17"/>
    <p:sldId id="265" r:id="rId18"/>
    <p:sldId id="281" r:id="rId19"/>
    <p:sldId id="266" r:id="rId20"/>
    <p:sldId id="279" r:id="rId21"/>
    <p:sldId id="287" r:id="rId22"/>
    <p:sldId id="276" r:id="rId23"/>
    <p:sldId id="292" r:id="rId24"/>
    <p:sldId id="289" r:id="rId25"/>
    <p:sldId id="290" r:id="rId26"/>
    <p:sldId id="293" r:id="rId27"/>
    <p:sldId id="294" r:id="rId28"/>
    <p:sldId id="295" r:id="rId29"/>
    <p:sldId id="296" r:id="rId30"/>
    <p:sldId id="297" r:id="rId31"/>
    <p:sldId id="299" r:id="rId32"/>
    <p:sldId id="300" r:id="rId33"/>
    <p:sldId id="301" r:id="rId34"/>
    <p:sldId id="302" r:id="rId35"/>
    <p:sldId id="303" r:id="rId36"/>
    <p:sldId id="304" r:id="rId37"/>
    <p:sldId id="305" r:id="rId38"/>
    <p:sldId id="306" r:id="rId39"/>
    <p:sldId id="307" r:id="rId40"/>
    <p:sldId id="288" r:id="rId41"/>
    <p:sldId id="29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2" autoAdjust="0"/>
    <p:restoredTop sz="94660"/>
  </p:normalViewPr>
  <p:slideViewPr>
    <p:cSldViewPr snapToGrid="0">
      <p:cViewPr varScale="1">
        <p:scale>
          <a:sx n="78" d="100"/>
          <a:sy n="78" d="100"/>
        </p:scale>
        <p:origin x="96" y="17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249413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28235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62134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30926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891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727877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259539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106914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372500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E7AEA-29C1-4B78-8C70-3F475EB82239}"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245915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E7AEA-29C1-4B78-8C70-3F475EB82239}"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187209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E7AEA-29C1-4B78-8C70-3F475EB82239}"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6643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E7AEA-29C1-4B78-8C70-3F475EB82239}"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373406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E7AEA-29C1-4B78-8C70-3F475EB82239}"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382023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0E7AEA-29C1-4B78-8C70-3F475EB82239}"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155542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E7AEA-29C1-4B78-8C70-3F475EB82239}"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CCB37-CF4C-425B-A165-BA7A650283DA}" type="slidenum">
              <a:rPr lang="en-US" smtClean="0"/>
              <a:t>‹#›</a:t>
            </a:fld>
            <a:endParaRPr lang="en-US"/>
          </a:p>
        </p:txBody>
      </p:sp>
    </p:spTree>
    <p:extLst>
      <p:ext uri="{BB962C8B-B14F-4D97-AF65-F5344CB8AC3E}">
        <p14:creationId xmlns:p14="http://schemas.microsoft.com/office/powerpoint/2010/main" val="425141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0E7AEA-29C1-4B78-8C70-3F475EB82239}" type="datetimeFigureOut">
              <a:rPr lang="en-US" smtClean="0"/>
              <a:t>12/7/17</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63DCCB37-CF4C-425B-A165-BA7A650283DA}" type="slidenum">
              <a:rPr lang="en-US" smtClean="0"/>
              <a:t>‹#›</a:t>
            </a:fld>
            <a:endParaRPr lang="en-US"/>
          </a:p>
        </p:txBody>
      </p:sp>
    </p:spTree>
    <p:extLst>
      <p:ext uri="{BB962C8B-B14F-4D97-AF65-F5344CB8AC3E}">
        <p14:creationId xmlns:p14="http://schemas.microsoft.com/office/powerpoint/2010/main" val="378062752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oyang172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tats.ox.ac.uk/~teh/research/npbayes/Teh2010a.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cademic_authorship#Order_of_authors_in_a_lis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42pVGWAQOVU"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A653-CFE4-47BF-A0C6-CC8F79ECC43F}"/>
              </a:ext>
            </a:extLst>
          </p:cNvPr>
          <p:cNvSpPr>
            <a:spLocks noGrp="1"/>
          </p:cNvSpPr>
          <p:nvPr>
            <p:ph type="ctrTitle"/>
          </p:nvPr>
        </p:nvSpPr>
        <p:spPr/>
        <p:txBody>
          <a:bodyPr>
            <a:normAutofit fontScale="90000"/>
          </a:bodyPr>
          <a:lstStyle/>
          <a:p>
            <a:r>
              <a:rPr lang="en-US" dirty="0"/>
              <a:t>CAP 4453 Robot Vision</a:t>
            </a:r>
            <a:br>
              <a:rPr lang="en-US" dirty="0"/>
            </a:br>
            <a:r>
              <a:rPr lang="en-US" dirty="0"/>
              <a:t>Final Presentation</a:t>
            </a:r>
            <a:br>
              <a:rPr lang="en-US" dirty="0"/>
            </a:br>
            <a:endParaRPr lang="en-US" dirty="0"/>
          </a:p>
        </p:txBody>
      </p:sp>
      <p:sp>
        <p:nvSpPr>
          <p:cNvPr id="3" name="Subtitle 2">
            <a:extLst>
              <a:ext uri="{FF2B5EF4-FFF2-40B4-BE49-F238E27FC236}">
                <a16:creationId xmlns:a16="http://schemas.microsoft.com/office/drawing/2014/main" id="{6BD40692-82EE-4FBC-8ED7-64CA83DAC297}"/>
              </a:ext>
            </a:extLst>
          </p:cNvPr>
          <p:cNvSpPr>
            <a:spLocks noGrp="1"/>
          </p:cNvSpPr>
          <p:nvPr>
            <p:ph type="subTitle" idx="1"/>
          </p:nvPr>
        </p:nvSpPr>
        <p:spPr>
          <a:xfrm>
            <a:off x="1507067" y="4050835"/>
            <a:ext cx="7766936" cy="1646302"/>
          </a:xfrm>
        </p:spPr>
        <p:txBody>
          <a:bodyPr>
            <a:normAutofit/>
          </a:bodyPr>
          <a:lstStyle/>
          <a:p>
            <a:r>
              <a:rPr lang="en-US" dirty="0"/>
              <a:t>Boyang Wu</a:t>
            </a:r>
          </a:p>
          <a:p>
            <a:r>
              <a:rPr lang="en-US" dirty="0"/>
              <a:t>UCF ID: bo726798</a:t>
            </a:r>
          </a:p>
          <a:p>
            <a:r>
              <a:rPr lang="en-US" dirty="0">
                <a:hlinkClick r:id="rId2"/>
              </a:rPr>
              <a:t>boyang1724@gmail.com</a:t>
            </a:r>
            <a:endParaRPr lang="en-US" dirty="0"/>
          </a:p>
          <a:p>
            <a:r>
              <a:rPr lang="en-US" dirty="0"/>
              <a:t>Studying Computer Science at University of South Florida</a:t>
            </a:r>
          </a:p>
        </p:txBody>
      </p:sp>
    </p:spTree>
    <p:extLst>
      <p:ext uri="{BB962C8B-B14F-4D97-AF65-F5344CB8AC3E}">
        <p14:creationId xmlns:p14="http://schemas.microsoft.com/office/powerpoint/2010/main" val="99450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FC83-F86D-482D-9092-BD83937ECD29}"/>
              </a:ext>
            </a:extLst>
          </p:cNvPr>
          <p:cNvSpPr>
            <a:spLocks noGrp="1"/>
          </p:cNvSpPr>
          <p:nvPr>
            <p:ph type="title"/>
          </p:nvPr>
        </p:nvSpPr>
        <p:spPr/>
        <p:txBody>
          <a:bodyPr>
            <a:normAutofit/>
          </a:bodyPr>
          <a:lstStyle/>
          <a:p>
            <a:r>
              <a:rPr lang="en-US" dirty="0"/>
              <a:t>Paper 51 - Anticipating Visual Representations from Unlabeled Video</a:t>
            </a:r>
          </a:p>
        </p:txBody>
      </p:sp>
      <p:sp>
        <p:nvSpPr>
          <p:cNvPr id="3" name="Content Placeholder 2">
            <a:extLst>
              <a:ext uri="{FF2B5EF4-FFF2-40B4-BE49-F238E27FC236}">
                <a16:creationId xmlns:a16="http://schemas.microsoft.com/office/drawing/2014/main" id="{7E2F284D-917E-4E53-BD54-39DB6A37491D}"/>
              </a:ext>
            </a:extLst>
          </p:cNvPr>
          <p:cNvSpPr>
            <a:spLocks noGrp="1"/>
          </p:cNvSpPr>
          <p:nvPr>
            <p:ph idx="1"/>
          </p:nvPr>
        </p:nvSpPr>
        <p:spPr/>
        <p:txBody>
          <a:bodyPr>
            <a:normAutofit/>
          </a:bodyPr>
          <a:lstStyle/>
          <a:p>
            <a:r>
              <a:rPr lang="en-US" dirty="0"/>
              <a:t>Carl </a:t>
            </a:r>
            <a:r>
              <a:rPr lang="en-US" dirty="0" err="1"/>
              <a:t>Vondrick</a:t>
            </a:r>
            <a:r>
              <a:rPr lang="en-US" dirty="0"/>
              <a:t> </a:t>
            </a:r>
          </a:p>
          <a:p>
            <a:pPr lvl="1"/>
            <a:r>
              <a:rPr lang="en-US" dirty="0"/>
              <a:t>Research Scientist, Google</a:t>
            </a:r>
          </a:p>
          <a:p>
            <a:pPr lvl="1"/>
            <a:r>
              <a:rPr lang="en-US" dirty="0"/>
              <a:t>Assistant Professor, Columbia University (Fall 2018)</a:t>
            </a:r>
          </a:p>
          <a:p>
            <a:pPr lvl="1"/>
            <a:r>
              <a:rPr lang="en-US" dirty="0"/>
              <a:t>Ph. D from Massachusetts Institute of Technology</a:t>
            </a:r>
          </a:p>
          <a:p>
            <a:r>
              <a:rPr lang="en-US" dirty="0"/>
              <a:t>Antonio Torralba</a:t>
            </a:r>
          </a:p>
          <a:p>
            <a:pPr lvl="1"/>
            <a:r>
              <a:rPr lang="en-US" dirty="0"/>
              <a:t>Professor of Computer Science and Artificial Intelligence </a:t>
            </a:r>
          </a:p>
          <a:p>
            <a:pPr lvl="1"/>
            <a:r>
              <a:rPr lang="en-US" dirty="0"/>
              <a:t>Massachusetts Institute of Technology </a:t>
            </a:r>
          </a:p>
          <a:p>
            <a:r>
              <a:rPr lang="en-US" dirty="0" err="1"/>
              <a:t>Hamed</a:t>
            </a:r>
            <a:r>
              <a:rPr lang="en-US" dirty="0"/>
              <a:t> </a:t>
            </a:r>
            <a:r>
              <a:rPr lang="en-US" dirty="0" err="1"/>
              <a:t>Pirsiavash</a:t>
            </a:r>
            <a:endParaRPr lang="en-US" dirty="0"/>
          </a:p>
          <a:p>
            <a:pPr lvl="1"/>
            <a:r>
              <a:rPr lang="en-US" dirty="0"/>
              <a:t>Assistant Professor for Computer Vision and Machine Learning</a:t>
            </a:r>
          </a:p>
          <a:p>
            <a:pPr lvl="1"/>
            <a:r>
              <a:rPr lang="en-US" dirty="0"/>
              <a:t>University of Maryland, Baltimore County</a:t>
            </a:r>
          </a:p>
          <a:p>
            <a:pPr lvl="1"/>
            <a:endParaRPr lang="en-US" dirty="0"/>
          </a:p>
          <a:p>
            <a:pPr marL="457188" lvl="1" indent="0">
              <a:buNone/>
            </a:pPr>
            <a:endParaRPr lang="en-US" dirty="0"/>
          </a:p>
        </p:txBody>
      </p:sp>
    </p:spTree>
    <p:extLst>
      <p:ext uri="{BB962C8B-B14F-4D97-AF65-F5344CB8AC3E}">
        <p14:creationId xmlns:p14="http://schemas.microsoft.com/office/powerpoint/2010/main" val="347187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41AF-4A85-48D2-A6CA-689424AE52B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0FF229B-9BD7-483A-8A27-5018256F3E06}"/>
              </a:ext>
            </a:extLst>
          </p:cNvPr>
          <p:cNvSpPr>
            <a:spLocks noGrp="1"/>
          </p:cNvSpPr>
          <p:nvPr>
            <p:ph idx="1"/>
          </p:nvPr>
        </p:nvSpPr>
        <p:spPr/>
        <p:txBody>
          <a:bodyPr/>
          <a:lstStyle/>
          <a:p>
            <a:r>
              <a:rPr lang="en-US" dirty="0"/>
              <a:t>Researchers want to anticipate actions and objects before they start or appear</a:t>
            </a:r>
          </a:p>
          <a:p>
            <a:pPr lvl="1"/>
            <a:r>
              <a:rPr lang="en-US" dirty="0"/>
              <a:t>This is a difficult problem in computer vision</a:t>
            </a:r>
          </a:p>
          <a:p>
            <a:pPr lvl="1"/>
            <a:r>
              <a:rPr lang="en-US" dirty="0"/>
              <a:t>Requires using extensive knowledge of the world that is hard to write down</a:t>
            </a:r>
          </a:p>
          <a:p>
            <a:r>
              <a:rPr lang="en-US" dirty="0"/>
              <a:t>To do this, the researcher want to use readily available unlabeled video</a:t>
            </a:r>
          </a:p>
          <a:p>
            <a:r>
              <a:rPr lang="en-US" dirty="0"/>
              <a:t>Present new framework that uses temporal structure in video to learn to anticipate actions and objects</a:t>
            </a:r>
          </a:p>
          <a:p>
            <a:pPr lvl="1"/>
            <a:r>
              <a:rPr lang="en-US" dirty="0"/>
              <a:t>Train deep networks to predict visuals in the future</a:t>
            </a:r>
          </a:p>
          <a:p>
            <a:r>
              <a:rPr lang="en-US" dirty="0"/>
              <a:t>Experiment the new idea on two datasets</a:t>
            </a:r>
          </a:p>
          <a:p>
            <a:pPr lvl="1"/>
            <a:r>
              <a:rPr lang="en-US" dirty="0"/>
              <a:t>1s in future and 5s in future</a:t>
            </a:r>
          </a:p>
        </p:txBody>
      </p:sp>
    </p:spTree>
    <p:extLst>
      <p:ext uri="{BB962C8B-B14F-4D97-AF65-F5344CB8AC3E}">
        <p14:creationId xmlns:p14="http://schemas.microsoft.com/office/powerpoint/2010/main" val="120210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41AF-4A85-48D2-A6CA-689424AE52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0FF229B-9BD7-483A-8A27-5018256F3E06}"/>
              </a:ext>
            </a:extLst>
          </p:cNvPr>
          <p:cNvSpPr>
            <a:spLocks noGrp="1"/>
          </p:cNvSpPr>
          <p:nvPr>
            <p:ph idx="1"/>
          </p:nvPr>
        </p:nvSpPr>
        <p:spPr/>
        <p:txBody>
          <a:bodyPr/>
          <a:lstStyle/>
          <a:p>
            <a:r>
              <a:rPr lang="en-US" dirty="0"/>
              <a:t>Computer vision that can anticipate actions and objects make robots and machines smart</a:t>
            </a:r>
          </a:p>
          <a:p>
            <a:pPr lvl="1"/>
            <a:r>
              <a:rPr lang="en-US" dirty="0"/>
              <a:t>This results in increased convenience for humans</a:t>
            </a:r>
          </a:p>
          <a:p>
            <a:pPr lvl="1"/>
            <a:r>
              <a:rPr lang="en-US" dirty="0"/>
              <a:t>Can be used for recommendations, predictions, etc.</a:t>
            </a:r>
          </a:p>
          <a:p>
            <a:r>
              <a:rPr lang="en-US" dirty="0"/>
              <a:t>However, creating such an algorithm is extremely difficult</a:t>
            </a:r>
          </a:p>
          <a:p>
            <a:r>
              <a:rPr lang="en-US" dirty="0"/>
              <a:t>Humans use accumulated knowledge, but what do machines have?</a:t>
            </a:r>
          </a:p>
          <a:p>
            <a:r>
              <a:rPr lang="en-US" dirty="0"/>
              <a:t>Why videos?</a:t>
            </a:r>
          </a:p>
          <a:p>
            <a:pPr lvl="1"/>
            <a:r>
              <a:rPr lang="en-US" dirty="0"/>
              <a:t>Having consecutive frames mean image order is already established</a:t>
            </a:r>
          </a:p>
          <a:p>
            <a:r>
              <a:rPr lang="en-US" dirty="0"/>
              <a:t>Prior research has been done on this matter, but generally require self-supervision which is expensive to scale</a:t>
            </a:r>
          </a:p>
          <a:p>
            <a:endParaRPr lang="en-US" dirty="0"/>
          </a:p>
        </p:txBody>
      </p:sp>
    </p:spTree>
    <p:extLst>
      <p:ext uri="{BB962C8B-B14F-4D97-AF65-F5344CB8AC3E}">
        <p14:creationId xmlns:p14="http://schemas.microsoft.com/office/powerpoint/2010/main" val="152364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514-32DC-4B52-A5F2-C425E172FD0A}"/>
              </a:ext>
            </a:extLst>
          </p:cNvPr>
          <p:cNvSpPr>
            <a:spLocks noGrp="1"/>
          </p:cNvSpPr>
          <p:nvPr>
            <p:ph type="title"/>
          </p:nvPr>
        </p:nvSpPr>
        <p:spPr/>
        <p:txBody>
          <a:bodyPr/>
          <a:lstStyle/>
          <a:p>
            <a:r>
              <a:rPr lang="en-US" dirty="0"/>
              <a:t>Anticipating Visual Representations from Unlabeled Video</a:t>
            </a:r>
          </a:p>
        </p:txBody>
      </p:sp>
      <p:sp>
        <p:nvSpPr>
          <p:cNvPr id="3" name="Content Placeholder 2">
            <a:extLst>
              <a:ext uri="{FF2B5EF4-FFF2-40B4-BE49-F238E27FC236}">
                <a16:creationId xmlns:a16="http://schemas.microsoft.com/office/drawing/2014/main" id="{80E6DF8D-73A5-407C-98C3-23F9E6BB154B}"/>
              </a:ext>
            </a:extLst>
          </p:cNvPr>
          <p:cNvSpPr>
            <a:spLocks noGrp="1"/>
          </p:cNvSpPr>
          <p:nvPr>
            <p:ph idx="1"/>
          </p:nvPr>
        </p:nvSpPr>
        <p:spPr/>
        <p:txBody>
          <a:bodyPr>
            <a:normAutofit/>
          </a:bodyPr>
          <a:lstStyle/>
          <a:p>
            <a:r>
              <a:rPr lang="en-US" dirty="0"/>
              <a:t>Goal is to predict future frames within a video</a:t>
            </a:r>
          </a:p>
          <a:p>
            <a:r>
              <a:rPr lang="en-US" dirty="0"/>
              <a:t>Use recognition algorithms on forecasted representations</a:t>
            </a:r>
          </a:p>
          <a:p>
            <a:r>
              <a:rPr lang="en-US" dirty="0"/>
              <a:t>Used 600 hours of unlabeled video to train the network 1 to 5 seconds in the future</a:t>
            </a:r>
          </a:p>
          <a:p>
            <a:r>
              <a:rPr lang="en-US" dirty="0"/>
              <a:t>Also used video from THUMOS (400 hours) to quantify performance</a:t>
            </a:r>
          </a:p>
          <a:p>
            <a:r>
              <a:rPr lang="en-US" dirty="0"/>
              <a:t>Forecast actions and objects by applying recognition algorithms</a:t>
            </a:r>
          </a:p>
          <a:p>
            <a:r>
              <a:rPr lang="en-US" dirty="0"/>
              <a:t>Finally evaluate the idea on two datasets of human action in television shows and egocentric videos of daily life</a:t>
            </a:r>
          </a:p>
        </p:txBody>
      </p:sp>
    </p:spTree>
    <p:extLst>
      <p:ext uri="{BB962C8B-B14F-4D97-AF65-F5344CB8AC3E}">
        <p14:creationId xmlns:p14="http://schemas.microsoft.com/office/powerpoint/2010/main" val="331611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i.imgur.com/NdQGP8i.png">
            <a:extLst>
              <a:ext uri="{FF2B5EF4-FFF2-40B4-BE49-F238E27FC236}">
                <a16:creationId xmlns:a16="http://schemas.microsoft.com/office/drawing/2014/main" id="{40154A75-3D1A-489B-8B1E-21683E799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385" y="483063"/>
            <a:ext cx="6212518" cy="6381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1A30C5-EED9-4B94-B52F-19DB1BBE74F7}"/>
              </a:ext>
            </a:extLst>
          </p:cNvPr>
          <p:cNvSpPr>
            <a:spLocks noGrp="1"/>
          </p:cNvSpPr>
          <p:nvPr>
            <p:ph type="title"/>
          </p:nvPr>
        </p:nvSpPr>
        <p:spPr/>
        <p:txBody>
          <a:bodyPr/>
          <a:lstStyle/>
          <a:p>
            <a:r>
              <a:rPr lang="en-US" dirty="0"/>
              <a:t>Previous work done before</a:t>
            </a:r>
          </a:p>
        </p:txBody>
      </p:sp>
      <p:sp>
        <p:nvSpPr>
          <p:cNvPr id="3" name="Content Placeholder 2">
            <a:extLst>
              <a:ext uri="{FF2B5EF4-FFF2-40B4-BE49-F238E27FC236}">
                <a16:creationId xmlns:a16="http://schemas.microsoft.com/office/drawing/2014/main" id="{AF920A54-D8BF-4F28-866D-9AAF01EF50E2}"/>
              </a:ext>
            </a:extLst>
          </p:cNvPr>
          <p:cNvSpPr>
            <a:spLocks noGrp="1"/>
          </p:cNvSpPr>
          <p:nvPr>
            <p:ph idx="1"/>
          </p:nvPr>
        </p:nvSpPr>
        <p:spPr/>
        <p:txBody>
          <a:bodyPr/>
          <a:lstStyle/>
          <a:p>
            <a:r>
              <a:rPr lang="en-US" dirty="0"/>
              <a:t>Prediction with unlabeled video</a:t>
            </a:r>
          </a:p>
          <a:p>
            <a:r>
              <a:rPr lang="en-US" dirty="0"/>
              <a:t>Predicting actions, human path, and motions</a:t>
            </a:r>
          </a:p>
          <a:p>
            <a:r>
              <a:rPr lang="en-US" dirty="0"/>
              <a:t>Big data (visual)</a:t>
            </a:r>
          </a:p>
          <a:p>
            <a:r>
              <a:rPr lang="en-US" dirty="0"/>
              <a:t>Unsupervised learning in vision</a:t>
            </a:r>
          </a:p>
          <a:p>
            <a:r>
              <a:rPr lang="en-US" dirty="0"/>
              <a:t>Representation learning</a:t>
            </a:r>
          </a:p>
          <a:p>
            <a:endParaRPr lang="en-US" dirty="0"/>
          </a:p>
        </p:txBody>
      </p:sp>
    </p:spTree>
    <p:extLst>
      <p:ext uri="{BB962C8B-B14F-4D97-AF65-F5344CB8AC3E}">
        <p14:creationId xmlns:p14="http://schemas.microsoft.com/office/powerpoint/2010/main" val="402303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0EE3-A3EF-4762-BB39-0A09D7B2BE42}"/>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F3DBFAF7-30B0-4799-8C24-F8257BF1DFA0}"/>
              </a:ext>
            </a:extLst>
          </p:cNvPr>
          <p:cNvSpPr>
            <a:spLocks noGrp="1"/>
          </p:cNvSpPr>
          <p:nvPr>
            <p:ph idx="1"/>
          </p:nvPr>
        </p:nvSpPr>
        <p:spPr/>
        <p:txBody>
          <a:bodyPr/>
          <a:lstStyle/>
          <a:p>
            <a:r>
              <a:rPr lang="en-US" dirty="0"/>
              <a:t>Use convolution (5 layers)</a:t>
            </a:r>
          </a:p>
          <a:p>
            <a:pPr lvl="1"/>
            <a:r>
              <a:rPr lang="en-US" dirty="0"/>
              <a:t>Last layer is output vector – this makes the prediction</a:t>
            </a:r>
          </a:p>
          <a:p>
            <a:r>
              <a:rPr lang="en-US" dirty="0"/>
              <a:t>Formulas</a:t>
            </a:r>
          </a:p>
          <a:p>
            <a:pPr lvl="1"/>
            <a:r>
              <a:rPr lang="en-US" dirty="0"/>
              <a:t>Euclidean loss to minimize distance between predictions and representation of future frame</a:t>
            </a:r>
          </a:p>
          <a:p>
            <a:r>
              <a:rPr lang="en-US" dirty="0"/>
              <a:t>Predicts the last hidden layer of </a:t>
            </a:r>
            <a:r>
              <a:rPr lang="en-US" dirty="0" err="1"/>
              <a:t>Alexnet</a:t>
            </a:r>
            <a:endParaRPr lang="en-US" dirty="0"/>
          </a:p>
          <a:p>
            <a:r>
              <a:rPr lang="en-US" dirty="0"/>
              <a:t>Can obtain large amounts of data since data does not need to be labeled</a:t>
            </a:r>
          </a:p>
          <a:p>
            <a:r>
              <a:rPr lang="en-US" dirty="0"/>
              <a:t>Use deep regression to decide between multiple futures</a:t>
            </a:r>
          </a:p>
          <a:p>
            <a:r>
              <a:rPr lang="en-US" dirty="0"/>
              <a:t>Ran on i7 3.4Ghz CPU</a:t>
            </a:r>
          </a:p>
        </p:txBody>
      </p:sp>
    </p:spTree>
    <p:extLst>
      <p:ext uri="{BB962C8B-B14F-4D97-AF65-F5344CB8AC3E}">
        <p14:creationId xmlns:p14="http://schemas.microsoft.com/office/powerpoint/2010/main" val="1886010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5BD6-6A8E-4202-8D5C-6FFFD421F1F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5B2C049-1C35-4C46-92DE-F41AD0F00713}"/>
              </a:ext>
            </a:extLst>
          </p:cNvPr>
          <p:cNvSpPr>
            <a:spLocks noGrp="1"/>
          </p:cNvSpPr>
          <p:nvPr>
            <p:ph idx="1"/>
          </p:nvPr>
        </p:nvSpPr>
        <p:spPr/>
        <p:txBody>
          <a:bodyPr/>
          <a:lstStyle/>
          <a:p>
            <a:r>
              <a:rPr lang="en-US" dirty="0"/>
              <a:t>Depending on algorithm settings, action predictions can achieve between 30 and 43% accuracy</a:t>
            </a:r>
          </a:p>
          <a:p>
            <a:r>
              <a:rPr lang="en-US" dirty="0"/>
              <a:t>Method is still far from human performance (70-85% accuracy)</a:t>
            </a:r>
          </a:p>
          <a:p>
            <a:r>
              <a:rPr lang="en-US" dirty="0"/>
              <a:t>Better than competing computer methods (25-35% accuracy)</a:t>
            </a:r>
          </a:p>
          <a:p>
            <a:r>
              <a:rPr lang="en-US" dirty="0"/>
              <a:t>Object prediction is between 20 and 200% better than computer methods</a:t>
            </a:r>
          </a:p>
          <a:p>
            <a:r>
              <a:rPr lang="en-US" dirty="0"/>
              <a:t>However, method can help machines anticipate some objects and actions</a:t>
            </a:r>
          </a:p>
          <a:p>
            <a:r>
              <a:rPr lang="en-US" dirty="0"/>
              <a:t>Predicting visual representations is better than predicting pixels (difficult) or anticipating label categories (supervision)</a:t>
            </a:r>
          </a:p>
        </p:txBody>
      </p:sp>
    </p:spTree>
    <p:extLst>
      <p:ext uri="{BB962C8B-B14F-4D97-AF65-F5344CB8AC3E}">
        <p14:creationId xmlns:p14="http://schemas.microsoft.com/office/powerpoint/2010/main" val="227096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9B9-E05F-4D7F-96FF-CB1A25C4F921}"/>
              </a:ext>
            </a:extLst>
          </p:cNvPr>
          <p:cNvSpPr>
            <a:spLocks noGrp="1"/>
          </p:cNvSpPr>
          <p:nvPr>
            <p:ph type="title"/>
          </p:nvPr>
        </p:nvSpPr>
        <p:spPr/>
        <p:txBody>
          <a:bodyPr>
            <a:normAutofit/>
          </a:bodyPr>
          <a:lstStyle/>
          <a:p>
            <a:r>
              <a:rPr lang="en-US" dirty="0"/>
              <a:t>Paper 73 - Fast Unsupervised Ego-Action Learning for First-Person Sports Videos</a:t>
            </a:r>
          </a:p>
        </p:txBody>
      </p:sp>
      <p:sp>
        <p:nvSpPr>
          <p:cNvPr id="3" name="Content Placeholder 2">
            <a:extLst>
              <a:ext uri="{FF2B5EF4-FFF2-40B4-BE49-F238E27FC236}">
                <a16:creationId xmlns:a16="http://schemas.microsoft.com/office/drawing/2014/main" id="{62231E82-099C-401B-A56E-3810C6EC9CE9}"/>
              </a:ext>
            </a:extLst>
          </p:cNvPr>
          <p:cNvSpPr>
            <a:spLocks noGrp="1"/>
          </p:cNvSpPr>
          <p:nvPr>
            <p:ph idx="1"/>
          </p:nvPr>
        </p:nvSpPr>
        <p:spPr/>
        <p:txBody>
          <a:bodyPr>
            <a:normAutofit/>
          </a:bodyPr>
          <a:lstStyle/>
          <a:p>
            <a:r>
              <a:rPr lang="en-US" dirty="0"/>
              <a:t>Kris M. </a:t>
            </a:r>
            <a:r>
              <a:rPr lang="en-US" dirty="0" err="1"/>
              <a:t>Kitani</a:t>
            </a:r>
            <a:endParaRPr lang="en-US" dirty="0"/>
          </a:p>
          <a:p>
            <a:pPr lvl="1"/>
            <a:r>
              <a:rPr lang="en-US" dirty="0"/>
              <a:t>Cooperative Research Fellow in the Institute of Industrial Science at the University of Tokyo</a:t>
            </a:r>
          </a:p>
          <a:p>
            <a:pPr lvl="1"/>
            <a:r>
              <a:rPr lang="en-US" dirty="0"/>
              <a:t>Assistant Research Professor in the Computer Vision Group, Robotics Institute, School of Computer Science</a:t>
            </a:r>
          </a:p>
          <a:p>
            <a:pPr lvl="1"/>
            <a:r>
              <a:rPr lang="en-US" dirty="0"/>
              <a:t>Courtesy appointment in the Electrical and Computer Engineering (ECE) department at Carnegie Mellon University </a:t>
            </a:r>
          </a:p>
          <a:p>
            <a:r>
              <a:rPr lang="en-US" dirty="0"/>
              <a:t>Takahiro Okabe</a:t>
            </a:r>
          </a:p>
          <a:p>
            <a:pPr lvl="1"/>
            <a:r>
              <a:rPr lang="en-US" dirty="0"/>
              <a:t>Ph.D. in Information Science and Technology</a:t>
            </a:r>
          </a:p>
          <a:p>
            <a:pPr lvl="1"/>
            <a:r>
              <a:rPr lang="en-US" dirty="0"/>
              <a:t>Department of Artificial Intelligence</a:t>
            </a:r>
          </a:p>
          <a:p>
            <a:pPr lvl="1"/>
            <a:r>
              <a:rPr lang="en-US" dirty="0"/>
              <a:t>University of Tokyo</a:t>
            </a:r>
          </a:p>
        </p:txBody>
      </p:sp>
    </p:spTree>
    <p:extLst>
      <p:ext uri="{BB962C8B-B14F-4D97-AF65-F5344CB8AC3E}">
        <p14:creationId xmlns:p14="http://schemas.microsoft.com/office/powerpoint/2010/main" val="382294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6E63-9DAF-4660-88A6-BB366F3F7DB1}"/>
              </a:ext>
            </a:extLst>
          </p:cNvPr>
          <p:cNvSpPr>
            <a:spLocks noGrp="1"/>
          </p:cNvSpPr>
          <p:nvPr>
            <p:ph type="title"/>
          </p:nvPr>
        </p:nvSpPr>
        <p:spPr/>
        <p:txBody>
          <a:bodyPr/>
          <a:lstStyle/>
          <a:p>
            <a:r>
              <a:rPr lang="en-US" dirty="0"/>
              <a:t>Authors continued</a:t>
            </a:r>
          </a:p>
        </p:txBody>
      </p:sp>
      <p:sp>
        <p:nvSpPr>
          <p:cNvPr id="3" name="Content Placeholder 2">
            <a:extLst>
              <a:ext uri="{FF2B5EF4-FFF2-40B4-BE49-F238E27FC236}">
                <a16:creationId xmlns:a16="http://schemas.microsoft.com/office/drawing/2014/main" id="{833388CC-C585-4BED-9177-D85B2A484177}"/>
              </a:ext>
            </a:extLst>
          </p:cNvPr>
          <p:cNvSpPr>
            <a:spLocks noGrp="1"/>
          </p:cNvSpPr>
          <p:nvPr>
            <p:ph idx="1"/>
          </p:nvPr>
        </p:nvSpPr>
        <p:spPr/>
        <p:txBody>
          <a:bodyPr/>
          <a:lstStyle/>
          <a:p>
            <a:r>
              <a:rPr lang="en-US" dirty="0"/>
              <a:t>Yoichi Sato</a:t>
            </a:r>
          </a:p>
          <a:p>
            <a:pPr lvl="1"/>
            <a:r>
              <a:rPr lang="en-US" dirty="0"/>
              <a:t>Professor at Institute of Industrial Science</a:t>
            </a:r>
          </a:p>
          <a:p>
            <a:pPr lvl="1"/>
            <a:r>
              <a:rPr lang="en-US" dirty="0"/>
              <a:t>University of Tokyo </a:t>
            </a:r>
          </a:p>
          <a:p>
            <a:r>
              <a:rPr lang="en-US" dirty="0"/>
              <a:t>Akihiro Sugimoto</a:t>
            </a:r>
          </a:p>
          <a:p>
            <a:pPr lvl="1"/>
            <a:r>
              <a:rPr lang="en-US" dirty="0"/>
              <a:t>Professor for Digital Content and Media Sciences Research Division </a:t>
            </a:r>
          </a:p>
          <a:p>
            <a:pPr lvl="1"/>
            <a:r>
              <a:rPr lang="en-US" dirty="0"/>
              <a:t>National Institute of Informatics, Tokyo</a:t>
            </a:r>
          </a:p>
          <a:p>
            <a:endParaRPr lang="en-US" dirty="0"/>
          </a:p>
        </p:txBody>
      </p:sp>
    </p:spTree>
    <p:extLst>
      <p:ext uri="{BB962C8B-B14F-4D97-AF65-F5344CB8AC3E}">
        <p14:creationId xmlns:p14="http://schemas.microsoft.com/office/powerpoint/2010/main" val="284352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6EF3-8BAF-4630-BC22-A1F3449ECF79}"/>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id="{C8F4C629-3BDB-42A6-982E-370E1D34C034}"/>
              </a:ext>
            </a:extLst>
          </p:cNvPr>
          <p:cNvSpPr>
            <a:spLocks noGrp="1"/>
          </p:cNvSpPr>
          <p:nvPr>
            <p:ph idx="1"/>
          </p:nvPr>
        </p:nvSpPr>
        <p:spPr/>
        <p:txBody>
          <a:bodyPr>
            <a:normAutofit fontScale="92500" lnSpcReduction="10000"/>
          </a:bodyPr>
          <a:lstStyle/>
          <a:p>
            <a:r>
              <a:rPr lang="en-US" dirty="0"/>
              <a:t>1</a:t>
            </a:r>
            <a:r>
              <a:rPr lang="en-US" baseline="30000" dirty="0"/>
              <a:t>st</a:t>
            </a:r>
            <a:r>
              <a:rPr lang="en-US" dirty="0"/>
              <a:t> person POV action cameras are becoming common among sports enthusiasts</a:t>
            </a:r>
          </a:p>
          <a:p>
            <a:r>
              <a:rPr lang="en-US" dirty="0"/>
              <a:t>Discover 1</a:t>
            </a:r>
            <a:r>
              <a:rPr lang="en-US" baseline="30000" dirty="0"/>
              <a:t>st</a:t>
            </a:r>
            <a:r>
              <a:rPr lang="en-US" dirty="0"/>
              <a:t> person action categories (called ego-actions)</a:t>
            </a:r>
          </a:p>
          <a:p>
            <a:pPr lvl="1"/>
            <a:r>
              <a:rPr lang="en-US" dirty="0"/>
              <a:t>These can be useful for video indexing and retrieval</a:t>
            </a:r>
          </a:p>
          <a:p>
            <a:r>
              <a:rPr lang="en-US" dirty="0"/>
              <a:t>In order to learn categories, researchers investigate use of motion-based histograms and unsupervised learning algorithms to cluster video content</a:t>
            </a:r>
          </a:p>
          <a:p>
            <a:r>
              <a:rPr lang="en-US" dirty="0"/>
              <a:t>Approach assumes unsupervised scenario, without labeled training videos</a:t>
            </a:r>
          </a:p>
          <a:p>
            <a:r>
              <a:rPr lang="en-US" dirty="0"/>
              <a:t>Videos are not segmented, and number of categories are unknown</a:t>
            </a:r>
          </a:p>
          <a:p>
            <a:r>
              <a:rPr lang="en-US" dirty="0"/>
              <a:t>Use in-house and public </a:t>
            </a:r>
            <a:r>
              <a:rPr lang="en-US" dirty="0" err="1"/>
              <a:t>Youtube</a:t>
            </a:r>
            <a:r>
              <a:rPr lang="en-US" dirty="0"/>
              <a:t> videos to categorize across various sport genres</a:t>
            </a:r>
          </a:p>
          <a:p>
            <a:r>
              <a:rPr lang="en-US" dirty="0"/>
              <a:t>Approach outperforms other topics models in terms of classification accuracy and computational speed</a:t>
            </a:r>
          </a:p>
          <a:p>
            <a:pPr lvl="1"/>
            <a:r>
              <a:rPr lang="en-US" dirty="0"/>
              <a:t>10 minute video can be indexed in under 5 seconds</a:t>
            </a:r>
          </a:p>
        </p:txBody>
      </p:sp>
    </p:spTree>
    <p:extLst>
      <p:ext uri="{BB962C8B-B14F-4D97-AF65-F5344CB8AC3E}">
        <p14:creationId xmlns:p14="http://schemas.microsoft.com/office/powerpoint/2010/main" val="177284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AE4C-2C47-41BC-A9DE-701CEE21B1A6}"/>
              </a:ext>
            </a:extLst>
          </p:cNvPr>
          <p:cNvSpPr>
            <a:spLocks noGrp="1"/>
          </p:cNvSpPr>
          <p:nvPr>
            <p:ph type="title"/>
          </p:nvPr>
        </p:nvSpPr>
        <p:spPr/>
        <p:txBody>
          <a:bodyPr>
            <a:normAutofit fontScale="90000"/>
          </a:bodyPr>
          <a:lstStyle/>
          <a:p>
            <a:r>
              <a:rPr lang="en-US" dirty="0"/>
              <a:t>Paper 43 - Less is more: zero-shot learning from online textual documents</a:t>
            </a:r>
            <a:br>
              <a:rPr lang="en-US" dirty="0"/>
            </a:br>
            <a:r>
              <a:rPr lang="en-US" dirty="0"/>
              <a:t>with noise suppression(∗)</a:t>
            </a:r>
          </a:p>
        </p:txBody>
      </p:sp>
      <p:sp>
        <p:nvSpPr>
          <p:cNvPr id="3" name="Content Placeholder 2">
            <a:extLst>
              <a:ext uri="{FF2B5EF4-FFF2-40B4-BE49-F238E27FC236}">
                <a16:creationId xmlns:a16="http://schemas.microsoft.com/office/drawing/2014/main" id="{76022D14-E4B3-4631-B4A1-582222CBA500}"/>
              </a:ext>
            </a:extLst>
          </p:cNvPr>
          <p:cNvSpPr>
            <a:spLocks noGrp="1"/>
          </p:cNvSpPr>
          <p:nvPr>
            <p:ph idx="1"/>
          </p:nvPr>
        </p:nvSpPr>
        <p:spPr/>
        <p:txBody>
          <a:bodyPr>
            <a:normAutofit/>
          </a:bodyPr>
          <a:lstStyle/>
          <a:p>
            <a:r>
              <a:rPr lang="en-US" dirty="0"/>
              <a:t>Authors - School of Computer Science, The University of Adelaide, Australia</a:t>
            </a:r>
          </a:p>
          <a:p>
            <a:endParaRPr lang="en-US" dirty="0"/>
          </a:p>
          <a:p>
            <a:r>
              <a:rPr lang="en-US" dirty="0" err="1"/>
              <a:t>Ruizhi</a:t>
            </a:r>
            <a:r>
              <a:rPr lang="en-US" dirty="0"/>
              <a:t> </a:t>
            </a:r>
            <a:r>
              <a:rPr lang="en-US" dirty="0" err="1"/>
              <a:t>Qiao</a:t>
            </a:r>
            <a:r>
              <a:rPr lang="en-US" dirty="0"/>
              <a:t>, </a:t>
            </a:r>
          </a:p>
          <a:p>
            <a:pPr lvl="1"/>
            <a:r>
              <a:rPr lang="en-US" dirty="0"/>
              <a:t>PhD student on Computer Vision and Machine Learning</a:t>
            </a:r>
          </a:p>
          <a:p>
            <a:r>
              <a:rPr lang="en-US" dirty="0" err="1"/>
              <a:t>Lingqiao</a:t>
            </a:r>
            <a:r>
              <a:rPr lang="en-US" dirty="0"/>
              <a:t> Liu</a:t>
            </a:r>
          </a:p>
          <a:p>
            <a:pPr lvl="1"/>
            <a:r>
              <a:rPr lang="en-US" dirty="0"/>
              <a:t>Postdoctoral Research Fellow</a:t>
            </a:r>
          </a:p>
          <a:p>
            <a:r>
              <a:rPr lang="en-US" dirty="0" err="1"/>
              <a:t>Chunhua</a:t>
            </a:r>
            <a:r>
              <a:rPr lang="en-US" dirty="0"/>
              <a:t> Shen</a:t>
            </a:r>
          </a:p>
          <a:p>
            <a:pPr lvl="1"/>
            <a:r>
              <a:rPr lang="en-US" dirty="0"/>
              <a:t>Professor of Computer Science</a:t>
            </a:r>
          </a:p>
          <a:p>
            <a:r>
              <a:rPr lang="en-US" dirty="0"/>
              <a:t>Anton van den </a:t>
            </a:r>
            <a:r>
              <a:rPr lang="en-US" dirty="0" err="1"/>
              <a:t>Hengel</a:t>
            </a:r>
            <a:endParaRPr lang="en-US" dirty="0"/>
          </a:p>
          <a:p>
            <a:pPr lvl="1"/>
            <a:r>
              <a:rPr lang="en-US" dirty="0"/>
              <a:t>Professor of Computer Science</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881396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6EF3-8BAF-4630-BC22-A1F3449ECF7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F4C629-3BDB-42A6-982E-370E1D34C034}"/>
              </a:ext>
            </a:extLst>
          </p:cNvPr>
          <p:cNvSpPr>
            <a:spLocks noGrp="1"/>
          </p:cNvSpPr>
          <p:nvPr>
            <p:ph idx="1"/>
          </p:nvPr>
        </p:nvSpPr>
        <p:spPr/>
        <p:txBody>
          <a:bodyPr/>
          <a:lstStyle/>
          <a:p>
            <a:r>
              <a:rPr lang="en-US" dirty="0"/>
              <a:t>Action cams are becoming more popular, so there are more videos</a:t>
            </a:r>
          </a:p>
          <a:p>
            <a:r>
              <a:rPr lang="en-US" dirty="0"/>
              <a:t>Since there are more videos, indexing and searching for videos may be difficult</a:t>
            </a:r>
          </a:p>
          <a:p>
            <a:r>
              <a:rPr lang="en-US" dirty="0"/>
              <a:t>How do we classify and search everything?</a:t>
            </a:r>
          </a:p>
          <a:p>
            <a:pPr lvl="1"/>
            <a:r>
              <a:rPr lang="en-US" dirty="0"/>
              <a:t>Say you want to review a third jump of the second trial in a ski jump video</a:t>
            </a:r>
          </a:p>
          <a:p>
            <a:pPr lvl="1"/>
            <a:r>
              <a:rPr lang="en-US" dirty="0"/>
              <a:t>This experiment will try to solve that </a:t>
            </a:r>
          </a:p>
          <a:p>
            <a:r>
              <a:rPr lang="en-US" dirty="0"/>
              <a:t>Searching can be done to quickly go to the desired location in the video</a:t>
            </a:r>
          </a:p>
          <a:p>
            <a:pPr lvl="1"/>
            <a:r>
              <a:rPr lang="en-US" dirty="0"/>
              <a:t>Can be done with color-coded times</a:t>
            </a:r>
          </a:p>
          <a:p>
            <a:endParaRPr lang="en-US" dirty="0"/>
          </a:p>
        </p:txBody>
      </p:sp>
    </p:spTree>
    <p:extLst>
      <p:ext uri="{BB962C8B-B14F-4D97-AF65-F5344CB8AC3E}">
        <p14:creationId xmlns:p14="http://schemas.microsoft.com/office/powerpoint/2010/main" val="318939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76B8-6957-4F96-9B8B-337522EFA535}"/>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9466F6E3-DFE7-433F-8FCC-26447A01B09B}"/>
              </a:ext>
            </a:extLst>
          </p:cNvPr>
          <p:cNvSpPr>
            <a:spLocks noGrp="1"/>
          </p:cNvSpPr>
          <p:nvPr>
            <p:ph idx="1"/>
          </p:nvPr>
        </p:nvSpPr>
        <p:spPr/>
        <p:txBody>
          <a:bodyPr/>
          <a:lstStyle/>
          <a:p>
            <a:r>
              <a:rPr lang="en-US" dirty="0"/>
              <a:t>None when looking for experiments on ego-action categorization from 1</a:t>
            </a:r>
            <a:r>
              <a:rPr lang="en-US" baseline="30000" dirty="0"/>
              <a:t>st</a:t>
            </a:r>
            <a:r>
              <a:rPr lang="en-US" dirty="0"/>
              <a:t> person sports videos.</a:t>
            </a:r>
          </a:p>
          <a:p>
            <a:endParaRPr lang="en-US" dirty="0"/>
          </a:p>
          <a:p>
            <a:r>
              <a:rPr lang="en-US" dirty="0"/>
              <a:t>Only prior/related works are vision-based POV human action for indoor activities with focus on hand gesture recognition.</a:t>
            </a:r>
          </a:p>
          <a:p>
            <a:pPr lvl="1"/>
            <a:r>
              <a:rPr lang="en-US" dirty="0"/>
              <a:t>Sign language recognition</a:t>
            </a:r>
          </a:p>
          <a:p>
            <a:pPr lvl="1"/>
            <a:r>
              <a:rPr lang="en-US" dirty="0"/>
              <a:t>Context aware gesture recognition</a:t>
            </a:r>
          </a:p>
          <a:p>
            <a:pPr lvl="1"/>
            <a:r>
              <a:rPr lang="en-US" dirty="0"/>
              <a:t>Object recognition</a:t>
            </a:r>
          </a:p>
          <a:p>
            <a:pPr lvl="1"/>
            <a:r>
              <a:rPr lang="en-US" dirty="0"/>
              <a:t>Hand tracking</a:t>
            </a:r>
          </a:p>
          <a:p>
            <a:r>
              <a:rPr lang="en-US" dirty="0"/>
              <a:t>Body sensors have been used in other experiments</a:t>
            </a:r>
          </a:p>
          <a:p>
            <a:pPr lvl="1"/>
            <a:endParaRPr lang="en-US" dirty="0"/>
          </a:p>
        </p:txBody>
      </p:sp>
    </p:spTree>
    <p:extLst>
      <p:ext uri="{BB962C8B-B14F-4D97-AF65-F5344CB8AC3E}">
        <p14:creationId xmlns:p14="http://schemas.microsoft.com/office/powerpoint/2010/main" val="142755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C9ED-FA77-4295-882C-C2F645977A18}"/>
              </a:ext>
            </a:extLst>
          </p:cNvPr>
          <p:cNvSpPr>
            <a:spLocks noGrp="1"/>
          </p:cNvSpPr>
          <p:nvPr>
            <p:ph type="title"/>
          </p:nvPr>
        </p:nvSpPr>
        <p:spPr/>
        <p:txBody>
          <a:bodyPr/>
          <a:lstStyle/>
          <a:p>
            <a:r>
              <a:rPr lang="en-US" dirty="0"/>
              <a:t>Method Basics</a:t>
            </a:r>
          </a:p>
        </p:txBody>
      </p:sp>
      <p:sp>
        <p:nvSpPr>
          <p:cNvPr id="3" name="Content Placeholder 2">
            <a:extLst>
              <a:ext uri="{FF2B5EF4-FFF2-40B4-BE49-F238E27FC236}">
                <a16:creationId xmlns:a16="http://schemas.microsoft.com/office/drawing/2014/main" id="{07B521EF-003D-4328-B459-D16766B68A01}"/>
              </a:ext>
            </a:extLst>
          </p:cNvPr>
          <p:cNvSpPr>
            <a:spLocks noGrp="1"/>
          </p:cNvSpPr>
          <p:nvPr>
            <p:ph idx="1"/>
          </p:nvPr>
        </p:nvSpPr>
        <p:spPr/>
        <p:txBody>
          <a:bodyPr/>
          <a:lstStyle/>
          <a:p>
            <a:r>
              <a:rPr lang="en-US" dirty="0"/>
              <a:t>Unsupervised method is the best as to reduce human labor</a:t>
            </a:r>
          </a:p>
          <a:p>
            <a:r>
              <a:rPr lang="en-US" dirty="0"/>
              <a:t>Close to real-time processing is needed so users won’t have to wait long for results</a:t>
            </a:r>
          </a:p>
          <a:p>
            <a:r>
              <a:rPr lang="en-US" dirty="0"/>
              <a:t>Extracted video features should be discriminative enough to differentiate between actions categories but also robust enough to deal with extreme ego-motion</a:t>
            </a:r>
          </a:p>
          <a:p>
            <a:pPr lvl="1"/>
            <a:r>
              <a:rPr lang="en-US" dirty="0"/>
              <a:t>Due to the nature of ego-motion (POV movement) there are large amounts of motion parallax, motion blur, rolling shutter, and more within videos</a:t>
            </a:r>
          </a:p>
          <a:p>
            <a:pPr lvl="1"/>
            <a:r>
              <a:rPr lang="en-US" dirty="0"/>
              <a:t>However, POV videos only have a single sport per video, and actions would look similar across videos due to the nature of the sport</a:t>
            </a:r>
          </a:p>
          <a:p>
            <a:pPr lvl="1"/>
            <a:r>
              <a:rPr lang="en-US" dirty="0"/>
              <a:t>Actions of the same sport share similar image distortion due to similar movements</a:t>
            </a:r>
          </a:p>
        </p:txBody>
      </p:sp>
    </p:spTree>
    <p:extLst>
      <p:ext uri="{BB962C8B-B14F-4D97-AF65-F5344CB8AC3E}">
        <p14:creationId xmlns:p14="http://schemas.microsoft.com/office/powerpoint/2010/main" val="2004230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52DF-E387-48A9-84F3-4D7E56E1257B}"/>
              </a:ext>
            </a:extLst>
          </p:cNvPr>
          <p:cNvSpPr>
            <a:spLocks noGrp="1"/>
          </p:cNvSpPr>
          <p:nvPr>
            <p:ph type="title"/>
          </p:nvPr>
        </p:nvSpPr>
        <p:spPr/>
        <p:txBody>
          <a:bodyPr/>
          <a:lstStyle/>
          <a:p>
            <a:r>
              <a:rPr lang="en-US" dirty="0"/>
              <a:t>Method Basics 2</a:t>
            </a:r>
          </a:p>
        </p:txBody>
      </p:sp>
      <p:sp>
        <p:nvSpPr>
          <p:cNvPr id="3" name="Content Placeholder 2">
            <a:extLst>
              <a:ext uri="{FF2B5EF4-FFF2-40B4-BE49-F238E27FC236}">
                <a16:creationId xmlns:a16="http://schemas.microsoft.com/office/drawing/2014/main" id="{1B78DAF0-F791-4CEE-859A-D5F689D8361A}"/>
              </a:ext>
            </a:extLst>
          </p:cNvPr>
          <p:cNvSpPr>
            <a:spLocks noGrp="1"/>
          </p:cNvSpPr>
          <p:nvPr>
            <p:ph idx="1"/>
          </p:nvPr>
        </p:nvSpPr>
        <p:spPr/>
        <p:txBody>
          <a:bodyPr>
            <a:normAutofit lnSpcReduction="10000"/>
          </a:bodyPr>
          <a:lstStyle/>
          <a:p>
            <a:r>
              <a:rPr lang="en-US" dirty="0"/>
              <a:t>Use a simple global representation of motion that is robust and discriminative</a:t>
            </a:r>
          </a:p>
          <a:p>
            <a:r>
              <a:rPr lang="en-US" dirty="0"/>
              <a:t>Use the Dirichlet process on real-world problems [1]</a:t>
            </a:r>
          </a:p>
          <a:p>
            <a:pPr lvl="1"/>
            <a:r>
              <a:rPr lang="en-US" dirty="0"/>
              <a:t>Dirichlet is a stochastic (random) process to find a distribution over distributions.</a:t>
            </a:r>
          </a:p>
          <a:p>
            <a:pPr lvl="1"/>
            <a:r>
              <a:rPr lang="en-US" dirty="0"/>
              <a:t>Similar to Gaussian process</a:t>
            </a:r>
          </a:p>
          <a:p>
            <a:pPr lvl="1"/>
            <a:r>
              <a:rPr lang="en-US" dirty="0"/>
              <a:t>Distributions are discrete, but cannot be described with finite number of parameters</a:t>
            </a:r>
          </a:p>
          <a:p>
            <a:r>
              <a:rPr lang="en-US" dirty="0"/>
              <a:t>Provide a new labeled benchmark dataset for standardized analysis of outdoor POV sports videos</a:t>
            </a:r>
          </a:p>
          <a:p>
            <a:r>
              <a:rPr lang="en-US" dirty="0"/>
              <a:t>Ran on Nvidia T40 Tesla GPU</a:t>
            </a:r>
          </a:p>
          <a:p>
            <a:endParaRPr lang="en-US" dirty="0"/>
          </a:p>
          <a:p>
            <a:r>
              <a:rPr lang="en-US" dirty="0"/>
              <a:t>[1] </a:t>
            </a:r>
            <a:r>
              <a:rPr lang="en-US" dirty="0">
                <a:hlinkClick r:id="rId2"/>
              </a:rPr>
              <a:t>https://www.stats.ox.ac.uk/~teh/research/npbayes/Teh2010a.pdf</a:t>
            </a:r>
            <a:endParaRPr lang="en-US" dirty="0"/>
          </a:p>
          <a:p>
            <a:endParaRPr lang="en-US" dirty="0"/>
          </a:p>
        </p:txBody>
      </p:sp>
    </p:spTree>
    <p:extLst>
      <p:ext uri="{BB962C8B-B14F-4D97-AF65-F5344CB8AC3E}">
        <p14:creationId xmlns:p14="http://schemas.microsoft.com/office/powerpoint/2010/main" val="3895625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3459-99BD-4A64-85C1-B00EA46B6F91}"/>
              </a:ext>
            </a:extLst>
          </p:cNvPr>
          <p:cNvSpPr>
            <a:spLocks noGrp="1"/>
          </p:cNvSpPr>
          <p:nvPr>
            <p:ph type="title"/>
          </p:nvPr>
        </p:nvSpPr>
        <p:spPr/>
        <p:txBody>
          <a:bodyPr/>
          <a:lstStyle/>
          <a:p>
            <a:r>
              <a:rPr lang="en-US" dirty="0"/>
              <a:t>Motion Feature Extraction</a:t>
            </a:r>
          </a:p>
        </p:txBody>
      </p:sp>
      <p:sp>
        <p:nvSpPr>
          <p:cNvPr id="3" name="Content Placeholder 2">
            <a:extLst>
              <a:ext uri="{FF2B5EF4-FFF2-40B4-BE49-F238E27FC236}">
                <a16:creationId xmlns:a16="http://schemas.microsoft.com/office/drawing/2014/main" id="{5D5E8467-B99E-45C2-B8ED-7EF757662BA8}"/>
              </a:ext>
            </a:extLst>
          </p:cNvPr>
          <p:cNvSpPr>
            <a:spLocks noGrp="1"/>
          </p:cNvSpPr>
          <p:nvPr>
            <p:ph idx="1"/>
          </p:nvPr>
        </p:nvSpPr>
        <p:spPr/>
        <p:txBody>
          <a:bodyPr/>
          <a:lstStyle/>
          <a:p>
            <a:r>
              <a:rPr lang="en-US" dirty="0"/>
              <a:t>POV sports footage is very noisy</a:t>
            </a:r>
          </a:p>
          <a:p>
            <a:r>
              <a:rPr lang="en-US" dirty="0"/>
              <a:t>Need to find representation of motion that is robust in </a:t>
            </a:r>
          </a:p>
          <a:p>
            <a:pPr marL="0" indent="0">
              <a:buNone/>
            </a:pPr>
            <a:r>
              <a:rPr lang="en-US" dirty="0"/>
              <a:t>	comparison to the distortion</a:t>
            </a:r>
          </a:p>
          <a:p>
            <a:r>
              <a:rPr lang="en-US" dirty="0"/>
              <a:t>Use optical flow vectors</a:t>
            </a:r>
          </a:p>
          <a:p>
            <a:pPr lvl="1"/>
            <a:r>
              <a:rPr lang="en-US" dirty="0"/>
              <a:t>Quick movement can create false flags</a:t>
            </a:r>
          </a:p>
          <a:p>
            <a:pPr lvl="1"/>
            <a:r>
              <a:rPr lang="en-US" dirty="0"/>
              <a:t>Observe general direction and magnitude instead for consistency</a:t>
            </a:r>
          </a:p>
          <a:p>
            <a:r>
              <a:rPr lang="en-US" dirty="0"/>
              <a:t>Use RANSAC to extract consistent flow vectors </a:t>
            </a:r>
          </a:p>
          <a:p>
            <a:pPr lvl="1"/>
            <a:r>
              <a:rPr lang="en-US" dirty="0"/>
              <a:t>This is an iterative method to estimate parameters</a:t>
            </a:r>
          </a:p>
          <a:p>
            <a:r>
              <a:rPr lang="en-US" dirty="0"/>
              <a:t>Robustness further added by converting sets of flow vectors to histograms</a:t>
            </a:r>
          </a:p>
        </p:txBody>
      </p:sp>
      <p:pic>
        <p:nvPicPr>
          <p:cNvPr id="1028" name="Picture 4" descr="https://i.imgur.com/oQ2VAMi.png">
            <a:extLst>
              <a:ext uri="{FF2B5EF4-FFF2-40B4-BE49-F238E27FC236}">
                <a16:creationId xmlns:a16="http://schemas.microsoft.com/office/drawing/2014/main" id="{4BC08035-3528-4980-9746-C9B613371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833" y="0"/>
            <a:ext cx="4946167" cy="421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11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imgur.com/CYEgXru.png">
            <a:extLst>
              <a:ext uri="{FF2B5EF4-FFF2-40B4-BE49-F238E27FC236}">
                <a16:creationId xmlns:a16="http://schemas.microsoft.com/office/drawing/2014/main" id="{B7E2C4A4-9CCE-4C34-B551-164EF9DF1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385" y="2160590"/>
            <a:ext cx="7563615" cy="1498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AE0956-578A-4B75-805A-2766CBFF4AE1}"/>
              </a:ext>
            </a:extLst>
          </p:cNvPr>
          <p:cNvSpPr>
            <a:spLocks noGrp="1"/>
          </p:cNvSpPr>
          <p:nvPr>
            <p:ph type="title"/>
          </p:nvPr>
        </p:nvSpPr>
        <p:spPr/>
        <p:txBody>
          <a:bodyPr/>
          <a:lstStyle/>
          <a:p>
            <a:r>
              <a:rPr lang="en-US" dirty="0"/>
              <a:t>Motion Feature Extraction 2</a:t>
            </a:r>
          </a:p>
        </p:txBody>
      </p:sp>
      <p:sp>
        <p:nvSpPr>
          <p:cNvPr id="3" name="Content Placeholder 2">
            <a:extLst>
              <a:ext uri="{FF2B5EF4-FFF2-40B4-BE49-F238E27FC236}">
                <a16:creationId xmlns:a16="http://schemas.microsoft.com/office/drawing/2014/main" id="{29DD992C-8F31-4AE6-8D60-C92B2D0CF836}"/>
              </a:ext>
            </a:extLst>
          </p:cNvPr>
          <p:cNvSpPr>
            <a:spLocks noGrp="1"/>
          </p:cNvSpPr>
          <p:nvPr>
            <p:ph idx="1"/>
          </p:nvPr>
        </p:nvSpPr>
        <p:spPr/>
        <p:txBody>
          <a:bodyPr>
            <a:normAutofit fontScale="92500" lnSpcReduction="20000"/>
          </a:bodyPr>
          <a:lstStyle/>
          <a:p>
            <a:r>
              <a:rPr lang="en-US" dirty="0"/>
              <a:t>Two types of motions needed to discern</a:t>
            </a:r>
          </a:p>
          <a:p>
            <a:pPr lvl="1"/>
            <a:r>
              <a:rPr lang="en-US" dirty="0"/>
              <a:t>Instantaneous motion (direction)</a:t>
            </a:r>
          </a:p>
          <a:p>
            <a:pPr lvl="2"/>
            <a:r>
              <a:rPr lang="en-US" dirty="0"/>
              <a:t>Turning you head is more directions</a:t>
            </a:r>
          </a:p>
          <a:p>
            <a:pPr lvl="2"/>
            <a:r>
              <a:rPr lang="en-US" dirty="0"/>
              <a:t>Encoded with a 36-bin histogram</a:t>
            </a:r>
          </a:p>
          <a:p>
            <a:pPr lvl="3"/>
            <a:r>
              <a:rPr lang="en-US" dirty="0"/>
              <a:t>4 flow directions</a:t>
            </a:r>
          </a:p>
          <a:p>
            <a:pPr lvl="3"/>
            <a:r>
              <a:rPr lang="en-US" dirty="0"/>
              <a:t>3 flow magnitudes</a:t>
            </a:r>
          </a:p>
          <a:p>
            <a:pPr lvl="3"/>
            <a:r>
              <a:rPr lang="en-US" dirty="0"/>
              <a:t>3 flow variance (difference of flow magnitude compared to average flow magnitude)</a:t>
            </a:r>
          </a:p>
          <a:p>
            <a:pPr lvl="1"/>
            <a:r>
              <a:rPr lang="en-US" dirty="0"/>
              <a:t>Periodic motion (frequency)</a:t>
            </a:r>
          </a:p>
          <a:p>
            <a:pPr lvl="2"/>
            <a:r>
              <a:rPr lang="en-US" dirty="0"/>
              <a:t>Running and walking is more frequent</a:t>
            </a:r>
          </a:p>
          <a:p>
            <a:pPr lvl="2"/>
            <a:r>
              <a:rPr lang="en-US" dirty="0"/>
              <a:t>Done with a Fourier Transform over average flow magnitude </a:t>
            </a:r>
          </a:p>
          <a:p>
            <a:pPr lvl="2"/>
            <a:r>
              <a:rPr lang="en-US" dirty="0"/>
              <a:t>Encoded with 16-bin histogram</a:t>
            </a:r>
          </a:p>
          <a:p>
            <a:pPr lvl="2"/>
            <a:r>
              <a:rPr lang="en-US" dirty="0"/>
              <a:t>Frequency components are thresholded and normalized</a:t>
            </a:r>
          </a:p>
          <a:p>
            <a:pPr lvl="1"/>
            <a:r>
              <a:rPr lang="en-US" dirty="0"/>
              <a:t>Histogram from both are merged to show a final motion histogram </a:t>
            </a:r>
          </a:p>
        </p:txBody>
      </p:sp>
    </p:spTree>
    <p:extLst>
      <p:ext uri="{BB962C8B-B14F-4D97-AF65-F5344CB8AC3E}">
        <p14:creationId xmlns:p14="http://schemas.microsoft.com/office/powerpoint/2010/main" val="187258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imgur.com/ywQResX.png">
            <a:extLst>
              <a:ext uri="{FF2B5EF4-FFF2-40B4-BE49-F238E27FC236}">
                <a16:creationId xmlns:a16="http://schemas.microsoft.com/office/drawing/2014/main" id="{5A3FC419-1EF1-4AE0-9460-FC78A2111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254" y="5742470"/>
            <a:ext cx="7125730" cy="11155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4308BF-4EF3-4E20-A29F-D9D3085A3C56}"/>
              </a:ext>
            </a:extLst>
          </p:cNvPr>
          <p:cNvSpPr>
            <a:spLocks noGrp="1"/>
          </p:cNvSpPr>
          <p:nvPr>
            <p:ph type="title"/>
          </p:nvPr>
        </p:nvSpPr>
        <p:spPr/>
        <p:txBody>
          <a:bodyPr/>
          <a:lstStyle/>
          <a:p>
            <a:r>
              <a:rPr lang="en-US" dirty="0"/>
              <a:t>Dirichlet Process (DP)</a:t>
            </a:r>
          </a:p>
        </p:txBody>
      </p:sp>
      <p:sp>
        <p:nvSpPr>
          <p:cNvPr id="3" name="Content Placeholder 2">
            <a:extLst>
              <a:ext uri="{FF2B5EF4-FFF2-40B4-BE49-F238E27FC236}">
                <a16:creationId xmlns:a16="http://schemas.microsoft.com/office/drawing/2014/main" id="{AF81E72F-3482-46E1-9FAC-40AD3A59663C}"/>
              </a:ext>
            </a:extLst>
          </p:cNvPr>
          <p:cNvSpPr>
            <a:spLocks noGrp="1"/>
          </p:cNvSpPr>
          <p:nvPr>
            <p:ph idx="1"/>
          </p:nvPr>
        </p:nvSpPr>
        <p:spPr/>
        <p:txBody>
          <a:bodyPr/>
          <a:lstStyle/>
          <a:p>
            <a:r>
              <a:rPr lang="en-US" dirty="0"/>
              <a:t>Use a stacked Dirichlet Process Mixture (DPM)</a:t>
            </a:r>
          </a:p>
          <a:p>
            <a:pPr lvl="1"/>
            <a:r>
              <a:rPr lang="en-US" dirty="0"/>
              <a:t>Similar to a big urn with many biased K-faced dice</a:t>
            </a:r>
          </a:p>
          <a:p>
            <a:pPr lvl="1"/>
            <a:r>
              <a:rPr lang="en-US" dirty="0"/>
              <a:t>Single draw from urn yields one biased K-faced die</a:t>
            </a:r>
          </a:p>
          <a:p>
            <a:pPr lvl="1"/>
            <a:r>
              <a:rPr lang="en-US" dirty="0"/>
              <a:t>Expected value of probabilities is defined as </a:t>
            </a:r>
          </a:p>
          <a:p>
            <a:pPr lvl="1"/>
            <a:endParaRPr lang="en-US" dirty="0"/>
          </a:p>
          <a:p>
            <a:r>
              <a:rPr lang="en-US" dirty="0"/>
              <a:t>The Dirichlet distribution is useful when working with K dimensional histograms (2 in this case)</a:t>
            </a:r>
          </a:p>
          <a:p>
            <a:r>
              <a:rPr lang="en-US" dirty="0"/>
              <a:t>Histogram is interpreted to be created from multiple passes, so likelihood of histogram becomes a product of probabilities</a:t>
            </a:r>
          </a:p>
          <a:p>
            <a:r>
              <a:rPr lang="en-US" dirty="0"/>
              <a:t>Result is another Dirichlet distribution</a:t>
            </a:r>
          </a:p>
        </p:txBody>
      </p:sp>
      <p:pic>
        <p:nvPicPr>
          <p:cNvPr id="2052" name="Picture 4" descr="https://i.imgur.com/HdbxE0C.png">
            <a:extLst>
              <a:ext uri="{FF2B5EF4-FFF2-40B4-BE49-F238E27FC236}">
                <a16:creationId xmlns:a16="http://schemas.microsoft.com/office/drawing/2014/main" id="{285E08D6-14E5-45D7-AE51-493C92A80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495" y="3316591"/>
            <a:ext cx="2673449" cy="3947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imgur.com/YihpvWW.png">
            <a:extLst>
              <a:ext uri="{FF2B5EF4-FFF2-40B4-BE49-F238E27FC236}">
                <a16:creationId xmlns:a16="http://schemas.microsoft.com/office/drawing/2014/main" id="{5FAD17FC-5004-4684-A967-EF0BA66F4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254" y="0"/>
            <a:ext cx="4320746" cy="336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60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5ED0-536E-47BB-9212-5A36F308DB70}"/>
              </a:ext>
            </a:extLst>
          </p:cNvPr>
          <p:cNvSpPr>
            <a:spLocks noGrp="1"/>
          </p:cNvSpPr>
          <p:nvPr>
            <p:ph type="title"/>
          </p:nvPr>
        </p:nvSpPr>
        <p:spPr/>
        <p:txBody>
          <a:bodyPr/>
          <a:lstStyle/>
          <a:p>
            <a:r>
              <a:rPr lang="en-US" dirty="0"/>
              <a:t>Chinese Restaurant Process (CRP)</a:t>
            </a:r>
          </a:p>
        </p:txBody>
      </p:sp>
      <p:sp>
        <p:nvSpPr>
          <p:cNvPr id="3" name="Content Placeholder 2">
            <a:extLst>
              <a:ext uri="{FF2B5EF4-FFF2-40B4-BE49-F238E27FC236}">
                <a16:creationId xmlns:a16="http://schemas.microsoft.com/office/drawing/2014/main" id="{5B63D506-58A5-46D3-AB29-9D987D443B32}"/>
              </a:ext>
            </a:extLst>
          </p:cNvPr>
          <p:cNvSpPr>
            <a:spLocks noGrp="1"/>
          </p:cNvSpPr>
          <p:nvPr>
            <p:ph idx="1"/>
          </p:nvPr>
        </p:nvSpPr>
        <p:spPr/>
        <p:txBody>
          <a:bodyPr/>
          <a:lstStyle/>
          <a:p>
            <a:r>
              <a:rPr lang="en-US" dirty="0"/>
              <a:t>Alternative way to explain Dirichlet Process</a:t>
            </a:r>
          </a:p>
          <a:p>
            <a:r>
              <a:rPr lang="en-US" dirty="0"/>
              <a:t>It is a process of generating a probability distribution PI from DP</a:t>
            </a:r>
          </a:p>
          <a:p>
            <a:pPr lvl="1"/>
            <a:r>
              <a:rPr lang="en-US" dirty="0"/>
              <a:t>Probability distribution would be like a normal graph or histogram</a:t>
            </a:r>
          </a:p>
          <a:p>
            <a:endParaRPr lang="en-US" dirty="0"/>
          </a:p>
          <a:p>
            <a:r>
              <a:rPr lang="en-US" dirty="0"/>
              <a:t>CRP and DP both generate a discrete probability distribution PI</a:t>
            </a:r>
          </a:p>
          <a:p>
            <a:endParaRPr lang="en-US" dirty="0"/>
          </a:p>
          <a:p>
            <a:endParaRPr lang="en-US" dirty="0"/>
          </a:p>
          <a:p>
            <a:endParaRPr lang="en-US" dirty="0"/>
          </a:p>
          <a:p>
            <a:endParaRPr lang="en-US" dirty="0"/>
          </a:p>
          <a:p>
            <a:endParaRPr lang="en-US" dirty="0"/>
          </a:p>
          <a:p>
            <a:endParaRPr lang="en-US" dirty="0"/>
          </a:p>
        </p:txBody>
      </p:sp>
      <p:pic>
        <p:nvPicPr>
          <p:cNvPr id="5122" name="Picture 2" descr="https://i.imgur.com/h9rZkRl.png">
            <a:extLst>
              <a:ext uri="{FF2B5EF4-FFF2-40B4-BE49-F238E27FC236}">
                <a16:creationId xmlns:a16="http://schemas.microsoft.com/office/drawing/2014/main" id="{EF9C1D29-E976-45D2-952E-B69AB5C58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15" y="4769708"/>
            <a:ext cx="7381450" cy="113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46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9AD6-87BD-4F0C-8EB2-7458CFF37D24}"/>
              </a:ext>
            </a:extLst>
          </p:cNvPr>
          <p:cNvSpPr>
            <a:spLocks noGrp="1"/>
          </p:cNvSpPr>
          <p:nvPr>
            <p:ph type="title"/>
          </p:nvPr>
        </p:nvSpPr>
        <p:spPr/>
        <p:txBody>
          <a:bodyPr/>
          <a:lstStyle/>
          <a:p>
            <a:r>
              <a:rPr lang="en-US" dirty="0"/>
              <a:t>Stacked Dirichlet Process Mixtures</a:t>
            </a:r>
          </a:p>
        </p:txBody>
      </p:sp>
      <p:sp>
        <p:nvSpPr>
          <p:cNvPr id="3" name="Content Placeholder 2">
            <a:extLst>
              <a:ext uri="{FF2B5EF4-FFF2-40B4-BE49-F238E27FC236}">
                <a16:creationId xmlns:a16="http://schemas.microsoft.com/office/drawing/2014/main" id="{EC840AA9-BF1D-4408-B2AC-295B37FFD425}"/>
              </a:ext>
            </a:extLst>
          </p:cNvPr>
          <p:cNvSpPr>
            <a:spLocks noGrp="1"/>
          </p:cNvSpPr>
          <p:nvPr>
            <p:ph idx="1"/>
          </p:nvPr>
        </p:nvSpPr>
        <p:spPr/>
        <p:txBody>
          <a:bodyPr/>
          <a:lstStyle/>
          <a:p>
            <a:r>
              <a:rPr lang="en-US" dirty="0"/>
              <a:t>Experiment uses a single DPM and posses the results to second DPM to learn ego-action categories</a:t>
            </a:r>
          </a:p>
          <a:p>
            <a:r>
              <a:rPr lang="en-US" dirty="0"/>
              <a:t>Stacking makes it so topics are organized by hierarchy, and all tops at each level of hierarchy have the same discrete set of observations (motion histograms)</a:t>
            </a:r>
          </a:p>
        </p:txBody>
      </p:sp>
    </p:spTree>
    <p:extLst>
      <p:ext uri="{BB962C8B-B14F-4D97-AF65-F5344CB8AC3E}">
        <p14:creationId xmlns:p14="http://schemas.microsoft.com/office/powerpoint/2010/main" val="4275296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820E-D9EE-4E4F-B348-629137C2D641}"/>
              </a:ext>
            </a:extLst>
          </p:cNvPr>
          <p:cNvSpPr>
            <a:spLocks noGrp="1"/>
          </p:cNvSpPr>
          <p:nvPr>
            <p:ph type="title"/>
          </p:nvPr>
        </p:nvSpPr>
        <p:spPr/>
        <p:txBody>
          <a:bodyPr/>
          <a:lstStyle/>
          <a:p>
            <a:r>
              <a:rPr lang="en-US" dirty="0"/>
              <a:t>Task of Inference</a:t>
            </a:r>
          </a:p>
        </p:txBody>
      </p:sp>
      <p:sp>
        <p:nvSpPr>
          <p:cNvPr id="3" name="Content Placeholder 2">
            <a:extLst>
              <a:ext uri="{FF2B5EF4-FFF2-40B4-BE49-F238E27FC236}">
                <a16:creationId xmlns:a16="http://schemas.microsoft.com/office/drawing/2014/main" id="{40A59A7D-D6D0-49F3-A2D8-85A5F97E33C3}"/>
              </a:ext>
            </a:extLst>
          </p:cNvPr>
          <p:cNvSpPr>
            <a:spLocks noGrp="1"/>
          </p:cNvSpPr>
          <p:nvPr>
            <p:ph idx="1"/>
          </p:nvPr>
        </p:nvSpPr>
        <p:spPr/>
        <p:txBody>
          <a:bodyPr>
            <a:normAutofit fontScale="92500" lnSpcReduction="10000"/>
          </a:bodyPr>
          <a:lstStyle/>
          <a:p>
            <a:r>
              <a:rPr lang="en-US" dirty="0"/>
              <a:t>Single video is cut into X equal sized video splices (by time)</a:t>
            </a:r>
          </a:p>
          <a:p>
            <a:r>
              <a:rPr lang="en-US" dirty="0"/>
              <a:t>Each video splice is made up of N frames (60 in this case)</a:t>
            </a:r>
          </a:p>
          <a:p>
            <a:r>
              <a:rPr lang="en-US" dirty="0"/>
              <a:t>Set of motion histograms Y are generated from each frame in the video then input into the model</a:t>
            </a:r>
          </a:p>
          <a:p>
            <a:r>
              <a:rPr lang="en-US" dirty="0"/>
              <a:t>Output Z is another set of motion histograms of ego-action indices</a:t>
            </a:r>
          </a:p>
          <a:p>
            <a:pPr lvl="1"/>
            <a:r>
              <a:rPr lang="en-US" dirty="0"/>
              <a:t>These contain ego-action cluster assignment for each video splice</a:t>
            </a:r>
          </a:p>
          <a:p>
            <a:pPr lvl="1"/>
            <a:r>
              <a:rPr lang="en-US" dirty="0"/>
              <a:t>Total number of ego-action clusters is then estimated</a:t>
            </a:r>
          </a:p>
          <a:p>
            <a:r>
              <a:rPr lang="en-US" dirty="0"/>
              <a:t>Everything is unsupervised learning</a:t>
            </a:r>
          </a:p>
          <a:p>
            <a:pPr lvl="1"/>
            <a:r>
              <a:rPr lang="en-US" dirty="0"/>
              <a:t>Motion codebook is learned</a:t>
            </a:r>
          </a:p>
          <a:p>
            <a:pPr lvl="1"/>
            <a:r>
              <a:rPr lang="en-US" dirty="0"/>
              <a:t>Ego-action categories are discovered</a:t>
            </a:r>
          </a:p>
          <a:p>
            <a:pPr lvl="1"/>
            <a:r>
              <a:rPr lang="en-US" dirty="0"/>
              <a:t>Codebook is learned and histogram accumulated efficiently over each video splice in a single pass of data. </a:t>
            </a:r>
          </a:p>
        </p:txBody>
      </p:sp>
    </p:spTree>
    <p:extLst>
      <p:ext uri="{BB962C8B-B14F-4D97-AF65-F5344CB8AC3E}">
        <p14:creationId xmlns:p14="http://schemas.microsoft.com/office/powerpoint/2010/main" val="156431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5996-882A-4197-8E14-9AE032704DF3}"/>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1540416C-85B5-479E-9AE2-1976661786BF}"/>
              </a:ext>
            </a:extLst>
          </p:cNvPr>
          <p:cNvSpPr>
            <a:spLocks noGrp="1"/>
          </p:cNvSpPr>
          <p:nvPr>
            <p:ph idx="1"/>
          </p:nvPr>
        </p:nvSpPr>
        <p:spPr/>
        <p:txBody>
          <a:bodyPr/>
          <a:lstStyle/>
          <a:p>
            <a:r>
              <a:rPr lang="en-US" dirty="0"/>
              <a:t>(*) The first two authors contributed to this work equally. Correspondence should be addressed to C. Shen.</a:t>
            </a:r>
          </a:p>
          <a:p>
            <a:r>
              <a:rPr lang="en-US" dirty="0"/>
              <a:t>Looked this up and it seems like authors are ordered by degree of involvement in the work, with most active contributors listed first, otherwise they may be listed in alphabetical order instead.</a:t>
            </a:r>
          </a:p>
          <a:p>
            <a:r>
              <a:rPr lang="en-US" dirty="0"/>
              <a:t>In Computer Science in general the principal contributor is the first in the author list. However, the practice of putting the principal investigator last in the author list has increasingly become an accepted standard across most areas in science and engineering.</a:t>
            </a:r>
          </a:p>
          <a:p>
            <a:pPr lvl="1"/>
            <a:r>
              <a:rPr lang="en-US" dirty="0">
                <a:hlinkClick r:id="rId2"/>
              </a:rPr>
              <a:t>https://en.wikipedia.org/wiki/Academic_authorship#Order_of_authors_in_a_list</a:t>
            </a:r>
            <a:endParaRPr lang="en-US" dirty="0"/>
          </a:p>
          <a:p>
            <a:pPr lvl="1"/>
            <a:endParaRPr lang="en-US" b="1" dirty="0"/>
          </a:p>
          <a:p>
            <a:pPr marL="0" indent="0">
              <a:buNone/>
            </a:pPr>
            <a:endParaRPr lang="en-US" dirty="0"/>
          </a:p>
        </p:txBody>
      </p:sp>
    </p:spTree>
    <p:extLst>
      <p:ext uri="{BB962C8B-B14F-4D97-AF65-F5344CB8AC3E}">
        <p14:creationId xmlns:p14="http://schemas.microsoft.com/office/powerpoint/2010/main" val="2748402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AC3D-06BE-473E-B509-3355E4F129D2}"/>
              </a:ext>
            </a:extLst>
          </p:cNvPr>
          <p:cNvSpPr>
            <a:spLocks noGrp="1"/>
          </p:cNvSpPr>
          <p:nvPr>
            <p:ph type="title"/>
          </p:nvPr>
        </p:nvSpPr>
        <p:spPr/>
        <p:txBody>
          <a:bodyPr/>
          <a:lstStyle/>
          <a:p>
            <a:r>
              <a:rPr lang="en-US" dirty="0"/>
              <a:t>Motion Cookbook</a:t>
            </a:r>
          </a:p>
        </p:txBody>
      </p:sp>
      <p:sp>
        <p:nvSpPr>
          <p:cNvPr id="3" name="Content Placeholder 2">
            <a:extLst>
              <a:ext uri="{FF2B5EF4-FFF2-40B4-BE49-F238E27FC236}">
                <a16:creationId xmlns:a16="http://schemas.microsoft.com/office/drawing/2014/main" id="{E1C4405C-7CDC-46C6-AEF8-024FBBBD8DF2}"/>
              </a:ext>
            </a:extLst>
          </p:cNvPr>
          <p:cNvSpPr>
            <a:spLocks noGrp="1"/>
          </p:cNvSpPr>
          <p:nvPr>
            <p:ph idx="1"/>
          </p:nvPr>
        </p:nvSpPr>
        <p:spPr/>
        <p:txBody>
          <a:bodyPr/>
          <a:lstStyle/>
          <a:p>
            <a:r>
              <a:rPr lang="en-US" dirty="0"/>
              <a:t>Output from the first DPM is a sequence of codeword assignments in histogram X</a:t>
            </a:r>
          </a:p>
          <a:p>
            <a:pPr lvl="1"/>
            <a:r>
              <a:rPr lang="en-US" dirty="0"/>
              <a:t>Each indicator variable in the histogram has been assigned to a codeword H that increases probability for later</a:t>
            </a:r>
          </a:p>
          <a:p>
            <a:r>
              <a:rPr lang="en-US" dirty="0"/>
              <a:t>Outputs Y of all past motion histograms</a:t>
            </a:r>
          </a:p>
          <a:p>
            <a:pPr lvl="1"/>
            <a:r>
              <a:rPr lang="en-US" dirty="0"/>
              <a:t>This data can be decomposed into </a:t>
            </a:r>
          </a:p>
          <a:p>
            <a:pPr lvl="2"/>
            <a:r>
              <a:rPr lang="en-US" dirty="0"/>
              <a:t>Current prior over cluster assignments</a:t>
            </a:r>
          </a:p>
          <a:p>
            <a:pPr lvl="2"/>
            <a:r>
              <a:rPr lang="en-US" dirty="0"/>
              <a:t>Likelihood of observed motion histogram</a:t>
            </a:r>
          </a:p>
        </p:txBody>
      </p:sp>
    </p:spTree>
    <p:extLst>
      <p:ext uri="{BB962C8B-B14F-4D97-AF65-F5344CB8AC3E}">
        <p14:creationId xmlns:p14="http://schemas.microsoft.com/office/powerpoint/2010/main" val="394642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https://i.imgur.com/7URdwQO.png">
            <a:extLst>
              <a:ext uri="{FF2B5EF4-FFF2-40B4-BE49-F238E27FC236}">
                <a16:creationId xmlns:a16="http://schemas.microsoft.com/office/drawing/2014/main" id="{39650CD7-4843-4340-9572-E5208CB84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838" y="2758045"/>
            <a:ext cx="6184162" cy="409995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i.imgur.com/vRpYy37.png">
            <a:extLst>
              <a:ext uri="{FF2B5EF4-FFF2-40B4-BE49-F238E27FC236}">
                <a16:creationId xmlns:a16="http://schemas.microsoft.com/office/drawing/2014/main" id="{3B41F0B1-258E-4A33-B118-FB0C47F7B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1039"/>
            <a:ext cx="8106032" cy="129732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i.imgur.com/FYhoFe3.png">
            <a:extLst>
              <a:ext uri="{FF2B5EF4-FFF2-40B4-BE49-F238E27FC236}">
                <a16:creationId xmlns:a16="http://schemas.microsoft.com/office/drawing/2014/main" id="{FE3A730B-AB05-46BF-98C4-92FFA4599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7038" y="0"/>
            <a:ext cx="6544962" cy="17664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22C906-CD75-4A71-AC14-4C984DF30AA0}"/>
              </a:ext>
            </a:extLst>
          </p:cNvPr>
          <p:cNvSpPr>
            <a:spLocks noGrp="1"/>
          </p:cNvSpPr>
          <p:nvPr>
            <p:ph type="title"/>
          </p:nvPr>
        </p:nvSpPr>
        <p:spPr/>
        <p:txBody>
          <a:bodyPr/>
          <a:lstStyle/>
          <a:p>
            <a:r>
              <a:rPr lang="en-US" dirty="0"/>
              <a:t>Lost of difficult formulas</a:t>
            </a:r>
          </a:p>
        </p:txBody>
      </p:sp>
      <p:pic>
        <p:nvPicPr>
          <p:cNvPr id="8200" name="Picture 8" descr="https://i.imgur.com/zFeamQB.png">
            <a:extLst>
              <a:ext uri="{FF2B5EF4-FFF2-40B4-BE49-F238E27FC236}">
                <a16:creationId xmlns:a16="http://schemas.microsoft.com/office/drawing/2014/main" id="{6FF7E6EB-B15E-41CE-9FB4-B54D9F948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36006"/>
            <a:ext cx="6610349" cy="292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60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ED33-0564-4F15-AC1B-64FFBE1975DD}"/>
              </a:ext>
            </a:extLst>
          </p:cNvPr>
          <p:cNvSpPr>
            <a:spLocks noGrp="1"/>
          </p:cNvSpPr>
          <p:nvPr>
            <p:ph type="title"/>
          </p:nvPr>
        </p:nvSpPr>
        <p:spPr/>
        <p:txBody>
          <a:bodyPr/>
          <a:lstStyle/>
          <a:p>
            <a:r>
              <a:rPr lang="en-US" dirty="0"/>
              <a:t>Some explanation</a:t>
            </a:r>
          </a:p>
        </p:txBody>
      </p:sp>
      <p:sp>
        <p:nvSpPr>
          <p:cNvPr id="3" name="Content Placeholder 2">
            <a:extLst>
              <a:ext uri="{FF2B5EF4-FFF2-40B4-BE49-F238E27FC236}">
                <a16:creationId xmlns:a16="http://schemas.microsoft.com/office/drawing/2014/main" id="{435E5A28-7862-42E3-B76C-2CDFEB673BDB}"/>
              </a:ext>
            </a:extLst>
          </p:cNvPr>
          <p:cNvSpPr>
            <a:spLocks noGrp="1"/>
          </p:cNvSpPr>
          <p:nvPr>
            <p:ph idx="1"/>
          </p:nvPr>
        </p:nvSpPr>
        <p:spPr/>
        <p:txBody>
          <a:bodyPr/>
          <a:lstStyle/>
          <a:p>
            <a:r>
              <a:rPr lang="en-US" dirty="0"/>
              <a:t>So those formulas are all above me at my current level</a:t>
            </a:r>
          </a:p>
          <a:p>
            <a:r>
              <a:rPr lang="en-US" dirty="0"/>
              <a:t>But in general, they are used to calculate various things, such as codewords from the videos, checking over past distributions, and count of flow vectors accumulated from all histograms</a:t>
            </a:r>
          </a:p>
          <a:p>
            <a:r>
              <a:rPr lang="en-US" dirty="0"/>
              <a:t>The inference algorithm here adds some new codewords and order is preserved when added to previous codewords</a:t>
            </a:r>
          </a:p>
          <a:p>
            <a:r>
              <a:rPr lang="en-US" dirty="0"/>
              <a:t>Codebook length is log bounded in terms of how many codewords it can have</a:t>
            </a:r>
          </a:p>
        </p:txBody>
      </p:sp>
    </p:spTree>
    <p:extLst>
      <p:ext uri="{BB962C8B-B14F-4D97-AF65-F5344CB8AC3E}">
        <p14:creationId xmlns:p14="http://schemas.microsoft.com/office/powerpoint/2010/main" val="2701348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CD37-4E66-4A14-B481-AEDDFD678F38}"/>
              </a:ext>
            </a:extLst>
          </p:cNvPr>
          <p:cNvSpPr>
            <a:spLocks noGrp="1"/>
          </p:cNvSpPr>
          <p:nvPr>
            <p:ph type="title"/>
          </p:nvPr>
        </p:nvSpPr>
        <p:spPr/>
        <p:txBody>
          <a:bodyPr/>
          <a:lstStyle/>
          <a:p>
            <a:r>
              <a:rPr lang="en-US" dirty="0"/>
              <a:t>More explanations</a:t>
            </a:r>
          </a:p>
        </p:txBody>
      </p:sp>
      <p:sp>
        <p:nvSpPr>
          <p:cNvPr id="3" name="Content Placeholder 2">
            <a:extLst>
              <a:ext uri="{FF2B5EF4-FFF2-40B4-BE49-F238E27FC236}">
                <a16:creationId xmlns:a16="http://schemas.microsoft.com/office/drawing/2014/main" id="{F7361FB5-A68B-45FF-88D2-7E08FE2E67C9}"/>
              </a:ext>
            </a:extLst>
          </p:cNvPr>
          <p:cNvSpPr>
            <a:spLocks noGrp="1"/>
          </p:cNvSpPr>
          <p:nvPr>
            <p:ph idx="1"/>
          </p:nvPr>
        </p:nvSpPr>
        <p:spPr/>
        <p:txBody>
          <a:bodyPr/>
          <a:lstStyle/>
          <a:p>
            <a:r>
              <a:rPr lang="en-US" dirty="0"/>
              <a:t>Histograms are again decomposed, then inference is performed for every frame</a:t>
            </a:r>
          </a:p>
          <a:p>
            <a:r>
              <a:rPr lang="en-US" dirty="0"/>
              <a:t>Run inference several times to search for more clustering</a:t>
            </a:r>
          </a:p>
          <a:p>
            <a:endParaRPr lang="en-US" dirty="0"/>
          </a:p>
        </p:txBody>
      </p:sp>
      <p:pic>
        <p:nvPicPr>
          <p:cNvPr id="9218" name="Picture 2" descr="https://i.imgur.com/PMjMKN9.png">
            <a:extLst>
              <a:ext uri="{FF2B5EF4-FFF2-40B4-BE49-F238E27FC236}">
                <a16:creationId xmlns:a16="http://schemas.microsoft.com/office/drawing/2014/main" id="{F7D07A2A-D92F-4E72-ACDB-79AF17102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578773"/>
            <a:ext cx="12192000" cy="327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94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987B-1C52-43BE-92D0-26BC9BEDFBC6}"/>
              </a:ext>
            </a:extLst>
          </p:cNvPr>
          <p:cNvSpPr>
            <a:spLocks noGrp="1"/>
          </p:cNvSpPr>
          <p:nvPr>
            <p:ph type="title"/>
          </p:nvPr>
        </p:nvSpPr>
        <p:spPr/>
        <p:txBody>
          <a:bodyPr/>
          <a:lstStyle/>
          <a:p>
            <a:r>
              <a:rPr lang="en-US" dirty="0"/>
              <a:t>Discovering Ego-action Categories</a:t>
            </a:r>
          </a:p>
        </p:txBody>
      </p:sp>
      <p:sp>
        <p:nvSpPr>
          <p:cNvPr id="3" name="Content Placeholder 2">
            <a:extLst>
              <a:ext uri="{FF2B5EF4-FFF2-40B4-BE49-F238E27FC236}">
                <a16:creationId xmlns:a16="http://schemas.microsoft.com/office/drawing/2014/main" id="{C8741561-6E32-4689-9E80-62EE9068534B}"/>
              </a:ext>
            </a:extLst>
          </p:cNvPr>
          <p:cNvSpPr>
            <a:spLocks noGrp="1"/>
          </p:cNvSpPr>
          <p:nvPr>
            <p:ph idx="1"/>
          </p:nvPr>
        </p:nvSpPr>
        <p:spPr/>
        <p:txBody>
          <a:bodyPr/>
          <a:lstStyle/>
          <a:p>
            <a:r>
              <a:rPr lang="en-US" dirty="0"/>
              <a:t>Run controlled experiments on many videos to observer performance across various sports</a:t>
            </a:r>
          </a:p>
          <a:p>
            <a:r>
              <a:rPr lang="en-US" dirty="0"/>
              <a:t>First choreographed video (QUAD) uses 124 video splices and 11 different ego-actions categories</a:t>
            </a:r>
          </a:p>
          <a:p>
            <a:pPr lvl="1"/>
            <a:r>
              <a:rPr lang="en-US" dirty="0"/>
              <a:t>Used to show how design of motion features affect performance</a:t>
            </a:r>
          </a:p>
          <a:p>
            <a:r>
              <a:rPr lang="en-US" dirty="0"/>
              <a:t>Second video (PARK) is a 25-minute workout video with 766 video splices and 29 different ego-action categories</a:t>
            </a:r>
          </a:p>
          <a:p>
            <a:r>
              <a:rPr lang="en-US" dirty="0"/>
              <a:t>Used 6 </a:t>
            </a:r>
            <a:r>
              <a:rPr lang="en-US" dirty="0" err="1"/>
              <a:t>Youtube</a:t>
            </a:r>
            <a:r>
              <a:rPr lang="en-US" dirty="0"/>
              <a:t> videos (previous page) to check performance</a:t>
            </a:r>
          </a:p>
          <a:p>
            <a:r>
              <a:rPr lang="en-US" dirty="0"/>
              <a:t>All sequences were recorded with a GoPro HD</a:t>
            </a:r>
          </a:p>
        </p:txBody>
      </p:sp>
    </p:spTree>
    <p:extLst>
      <p:ext uri="{BB962C8B-B14F-4D97-AF65-F5344CB8AC3E}">
        <p14:creationId xmlns:p14="http://schemas.microsoft.com/office/powerpoint/2010/main" val="118941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9F76-DF2C-40CC-840A-BF243B719407}"/>
              </a:ext>
            </a:extLst>
          </p:cNvPr>
          <p:cNvSpPr>
            <a:spLocks noGrp="1"/>
          </p:cNvSpPr>
          <p:nvPr>
            <p:ph type="title"/>
          </p:nvPr>
        </p:nvSpPr>
        <p:spPr/>
        <p:txBody>
          <a:bodyPr/>
          <a:lstStyle/>
          <a:p>
            <a:r>
              <a:rPr lang="en-US" dirty="0"/>
              <a:t>Matching Categories</a:t>
            </a:r>
          </a:p>
        </p:txBody>
      </p:sp>
      <p:sp>
        <p:nvSpPr>
          <p:cNvPr id="3" name="Content Placeholder 2">
            <a:extLst>
              <a:ext uri="{FF2B5EF4-FFF2-40B4-BE49-F238E27FC236}">
                <a16:creationId xmlns:a16="http://schemas.microsoft.com/office/drawing/2014/main" id="{8DB8CCA2-2797-40A8-B7CC-DA2701BD5DA8}"/>
              </a:ext>
            </a:extLst>
          </p:cNvPr>
          <p:cNvSpPr>
            <a:spLocks noGrp="1"/>
          </p:cNvSpPr>
          <p:nvPr>
            <p:ph idx="1"/>
          </p:nvPr>
        </p:nvSpPr>
        <p:spPr/>
        <p:txBody>
          <a:bodyPr/>
          <a:lstStyle/>
          <a:p>
            <a:r>
              <a:rPr lang="en-US" dirty="0"/>
              <a:t>Use F-measure for performance</a:t>
            </a:r>
          </a:p>
          <a:p>
            <a:r>
              <a:rPr lang="en-US" dirty="0"/>
              <a:t>Found one-to-one correspondence between ground truth and discovered actions</a:t>
            </a:r>
          </a:p>
          <a:p>
            <a:r>
              <a:rPr lang="en-US" dirty="0"/>
              <a:t>Did a search to identify best match between single ground truth and discovered action</a:t>
            </a:r>
          </a:p>
          <a:p>
            <a:r>
              <a:rPr lang="en-US" dirty="0"/>
              <a:t>Keep repeating until done</a:t>
            </a:r>
          </a:p>
          <a:p>
            <a:r>
              <a:rPr lang="en-US" dirty="0"/>
              <a:t>If there are extra discovered categories, these are later appended to the original list but have an F-value of 0 (not used)</a:t>
            </a:r>
          </a:p>
          <a:p>
            <a:r>
              <a:rPr lang="en-US" dirty="0"/>
              <a:t>Average F-measure is computed from weighted average of each category</a:t>
            </a:r>
          </a:p>
          <a:p>
            <a:endParaRPr lang="en-US" dirty="0"/>
          </a:p>
        </p:txBody>
      </p:sp>
    </p:spTree>
    <p:extLst>
      <p:ext uri="{BB962C8B-B14F-4D97-AF65-F5344CB8AC3E}">
        <p14:creationId xmlns:p14="http://schemas.microsoft.com/office/powerpoint/2010/main" val="266402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imgur.com/lVs2V3j.png">
            <a:extLst>
              <a:ext uri="{FF2B5EF4-FFF2-40B4-BE49-F238E27FC236}">
                <a16:creationId xmlns:a16="http://schemas.microsoft.com/office/drawing/2014/main" id="{32948F50-BE43-4B14-9FD4-7540E4B6E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857" y="3571102"/>
            <a:ext cx="5803239" cy="32868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50B9D5-78B2-4F5B-99E4-FA844359DC84}"/>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43134D20-38D4-4EEC-85AF-5F7EA50C689E}"/>
              </a:ext>
            </a:extLst>
          </p:cNvPr>
          <p:cNvSpPr>
            <a:spLocks noGrp="1"/>
          </p:cNvSpPr>
          <p:nvPr>
            <p:ph idx="1"/>
          </p:nvPr>
        </p:nvSpPr>
        <p:spPr/>
        <p:txBody>
          <a:bodyPr/>
          <a:lstStyle/>
          <a:p>
            <a:r>
              <a:rPr lang="en-US" dirty="0"/>
              <a:t>Recall flow direction has 4 directions</a:t>
            </a:r>
          </a:p>
          <a:p>
            <a:r>
              <a:rPr lang="en-US" dirty="0"/>
              <a:t>Magnitude has 3 bins and are divided into small, medium and large motion magnitudes. </a:t>
            </a:r>
          </a:p>
          <a:p>
            <a:r>
              <a:rPr lang="en-US" dirty="0"/>
              <a:t>Variance between actions were also divided into 3 bins like magnitude</a:t>
            </a:r>
          </a:p>
        </p:txBody>
      </p:sp>
    </p:spTree>
    <p:extLst>
      <p:ext uri="{BB962C8B-B14F-4D97-AF65-F5344CB8AC3E}">
        <p14:creationId xmlns:p14="http://schemas.microsoft.com/office/powerpoint/2010/main" val="2070571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imgur.com/86GiVUC.png">
            <a:extLst>
              <a:ext uri="{FF2B5EF4-FFF2-40B4-BE49-F238E27FC236}">
                <a16:creationId xmlns:a16="http://schemas.microsoft.com/office/drawing/2014/main" id="{060F8046-D067-46A7-8BB7-CAFB488AD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637" y="0"/>
            <a:ext cx="68373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7CD118-7EF9-4572-A05C-D377A9C21D0A}"/>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D00371EB-B906-4896-905E-78E5A84844AE}"/>
              </a:ext>
            </a:extLst>
          </p:cNvPr>
          <p:cNvSpPr>
            <a:spLocks noGrp="1"/>
          </p:cNvSpPr>
          <p:nvPr>
            <p:ph idx="1"/>
          </p:nvPr>
        </p:nvSpPr>
        <p:spPr/>
        <p:txBody>
          <a:bodyPr/>
          <a:lstStyle/>
          <a:p>
            <a:r>
              <a:rPr lang="en-US" dirty="0"/>
              <a:t>F-value max of 1.0</a:t>
            </a:r>
          </a:p>
          <a:p>
            <a:r>
              <a:rPr lang="en-US" dirty="0"/>
              <a:t>Skiing, surfing, snowboarding average 0.6</a:t>
            </a:r>
          </a:p>
          <a:p>
            <a:endParaRPr lang="en-US" dirty="0"/>
          </a:p>
          <a:p>
            <a:r>
              <a:rPr lang="en-US" dirty="0"/>
              <a:t>Horseback riding, mountain biking,</a:t>
            </a:r>
          </a:p>
          <a:p>
            <a:pPr marL="0" indent="0">
              <a:buNone/>
            </a:pPr>
            <a:r>
              <a:rPr lang="en-US" dirty="0"/>
              <a:t>	Slope style below 0.6</a:t>
            </a:r>
          </a:p>
          <a:p>
            <a:endParaRPr lang="en-US" dirty="0"/>
          </a:p>
          <a:p>
            <a:r>
              <a:rPr lang="en-US" dirty="0"/>
              <a:t>Some sports having more discernable actions,</a:t>
            </a:r>
          </a:p>
          <a:p>
            <a:r>
              <a:rPr lang="en-US" dirty="0"/>
              <a:t>Thus the result</a:t>
            </a:r>
          </a:p>
          <a:p>
            <a:r>
              <a:rPr lang="en-US" dirty="0"/>
              <a:t>Proximity also had effect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4642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i.imgur.com/UdfHiQG.png">
            <a:extLst>
              <a:ext uri="{FF2B5EF4-FFF2-40B4-BE49-F238E27FC236}">
                <a16:creationId xmlns:a16="http://schemas.microsoft.com/office/drawing/2014/main" id="{29B5210B-6B40-4CCC-92ED-E63EE685F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275" y="0"/>
            <a:ext cx="5817725" cy="38807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C65933-C2E8-44F9-AC2B-59A794539EF4}"/>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4347764F-E7A4-438A-9407-4CC3F2B65E54}"/>
              </a:ext>
            </a:extLst>
          </p:cNvPr>
          <p:cNvSpPr>
            <a:spLocks noGrp="1"/>
          </p:cNvSpPr>
          <p:nvPr>
            <p:ph idx="1"/>
          </p:nvPr>
        </p:nvSpPr>
        <p:spPr/>
        <p:txBody>
          <a:bodyPr/>
          <a:lstStyle/>
          <a:p>
            <a:r>
              <a:rPr lang="en-US" dirty="0"/>
              <a:t>Online inference test works the best</a:t>
            </a:r>
          </a:p>
          <a:p>
            <a:r>
              <a:rPr lang="en-US" dirty="0"/>
              <a:t>Non-DP models underestimate true K value</a:t>
            </a:r>
          </a:p>
          <a:p>
            <a:r>
              <a:rPr lang="en-US" dirty="0"/>
              <a:t>Method is second in speed next to Bayes</a:t>
            </a:r>
          </a:p>
          <a:p>
            <a:r>
              <a:rPr lang="en-US" dirty="0"/>
              <a:t>Average compute was less than 1 second for </a:t>
            </a:r>
          </a:p>
          <a:p>
            <a:r>
              <a:rPr lang="en-US" dirty="0"/>
              <a:t>2 minutes of video (60 segments)</a:t>
            </a:r>
          </a:p>
          <a:p>
            <a:r>
              <a:rPr lang="en-US" dirty="0"/>
              <a:t>DPM variances took significantly more time due to complexity</a:t>
            </a:r>
          </a:p>
          <a:p>
            <a:r>
              <a:rPr lang="en-US" dirty="0"/>
              <a:t>All tests performed on 2.66Ghz CPU</a:t>
            </a:r>
          </a:p>
        </p:txBody>
      </p:sp>
    </p:spTree>
    <p:extLst>
      <p:ext uri="{BB962C8B-B14F-4D97-AF65-F5344CB8AC3E}">
        <p14:creationId xmlns:p14="http://schemas.microsoft.com/office/powerpoint/2010/main" val="113443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3200-9D3E-4698-9EDA-7F582624C4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9C014C-24C1-45E8-8168-D1CA705AFCAB}"/>
              </a:ext>
            </a:extLst>
          </p:cNvPr>
          <p:cNvSpPr>
            <a:spLocks noGrp="1"/>
          </p:cNvSpPr>
          <p:nvPr>
            <p:ph idx="1"/>
          </p:nvPr>
        </p:nvSpPr>
        <p:spPr/>
        <p:txBody>
          <a:bodyPr/>
          <a:lstStyle/>
          <a:p>
            <a:r>
              <a:rPr lang="en-US" dirty="0"/>
              <a:t>Introduced a new way to discover ego-action categories from POV sports videos</a:t>
            </a:r>
          </a:p>
          <a:p>
            <a:r>
              <a:rPr lang="en-US" dirty="0"/>
              <a:t>Dirichlet process was used to infer motion codebooks and ego-action categories with no training data</a:t>
            </a:r>
          </a:p>
          <a:p>
            <a:r>
              <a:rPr lang="en-US" dirty="0"/>
              <a:t>Shown that DPMs can be applied to real-world problems without costing too much compute complexity.</a:t>
            </a:r>
          </a:p>
          <a:p>
            <a:r>
              <a:rPr lang="en-US" dirty="0"/>
              <a:t>Online inference can perform on part with other approximate inferences over models, while saving in computational cost</a:t>
            </a:r>
          </a:p>
          <a:p>
            <a:r>
              <a:rPr lang="en-US" dirty="0"/>
              <a:t>Vision-based ego-action analysis can be successfully applied to dynamic POV videos</a:t>
            </a:r>
          </a:p>
        </p:txBody>
      </p:sp>
    </p:spTree>
    <p:extLst>
      <p:ext uri="{BB962C8B-B14F-4D97-AF65-F5344CB8AC3E}">
        <p14:creationId xmlns:p14="http://schemas.microsoft.com/office/powerpoint/2010/main" val="252507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71C1-639F-4E4A-8A88-E5C29B9BC368}"/>
              </a:ext>
            </a:extLst>
          </p:cNvPr>
          <p:cNvSpPr>
            <a:spLocks noGrp="1"/>
          </p:cNvSpPr>
          <p:nvPr>
            <p:ph type="title"/>
          </p:nvPr>
        </p:nvSpPr>
        <p:spPr/>
        <p:txBody>
          <a:bodyPr>
            <a:normAutofit/>
          </a:bodyPr>
          <a:lstStyle/>
          <a:p>
            <a:r>
              <a:rPr lang="en-US" dirty="0"/>
              <a:t>Abstract</a:t>
            </a:r>
          </a:p>
        </p:txBody>
      </p:sp>
      <p:sp>
        <p:nvSpPr>
          <p:cNvPr id="3" name="Content Placeholder 2">
            <a:extLst>
              <a:ext uri="{FF2B5EF4-FFF2-40B4-BE49-F238E27FC236}">
                <a16:creationId xmlns:a16="http://schemas.microsoft.com/office/drawing/2014/main" id="{B30ECB4E-6EEF-438B-BD16-611915314CD1}"/>
              </a:ext>
            </a:extLst>
          </p:cNvPr>
          <p:cNvSpPr>
            <a:spLocks noGrp="1"/>
          </p:cNvSpPr>
          <p:nvPr>
            <p:ph idx="1"/>
          </p:nvPr>
        </p:nvSpPr>
        <p:spPr>
          <a:xfrm>
            <a:off x="677335" y="2160590"/>
            <a:ext cx="8596668" cy="3880773"/>
          </a:xfrm>
        </p:spPr>
        <p:txBody>
          <a:bodyPr>
            <a:normAutofit/>
          </a:bodyPr>
          <a:lstStyle/>
          <a:p>
            <a:pPr lvl="1"/>
            <a:r>
              <a:rPr lang="en-US" dirty="0"/>
              <a:t>Classifying visual concepts from associated online textual source (i.e.. Wikipedia) with zero-shot learning</a:t>
            </a:r>
          </a:p>
          <a:p>
            <a:pPr lvl="1"/>
            <a:r>
              <a:rPr lang="en-US" dirty="0"/>
              <a:t>Add one more factor: Textual representation is usually too noisy for zero-shot learning.</a:t>
            </a:r>
          </a:p>
          <a:p>
            <a:pPr lvl="1"/>
            <a:r>
              <a:rPr lang="en-US" dirty="0"/>
              <a:t>Researchers want to design a zero-shot learning method that is capable of suppressing noise in text</a:t>
            </a:r>
          </a:p>
          <a:p>
            <a:pPr lvl="1"/>
            <a:r>
              <a:rPr lang="en-US" dirty="0"/>
              <a:t>Uses an l2,1-norm based objective function which can simultaneously suppress the noisy signal in the text and learn a function to match the text document and visual features.</a:t>
            </a:r>
          </a:p>
          <a:p>
            <a:pPr lvl="1"/>
            <a:r>
              <a:rPr lang="en-US" dirty="0"/>
              <a:t>Also develop an optimization algorithm to efficiently solve the resulting problem.</a:t>
            </a:r>
          </a:p>
          <a:p>
            <a:pPr lvl="1"/>
            <a:r>
              <a:rPr lang="en-US" dirty="0"/>
              <a:t>The proposed method significantly outperforms those competing methods which rely on online information sources but with no explicit noise suppression.</a:t>
            </a:r>
          </a:p>
        </p:txBody>
      </p:sp>
    </p:spTree>
    <p:extLst>
      <p:ext uri="{BB962C8B-B14F-4D97-AF65-F5344CB8AC3E}">
        <p14:creationId xmlns:p14="http://schemas.microsoft.com/office/powerpoint/2010/main" val="3344812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33CA-BBF6-41C1-B088-C0D17FD0A73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9556B86-4C59-4F12-848F-AC2B1B25793D}"/>
              </a:ext>
            </a:extLst>
          </p:cNvPr>
          <p:cNvSpPr>
            <a:spLocks noGrp="1"/>
          </p:cNvSpPr>
          <p:nvPr>
            <p:ph idx="1"/>
          </p:nvPr>
        </p:nvSpPr>
        <p:spPr/>
        <p:txBody>
          <a:bodyPr/>
          <a:lstStyle/>
          <a:p>
            <a:r>
              <a:rPr lang="en-US" dirty="0">
                <a:hlinkClick r:id="rId2"/>
              </a:rPr>
              <a:t>https://www.youtube.com/watch?v=42pVGWAQOVU</a:t>
            </a:r>
            <a:endParaRPr lang="en-US" dirty="0"/>
          </a:p>
          <a:p>
            <a:r>
              <a:rPr lang="en-US" dirty="0"/>
              <a:t>Video of discovered vs ground truth results from the experiment</a:t>
            </a:r>
          </a:p>
        </p:txBody>
      </p:sp>
      <p:pic>
        <p:nvPicPr>
          <p:cNvPr id="4098" name="Picture 2" descr="https://i.imgur.com/3H0TFYc.png">
            <a:extLst>
              <a:ext uri="{FF2B5EF4-FFF2-40B4-BE49-F238E27FC236}">
                <a16:creationId xmlns:a16="http://schemas.microsoft.com/office/drawing/2014/main" id="{A4EF03DF-5600-4417-AE8C-BDAA39D89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822" y="3026164"/>
            <a:ext cx="6816940" cy="366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44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46D6-DC1F-4067-9787-2CC84D0AE890}"/>
              </a:ext>
            </a:extLst>
          </p:cNvPr>
          <p:cNvSpPr>
            <a:spLocks noGrp="1"/>
          </p:cNvSpPr>
          <p:nvPr>
            <p:ph type="title"/>
          </p:nvPr>
        </p:nvSpPr>
        <p:spPr/>
        <p:txBody>
          <a:bodyPr/>
          <a:lstStyle/>
          <a:p>
            <a:r>
              <a:rPr lang="en-US"/>
              <a:t>Thank you!</a:t>
            </a:r>
            <a:endParaRPr lang="en-US" dirty="0"/>
          </a:p>
        </p:txBody>
      </p:sp>
      <p:sp>
        <p:nvSpPr>
          <p:cNvPr id="3" name="Content Placeholder 2">
            <a:extLst>
              <a:ext uri="{FF2B5EF4-FFF2-40B4-BE49-F238E27FC236}">
                <a16:creationId xmlns:a16="http://schemas.microsoft.com/office/drawing/2014/main" id="{36126877-E56A-48B6-8D8A-57DE53126B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889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71C1-639F-4E4A-8A88-E5C29B9BC368}"/>
              </a:ext>
            </a:extLst>
          </p:cNvPr>
          <p:cNvSpPr>
            <a:spLocks noGrp="1"/>
          </p:cNvSpPr>
          <p:nvPr>
            <p:ph type="title"/>
          </p:nvPr>
        </p:nvSpPr>
        <p:spPr/>
        <p:txBody>
          <a:bodyPr>
            <a:normAutofit/>
          </a:bodyPr>
          <a:lstStyle/>
          <a:p>
            <a:r>
              <a:rPr lang="en-US" dirty="0"/>
              <a:t>Zero-shot learning</a:t>
            </a:r>
          </a:p>
        </p:txBody>
      </p:sp>
      <p:sp>
        <p:nvSpPr>
          <p:cNvPr id="3" name="Content Placeholder 2">
            <a:extLst>
              <a:ext uri="{FF2B5EF4-FFF2-40B4-BE49-F238E27FC236}">
                <a16:creationId xmlns:a16="http://schemas.microsoft.com/office/drawing/2014/main" id="{B30ECB4E-6EEF-438B-BD16-611915314CD1}"/>
              </a:ext>
            </a:extLst>
          </p:cNvPr>
          <p:cNvSpPr>
            <a:spLocks noGrp="1"/>
          </p:cNvSpPr>
          <p:nvPr>
            <p:ph idx="1"/>
          </p:nvPr>
        </p:nvSpPr>
        <p:spPr/>
        <p:txBody>
          <a:bodyPr/>
          <a:lstStyle/>
          <a:p>
            <a:r>
              <a:rPr lang="en-US" dirty="0">
                <a:solidFill>
                  <a:schemeClr val="tx1"/>
                </a:solidFill>
              </a:rPr>
              <a:t>Solving a task without receiving training examples of the task (unlike what we did with </a:t>
            </a:r>
            <a:r>
              <a:rPr lang="en-US" dirty="0" err="1">
                <a:solidFill>
                  <a:schemeClr val="tx1"/>
                </a:solidFill>
              </a:rPr>
              <a:t>Adaboost</a:t>
            </a:r>
            <a:r>
              <a:rPr lang="en-US" dirty="0">
                <a:solidFill>
                  <a:schemeClr val="tx1"/>
                </a:solidFill>
              </a:rPr>
              <a:t>/</a:t>
            </a:r>
            <a:r>
              <a:rPr lang="en-US" dirty="0" err="1">
                <a:solidFill>
                  <a:schemeClr val="tx1"/>
                </a:solidFill>
              </a:rPr>
              <a:t>TensorFlow</a:t>
            </a:r>
            <a:r>
              <a:rPr lang="en-US" dirty="0">
                <a:solidFill>
                  <a:schemeClr val="tx1"/>
                </a:solidFill>
              </a:rPr>
              <a:t> in our class)</a:t>
            </a:r>
          </a:p>
          <a:p>
            <a:r>
              <a:rPr lang="en-US" dirty="0">
                <a:solidFill>
                  <a:schemeClr val="tx1"/>
                </a:solidFill>
              </a:rPr>
              <a:t>It is an effective way for large scale visual classification</a:t>
            </a:r>
          </a:p>
          <a:p>
            <a:pPr lvl="1"/>
            <a:r>
              <a:rPr lang="en-US" dirty="0">
                <a:solidFill>
                  <a:schemeClr val="tx1"/>
                </a:solidFill>
              </a:rPr>
              <a:t>Do not need to collect training data </a:t>
            </a:r>
          </a:p>
          <a:p>
            <a:r>
              <a:rPr lang="en-US" dirty="0">
                <a:solidFill>
                  <a:schemeClr val="tx1"/>
                </a:solidFill>
              </a:rPr>
              <a:t>Key component is to find intermediate representation to bridge between seen and unseen classes</a:t>
            </a:r>
          </a:p>
          <a:p>
            <a:r>
              <a:rPr lang="en-US" dirty="0">
                <a:solidFill>
                  <a:schemeClr val="tx1"/>
                </a:solidFill>
              </a:rPr>
              <a:t>Can learn connection with image features, then transfer connection to unseen classes</a:t>
            </a:r>
          </a:p>
          <a:p>
            <a:r>
              <a:rPr lang="en-US" dirty="0">
                <a:solidFill>
                  <a:schemeClr val="tx1"/>
                </a:solidFill>
              </a:rPr>
              <a:t>Even unseen classes can be classified through learned connection</a:t>
            </a:r>
          </a:p>
          <a:p>
            <a:r>
              <a:rPr lang="en-US" dirty="0">
                <a:solidFill>
                  <a:schemeClr val="tx1"/>
                </a:solidFill>
              </a:rPr>
              <a:t>Zero-shot learning can require laborious human work</a:t>
            </a:r>
          </a:p>
        </p:txBody>
      </p:sp>
    </p:spTree>
    <p:extLst>
      <p:ext uri="{BB962C8B-B14F-4D97-AF65-F5344CB8AC3E}">
        <p14:creationId xmlns:p14="http://schemas.microsoft.com/office/powerpoint/2010/main" val="179856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77A8-D104-4308-838C-CC82D6B55F2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4B22EBB-8184-4BF0-9526-70835DFDE39F}"/>
              </a:ext>
            </a:extLst>
          </p:cNvPr>
          <p:cNvSpPr>
            <a:spLocks noGrp="1"/>
          </p:cNvSpPr>
          <p:nvPr>
            <p:ph idx="1"/>
          </p:nvPr>
        </p:nvSpPr>
        <p:spPr/>
        <p:txBody>
          <a:bodyPr/>
          <a:lstStyle/>
          <a:p>
            <a:r>
              <a:rPr lang="en-US" dirty="0"/>
              <a:t>Develop an automatic zero-shot learning </a:t>
            </a:r>
          </a:p>
          <a:p>
            <a:r>
              <a:rPr lang="en-US" dirty="0"/>
              <a:t>Use online text documents like Wikipedia</a:t>
            </a:r>
          </a:p>
          <a:p>
            <a:r>
              <a:rPr lang="en-US" dirty="0"/>
              <a:t>Documents are noisier due to excessive wording</a:t>
            </a:r>
          </a:p>
          <a:p>
            <a:r>
              <a:rPr lang="en-US" dirty="0"/>
              <a:t>Existing research has already been done on the subject</a:t>
            </a:r>
          </a:p>
          <a:p>
            <a:pPr lvl="1"/>
            <a:r>
              <a:rPr lang="en-US" dirty="0"/>
              <a:t>However earlier works show low performance due to noise</a:t>
            </a:r>
          </a:p>
          <a:p>
            <a:r>
              <a:rPr lang="en-US" dirty="0"/>
              <a:t>This research takes it a step further by suppressing noise</a:t>
            </a:r>
          </a:p>
          <a:p>
            <a:r>
              <a:rPr lang="en-US" dirty="0"/>
              <a:t>How to discard some words but still keep the relevant ones?</a:t>
            </a:r>
          </a:p>
          <a:p>
            <a:pPr lvl="1"/>
            <a:r>
              <a:rPr lang="en-US" dirty="0"/>
              <a:t>Use a noise suppression algorithm along with zero-shot learning</a:t>
            </a:r>
          </a:p>
        </p:txBody>
      </p:sp>
    </p:spTree>
    <p:extLst>
      <p:ext uri="{BB962C8B-B14F-4D97-AF65-F5344CB8AC3E}">
        <p14:creationId xmlns:p14="http://schemas.microsoft.com/office/powerpoint/2010/main" val="418280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E615-15A7-4707-B55C-714BCFC57F55}"/>
              </a:ext>
            </a:extLst>
          </p:cNvPr>
          <p:cNvSpPr>
            <a:spLocks noGrp="1"/>
          </p:cNvSpPr>
          <p:nvPr>
            <p:ph type="title"/>
          </p:nvPr>
        </p:nvSpPr>
        <p:spPr/>
        <p:txBody>
          <a:bodyPr>
            <a:normAutofit/>
          </a:bodyPr>
          <a:lstStyle/>
          <a:p>
            <a:r>
              <a:rPr lang="en-US" dirty="0"/>
              <a:t>Method</a:t>
            </a:r>
          </a:p>
        </p:txBody>
      </p:sp>
      <p:sp>
        <p:nvSpPr>
          <p:cNvPr id="3" name="Content Placeholder 2">
            <a:extLst>
              <a:ext uri="{FF2B5EF4-FFF2-40B4-BE49-F238E27FC236}">
                <a16:creationId xmlns:a16="http://schemas.microsoft.com/office/drawing/2014/main" id="{8A29317F-9037-4994-9E8B-03A34C92FB78}"/>
              </a:ext>
            </a:extLst>
          </p:cNvPr>
          <p:cNvSpPr>
            <a:spLocks noGrp="1"/>
          </p:cNvSpPr>
          <p:nvPr>
            <p:ph idx="1"/>
          </p:nvPr>
        </p:nvSpPr>
        <p:spPr/>
        <p:txBody>
          <a:bodyPr/>
          <a:lstStyle/>
          <a:p>
            <a:r>
              <a:rPr lang="en-US" dirty="0"/>
              <a:t>How?</a:t>
            </a:r>
          </a:p>
          <a:p>
            <a:pPr lvl="1"/>
            <a:r>
              <a:rPr lang="en-US" dirty="0"/>
              <a:t>Learn from a matrix V to optimize objective</a:t>
            </a:r>
          </a:p>
          <a:p>
            <a:pPr lvl="1"/>
            <a:r>
              <a:rPr lang="en-US" dirty="0"/>
              <a:t>Add noise suppression to an existing formula from prior works</a:t>
            </a:r>
          </a:p>
          <a:p>
            <a:pPr lvl="1"/>
            <a:r>
              <a:rPr lang="en-US" dirty="0"/>
              <a:t>Lots of equations that come from linear algebra</a:t>
            </a:r>
          </a:p>
          <a:p>
            <a:r>
              <a:rPr lang="en-US" dirty="0"/>
              <a:t>Experiments</a:t>
            </a:r>
          </a:p>
          <a:p>
            <a:pPr lvl="1"/>
            <a:r>
              <a:rPr lang="en-US" dirty="0"/>
              <a:t>1</a:t>
            </a:r>
            <a:r>
              <a:rPr lang="en-US" baseline="30000" dirty="0"/>
              <a:t>st</a:t>
            </a:r>
            <a:r>
              <a:rPr lang="en-US" dirty="0"/>
              <a:t> part</a:t>
            </a:r>
          </a:p>
          <a:p>
            <a:pPr lvl="2"/>
            <a:r>
              <a:rPr lang="en-US" dirty="0"/>
              <a:t>Evaluate proposed method and compare against previous methods</a:t>
            </a:r>
          </a:p>
          <a:p>
            <a:pPr lvl="1"/>
            <a:r>
              <a:rPr lang="en-US" dirty="0"/>
              <a:t>2</a:t>
            </a:r>
            <a:r>
              <a:rPr lang="en-US" baseline="30000" dirty="0"/>
              <a:t>nd</a:t>
            </a:r>
            <a:r>
              <a:rPr lang="en-US" dirty="0"/>
              <a:t> part</a:t>
            </a:r>
          </a:p>
          <a:p>
            <a:pPr lvl="2"/>
            <a:r>
              <a:rPr lang="en-US" dirty="0"/>
              <a:t>Analyze noise suppression of proposed method to find what information in a document is useful for zero-shot learning</a:t>
            </a:r>
          </a:p>
        </p:txBody>
      </p:sp>
    </p:spTree>
    <p:extLst>
      <p:ext uri="{BB962C8B-B14F-4D97-AF65-F5344CB8AC3E}">
        <p14:creationId xmlns:p14="http://schemas.microsoft.com/office/powerpoint/2010/main" val="52465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C46A-D991-4324-A75B-2B4E6DE646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DACE7B-3D76-44D7-8EEE-CECF2924A1D6}"/>
              </a:ext>
            </a:extLst>
          </p:cNvPr>
          <p:cNvSpPr>
            <a:spLocks noGrp="1"/>
          </p:cNvSpPr>
          <p:nvPr>
            <p:ph idx="1"/>
          </p:nvPr>
        </p:nvSpPr>
        <p:spPr/>
        <p:txBody>
          <a:bodyPr/>
          <a:lstStyle/>
          <a:p>
            <a:endParaRPr lang="en-US"/>
          </a:p>
        </p:txBody>
      </p:sp>
      <p:pic>
        <p:nvPicPr>
          <p:cNvPr id="6146" name="Picture 2" descr="https://i.imgur.com/W2lZzAJ.png">
            <a:extLst>
              <a:ext uri="{FF2B5EF4-FFF2-40B4-BE49-F238E27FC236}">
                <a16:creationId xmlns:a16="http://schemas.microsoft.com/office/drawing/2014/main" id="{8ABF5F88-9A3A-4AA9-A4EC-57AB80D2A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6637"/>
            <a:ext cx="12189548" cy="604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53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3F22-DCBE-447A-8AB7-F2FE82CF49E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DE3C34B-6DE0-40BC-ABFA-814793FF9D1B}"/>
              </a:ext>
            </a:extLst>
          </p:cNvPr>
          <p:cNvSpPr>
            <a:spLocks noGrp="1"/>
          </p:cNvSpPr>
          <p:nvPr>
            <p:ph idx="1"/>
          </p:nvPr>
        </p:nvSpPr>
        <p:spPr/>
        <p:txBody>
          <a:bodyPr>
            <a:normAutofit fontScale="85000" lnSpcReduction="20000"/>
          </a:bodyPr>
          <a:lstStyle/>
          <a:p>
            <a:r>
              <a:rPr lang="en-US" dirty="0"/>
              <a:t>Compare results against other prior algorithms</a:t>
            </a:r>
          </a:p>
          <a:p>
            <a:r>
              <a:rPr lang="en-US" dirty="0"/>
              <a:t>This approach outperforms all other methods using online text sources</a:t>
            </a:r>
          </a:p>
          <a:p>
            <a:r>
              <a:rPr lang="en-US" dirty="0"/>
              <a:t>Only gets beaten by methods that use human specified fine-grain attributes</a:t>
            </a:r>
          </a:p>
          <a:p>
            <a:r>
              <a:rPr lang="en-US" dirty="0"/>
              <a:t>Noise has significant impact on zero-shot deep learning</a:t>
            </a:r>
          </a:p>
          <a:p>
            <a:r>
              <a:rPr lang="en-US" dirty="0"/>
              <a:t>Some words removed by noise suppression could have more meaning when pieced together</a:t>
            </a:r>
          </a:p>
          <a:p>
            <a:r>
              <a:rPr lang="en-US" dirty="0"/>
              <a:t>Three types of words after de-noising</a:t>
            </a:r>
          </a:p>
          <a:p>
            <a:pPr lvl="1"/>
            <a:r>
              <a:rPr lang="en-US" dirty="0"/>
              <a:t>Attributes describing the category</a:t>
            </a:r>
          </a:p>
          <a:p>
            <a:pPr lvl="1"/>
            <a:r>
              <a:rPr lang="en-US" dirty="0"/>
              <a:t>Words weakly related to the category</a:t>
            </a:r>
          </a:p>
          <a:p>
            <a:pPr lvl="1"/>
            <a:r>
              <a:rPr lang="en-US" dirty="0"/>
              <a:t>Non-informative words to humans (could show distribution patterns among categories)</a:t>
            </a:r>
          </a:p>
          <a:p>
            <a:endParaRPr lang="en-US" dirty="0"/>
          </a:p>
          <a:p>
            <a:r>
              <a:rPr lang="en-US" dirty="0"/>
              <a:t>*Note that due to testing on similar bird species, some are so close in terms of description that Wikipedia articles may not have good enough descriptions.</a:t>
            </a:r>
          </a:p>
          <a:p>
            <a:r>
              <a:rPr lang="en-US" dirty="0"/>
              <a:t>Could improve performance by using high quality bird watching articles </a:t>
            </a:r>
          </a:p>
        </p:txBody>
      </p:sp>
    </p:spTree>
    <p:extLst>
      <p:ext uri="{BB962C8B-B14F-4D97-AF65-F5344CB8AC3E}">
        <p14:creationId xmlns:p14="http://schemas.microsoft.com/office/powerpoint/2010/main" val="2533141985"/>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181</TotalTime>
  <Words>2586</Words>
  <Application>Microsoft Office PowerPoint</Application>
  <PresentationFormat>Widescreen</PresentationFormat>
  <Paragraphs>308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Trebuchet MS</vt:lpstr>
      <vt:lpstr>Wingdings 3</vt:lpstr>
      <vt:lpstr>Facet</vt:lpstr>
      <vt:lpstr>CAP 4453 Robot Vision Final Presentation </vt:lpstr>
      <vt:lpstr>Paper 43 - Less is more: zero-shot learning from online textual documents with noise suppression(∗)</vt:lpstr>
      <vt:lpstr>Notes(*)</vt:lpstr>
      <vt:lpstr>Abstract</vt:lpstr>
      <vt:lpstr>Zero-shot learning</vt:lpstr>
      <vt:lpstr>Introduction</vt:lpstr>
      <vt:lpstr>Method</vt:lpstr>
      <vt:lpstr>PowerPoint Presentation</vt:lpstr>
      <vt:lpstr>Conclusion </vt:lpstr>
      <vt:lpstr>Paper 51 - Anticipating Visual Representations from Unlabeled Video</vt:lpstr>
      <vt:lpstr>Abstract</vt:lpstr>
      <vt:lpstr>Introduction</vt:lpstr>
      <vt:lpstr>Anticipating Visual Representations from Unlabeled Video</vt:lpstr>
      <vt:lpstr>Previous work done before</vt:lpstr>
      <vt:lpstr>Method</vt:lpstr>
      <vt:lpstr>Conclusion </vt:lpstr>
      <vt:lpstr>Paper 73 - Fast Unsupervised Ego-Action Learning for First-Person Sports Videos</vt:lpstr>
      <vt:lpstr>Authors continued</vt:lpstr>
      <vt:lpstr>Abstract </vt:lpstr>
      <vt:lpstr>Introduction</vt:lpstr>
      <vt:lpstr>Prior work?</vt:lpstr>
      <vt:lpstr>Method Basics</vt:lpstr>
      <vt:lpstr>Method Basics 2</vt:lpstr>
      <vt:lpstr>Motion Feature Extraction</vt:lpstr>
      <vt:lpstr>Motion Feature Extraction 2</vt:lpstr>
      <vt:lpstr>Dirichlet Process (DP)</vt:lpstr>
      <vt:lpstr>Chinese Restaurant Process (CRP)</vt:lpstr>
      <vt:lpstr>Stacked Dirichlet Process Mixtures</vt:lpstr>
      <vt:lpstr>Task of Inference</vt:lpstr>
      <vt:lpstr>Motion Cookbook</vt:lpstr>
      <vt:lpstr>Lost of difficult formulas</vt:lpstr>
      <vt:lpstr>Some explanation</vt:lpstr>
      <vt:lpstr>More explanations</vt:lpstr>
      <vt:lpstr>Discovering Ego-action Categories</vt:lpstr>
      <vt:lpstr>Matching Categories</vt:lpstr>
      <vt:lpstr>More</vt:lpstr>
      <vt:lpstr>Performance</vt:lpstr>
      <vt:lpstr>Comparison</vt:lpstr>
      <vt:lpstr>Conclusion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4453 Robot Vision Final Presentation Boyang Wu</dc:title>
  <dc:creator>Boﾠ</dc:creator>
  <cp:lastModifiedBy>Boﾠ</cp:lastModifiedBy>
  <cp:revision>21</cp:revision>
  <dcterms:created xsi:type="dcterms:W3CDTF">2017-12-07T17:52:18Z</dcterms:created>
  <dcterms:modified xsi:type="dcterms:W3CDTF">2017-12-07T20:54:10Z</dcterms:modified>
</cp:coreProperties>
</file>