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64" r:id="rId7"/>
    <p:sldId id="262" r:id="rId8"/>
    <p:sldId id="265" r:id="rId9"/>
    <p:sldId id="267" r:id="rId10"/>
    <p:sldId id="266" r:id="rId11"/>
    <p:sldId id="268" r:id="rId12"/>
    <p:sldId id="269" r:id="rId13"/>
    <p:sldId id="272" r:id="rId14"/>
    <p:sldId id="270" r:id="rId15"/>
    <p:sldId id="271" r:id="rId16"/>
    <p:sldId id="275" r:id="rId17"/>
    <p:sldId id="273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E35F-DBD9-4354-AC27-AB641B3995C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892B-4992-425C-A498-80A5B981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Machine Learning Fundamentals</a:t>
            </a:r>
            <a:br>
              <a:rPr lang="en-US" b="1" dirty="0"/>
            </a:br>
            <a:r>
              <a:rPr lang="en-US" b="1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 Patton</a:t>
            </a:r>
          </a:p>
          <a:p>
            <a:r>
              <a:rPr lang="en-US" dirty="0" smtClean="0"/>
              <a:t>bobpatton3@gmail.com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1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739"/>
          </a:xfrm>
        </p:spPr>
        <p:txBody>
          <a:bodyPr/>
          <a:lstStyle/>
          <a:p>
            <a:r>
              <a:rPr lang="en-US" dirty="0" smtClean="0"/>
              <a:t>A Flurry of Regression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3" y="1298864"/>
            <a:ext cx="10848108" cy="5320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flurry of regression models followed (linear unless stated):</a:t>
            </a:r>
          </a:p>
          <a:p>
            <a:r>
              <a:rPr lang="en-US" b="1" dirty="0" err="1" smtClean="0"/>
              <a:t>essay_len</a:t>
            </a:r>
            <a:r>
              <a:rPr lang="en-US" dirty="0" smtClean="0"/>
              <a:t> and </a:t>
            </a:r>
            <a:r>
              <a:rPr lang="en-US" b="1" dirty="0" err="1" smtClean="0"/>
              <a:t>word_len</a:t>
            </a:r>
            <a:r>
              <a:rPr lang="en-US" dirty="0" smtClean="0"/>
              <a:t> to predict </a:t>
            </a:r>
            <a:r>
              <a:rPr lang="en-US" b="1" dirty="0" smtClean="0"/>
              <a:t>income</a:t>
            </a:r>
            <a:r>
              <a:rPr lang="en-US" dirty="0"/>
              <a:t>:</a:t>
            </a:r>
            <a:r>
              <a:rPr lang="en-US" dirty="0" smtClean="0"/>
              <a:t> 0.001 (worse than before)</a:t>
            </a:r>
          </a:p>
          <a:p>
            <a:r>
              <a:rPr lang="en-US" b="1" dirty="0" err="1" smtClean="0"/>
              <a:t>I_me_counts</a:t>
            </a:r>
            <a:r>
              <a:rPr lang="en-US" dirty="0"/>
              <a:t> </a:t>
            </a:r>
            <a:r>
              <a:rPr lang="en-US" dirty="0" smtClean="0"/>
              <a:t>to predict </a:t>
            </a:r>
            <a:r>
              <a:rPr lang="en-US" b="1" dirty="0" smtClean="0"/>
              <a:t>age:</a:t>
            </a:r>
            <a:r>
              <a:rPr lang="en-US" dirty="0" smtClean="0"/>
              <a:t> 0.002</a:t>
            </a:r>
          </a:p>
          <a:p>
            <a:r>
              <a:rPr lang="en-US" b="1" dirty="0" err="1" smtClean="0"/>
              <a:t>essay_len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b="1" dirty="0" err="1" smtClean="0"/>
              <a:t>word_len</a:t>
            </a:r>
            <a:r>
              <a:rPr lang="en-US" dirty="0" smtClean="0"/>
              <a:t>, </a:t>
            </a:r>
            <a:r>
              <a:rPr lang="en-US" b="1" dirty="0" err="1" smtClean="0"/>
              <a:t>I_me_counts</a:t>
            </a:r>
            <a:r>
              <a:rPr lang="en-US" b="1" dirty="0" smtClean="0"/>
              <a:t> </a:t>
            </a:r>
            <a:r>
              <a:rPr lang="en-US" dirty="0" smtClean="0"/>
              <a:t>predicting </a:t>
            </a:r>
            <a:r>
              <a:rPr lang="en-US" b="1" dirty="0" smtClean="0"/>
              <a:t>age:</a:t>
            </a:r>
            <a:r>
              <a:rPr lang="en-US" dirty="0" smtClean="0"/>
              <a:t> 0.017</a:t>
            </a:r>
            <a:br>
              <a:rPr lang="en-US" dirty="0" smtClean="0"/>
            </a:br>
            <a:r>
              <a:rPr lang="en-US" dirty="0" smtClean="0"/>
              <a:t>Much better! But still lousy. RMSE shows I am averaging about a decade off. </a:t>
            </a:r>
          </a:p>
          <a:p>
            <a:r>
              <a:rPr lang="en-US" dirty="0" smtClean="0"/>
              <a:t>Throw in </a:t>
            </a:r>
            <a:r>
              <a:rPr lang="en-US" b="1" dirty="0" err="1" smtClean="0"/>
              <a:t>education_code</a:t>
            </a:r>
            <a:r>
              <a:rPr lang="en-US" b="1" dirty="0" smtClean="0"/>
              <a:t> </a:t>
            </a:r>
            <a:r>
              <a:rPr lang="en-US" dirty="0" smtClean="0"/>
              <a:t>and up it to 0.042. Still improving… still lousy!</a:t>
            </a:r>
          </a:p>
          <a:p>
            <a:r>
              <a:rPr lang="en-US" dirty="0" smtClean="0"/>
              <a:t>How about a </a:t>
            </a:r>
            <a:r>
              <a:rPr lang="en-US" b="1" dirty="0" err="1" smtClean="0"/>
              <a:t>KNeighborsRegressor</a:t>
            </a:r>
            <a:r>
              <a:rPr lang="en-US" dirty="0" smtClean="0"/>
              <a:t> instead with </a:t>
            </a:r>
            <a:r>
              <a:rPr lang="en-US" b="1" dirty="0" err="1" smtClean="0"/>
              <a:t>n_neighbors</a:t>
            </a:r>
            <a:r>
              <a:rPr lang="en-US" dirty="0" smtClean="0"/>
              <a:t> = 200: 0.146 and RMSE of 8.6 years. A 3.4X improvement over the </a:t>
            </a:r>
            <a:r>
              <a:rPr lang="en-US" dirty="0" err="1" smtClean="0"/>
              <a:t>LinearRegression</a:t>
            </a:r>
            <a:r>
              <a:rPr lang="en-US" dirty="0" smtClean="0"/>
              <a:t>! </a:t>
            </a:r>
          </a:p>
          <a:p>
            <a:r>
              <a:rPr lang="en-US" b="1" dirty="0" err="1" smtClean="0"/>
              <a:t>sex_code</a:t>
            </a:r>
            <a:r>
              <a:rPr lang="en-US" dirty="0" smtClean="0"/>
              <a:t> and </a:t>
            </a:r>
            <a:r>
              <a:rPr lang="en-US" b="1" dirty="0" err="1" smtClean="0"/>
              <a:t>education_code</a:t>
            </a:r>
            <a:r>
              <a:rPr lang="en-US" b="1" dirty="0" smtClean="0"/>
              <a:t> </a:t>
            </a:r>
            <a:r>
              <a:rPr lang="en-US" dirty="0" smtClean="0"/>
              <a:t>to predict </a:t>
            </a:r>
            <a:r>
              <a:rPr lang="en-US" b="1" dirty="0" smtClean="0"/>
              <a:t>income:</a:t>
            </a:r>
            <a:r>
              <a:rPr lang="en-US" dirty="0" smtClean="0"/>
              <a:t> 0.003</a:t>
            </a:r>
          </a:p>
          <a:p>
            <a:pPr marL="0" indent="0">
              <a:buNone/>
            </a:pPr>
            <a:r>
              <a:rPr lang="en-US" dirty="0" smtClean="0"/>
              <a:t>All-in-all, nothing to get excited about.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7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Pondering the </a:t>
            </a:r>
            <a:r>
              <a:rPr lang="en-US" dirty="0" err="1" smtClean="0"/>
              <a:t>KNeighborsRegressor</a:t>
            </a:r>
            <a:r>
              <a:rPr lang="en-US" dirty="0" smtClean="0"/>
              <a:t> vs. </a:t>
            </a:r>
            <a:r>
              <a:rPr lang="en-US" dirty="0" err="1" smtClean="0"/>
              <a:t>LinearRegression</a:t>
            </a:r>
            <a:r>
              <a:rPr lang="en-US" dirty="0" smtClean="0"/>
              <a:t>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wondered why there was such a big difference between the attempt to predict age using a </a:t>
            </a:r>
            <a:r>
              <a:rPr lang="en-US" dirty="0" err="1" smtClean="0"/>
              <a:t>LinearRegression</a:t>
            </a:r>
            <a:r>
              <a:rPr lang="en-US" dirty="0" smtClean="0"/>
              <a:t> model vs that using a </a:t>
            </a:r>
            <a:r>
              <a:rPr lang="en-US" dirty="0" err="1" smtClean="0"/>
              <a:t>KNeighborsRegressor</a:t>
            </a:r>
            <a:r>
              <a:rPr lang="en-US" dirty="0" smtClean="0"/>
              <a:t> model. It seems to me that if there was data that was correlated but not in a linear way then it would be possible for this to happen. In this situation the </a:t>
            </a:r>
            <a:r>
              <a:rPr lang="en-US" dirty="0" err="1" smtClean="0"/>
              <a:t>KNeighborsRegressor</a:t>
            </a:r>
            <a:r>
              <a:rPr lang="en-US" dirty="0" smtClean="0"/>
              <a:t> could act, in broad terms, almost like the tangent lines </a:t>
            </a:r>
            <a:r>
              <a:rPr lang="en-US" dirty="0" smtClean="0"/>
              <a:t>to curves in calculus: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96" y="4231162"/>
            <a:ext cx="6496812" cy="24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4" y="365125"/>
            <a:ext cx="10635996" cy="851027"/>
          </a:xfrm>
        </p:spPr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04" y="1380744"/>
            <a:ext cx="10756392" cy="4777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 decided to try the </a:t>
            </a:r>
            <a:r>
              <a:rPr lang="en-US" sz="2400" dirty="0" err="1" smtClean="0"/>
              <a:t>KNeighborsClassifier</a:t>
            </a:r>
            <a:r>
              <a:rPr lang="en-US" sz="2400" dirty="0" smtClean="0"/>
              <a:t> using </a:t>
            </a:r>
            <a:r>
              <a:rPr lang="en-US" sz="2400" b="1" dirty="0" err="1" smtClean="0"/>
              <a:t>essay_len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word_len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b="1" dirty="0" err="1" smtClean="0"/>
              <a:t>I_me_counts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b="1" dirty="0" smtClean="0"/>
              <a:t>income</a:t>
            </a:r>
            <a:r>
              <a:rPr lang="en-US" sz="2400" dirty="0" smtClean="0"/>
              <a:t> to predict </a:t>
            </a:r>
            <a:r>
              <a:rPr lang="en-US" sz="2400" b="1" dirty="0" smtClean="0"/>
              <a:t>sex</a:t>
            </a:r>
            <a:r>
              <a:rPr lang="en-US" sz="2400" dirty="0" smtClean="0"/>
              <a:t>. I ran it in a loop on the number of neighbors and ended up with the following:</a:t>
            </a:r>
          </a:p>
          <a:p>
            <a:pPr marL="3657600" lvl="8" indent="0">
              <a:buNone/>
            </a:pPr>
            <a:r>
              <a:rPr lang="en-US" sz="2400" dirty="0" smtClean="0"/>
              <a:t>So we only get slightly better than half or, in other words ,not much better than flipping a coin!</a:t>
            </a:r>
          </a:p>
          <a:p>
            <a:pPr marL="3657600" lvl="8" indent="0">
              <a:buNone/>
            </a:pPr>
            <a:r>
              <a:rPr lang="en-US" sz="2400" dirty="0" smtClean="0"/>
              <a:t>The recall </a:t>
            </a:r>
            <a:r>
              <a:rPr lang="en-US" sz="2400" dirty="0" smtClean="0"/>
              <a:t>is 0.26 </a:t>
            </a:r>
            <a:r>
              <a:rPr lang="en-US" sz="2400" dirty="0" smtClean="0"/>
              <a:t>for “f” and 0.80 for “m” while precision is </a:t>
            </a:r>
            <a:r>
              <a:rPr lang="en-US" sz="2400" dirty="0" smtClean="0"/>
              <a:t>0.47 for “f” and 0.61 for “m” which, since there are more males, could easily</a:t>
            </a:r>
          </a:p>
          <a:p>
            <a:pPr marL="3657600" lvl="8" indent="0">
              <a:buNone/>
            </a:pPr>
            <a:r>
              <a:rPr lang="en-US" sz="2400" dirty="0" smtClean="0"/>
              <a:t>Happen with a confusion matrix like: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seems it is getting some of its “accuracy” by</a:t>
            </a:r>
            <a:br>
              <a:rPr lang="en-US" sz="2400" dirty="0" smtClean="0"/>
            </a:br>
            <a:r>
              <a:rPr lang="en-US" sz="2400" dirty="0" smtClean="0"/>
              <a:t>predicting males rather often since there are </a:t>
            </a:r>
            <a:br>
              <a:rPr lang="en-US" sz="2400" dirty="0" smtClean="0"/>
            </a:br>
            <a:r>
              <a:rPr lang="en-US" sz="2400" dirty="0" smtClean="0"/>
              <a:t>more males in the system.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444"/>
            <a:ext cx="3395472" cy="22897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04547"/>
              </p:ext>
            </p:extLst>
          </p:nvPr>
        </p:nvGraphicFramePr>
        <p:xfrm>
          <a:off x="6784847" y="4697211"/>
          <a:ext cx="4307838" cy="116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946">
                  <a:extLst>
                    <a:ext uri="{9D8B030D-6E8A-4147-A177-3AD203B41FA5}">
                      <a16:colId xmlns:a16="http://schemas.microsoft.com/office/drawing/2014/main" val="2993678696"/>
                    </a:ext>
                  </a:extLst>
                </a:gridCol>
                <a:gridCol w="1435946">
                  <a:extLst>
                    <a:ext uri="{9D8B030D-6E8A-4147-A177-3AD203B41FA5}">
                      <a16:colId xmlns:a16="http://schemas.microsoft.com/office/drawing/2014/main" val="1856237240"/>
                    </a:ext>
                  </a:extLst>
                </a:gridCol>
                <a:gridCol w="1435946">
                  <a:extLst>
                    <a:ext uri="{9D8B030D-6E8A-4147-A177-3AD203B41FA5}">
                      <a16:colId xmlns:a16="http://schemas.microsoft.com/office/drawing/2014/main" val="1472851039"/>
                    </a:ext>
                  </a:extLst>
                </a:gridCol>
              </a:tblGrid>
              <a:tr h="328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09671"/>
                  </a:ext>
                </a:extLst>
              </a:tr>
              <a:tr h="430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46266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2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6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4" y="365125"/>
            <a:ext cx="10635996" cy="851027"/>
          </a:xfrm>
        </p:spPr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04" y="1380744"/>
            <a:ext cx="10756392" cy="532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wondered if these same features could do a better job of predicting </a:t>
            </a:r>
            <a:r>
              <a:rPr lang="en-US" sz="2400" b="1" dirty="0" smtClean="0"/>
              <a:t>age</a:t>
            </a:r>
            <a:r>
              <a:rPr lang="en-US" sz="2400" dirty="0" smtClean="0"/>
              <a:t>. But that has too many labels so this is when I decided to create the </a:t>
            </a:r>
            <a:r>
              <a:rPr lang="en-US" sz="2400" b="1" dirty="0" err="1" smtClean="0"/>
              <a:t>age_decade</a:t>
            </a:r>
            <a:r>
              <a:rPr lang="en-US" sz="2400" dirty="0" smtClean="0"/>
              <a:t> column. I ran the loop on the number of neighbors and obtained:</a:t>
            </a:r>
          </a:p>
          <a:p>
            <a:pPr marL="3657600" lvl="8" indent="0">
              <a:buNone/>
            </a:pPr>
            <a:r>
              <a:rPr lang="en-US" sz="2400" dirty="0" smtClean="0"/>
              <a:t>That yields an accuracy of 0.46 for 50 neighbors which doesn’t sound terrible since there are 6 main decades represented in the data.</a:t>
            </a:r>
          </a:p>
          <a:p>
            <a:pPr marL="3657600" lvl="8" indent="0">
              <a:buNone/>
            </a:pPr>
            <a:r>
              <a:rPr lang="en-US" sz="2400" dirty="0" smtClean="0"/>
              <a:t>However, when you look at the recall </a:t>
            </a:r>
            <a:r>
              <a:rPr lang="en-US" sz="2400" dirty="0" smtClean="0"/>
              <a:t>and </a:t>
            </a:r>
            <a:r>
              <a:rPr lang="en-US" sz="2400" dirty="0" smtClean="0"/>
              <a:t>precision the values are 0.0 for decades 1, 5, and 6 and the recall value for decade 4 is near zero. So a good chunk of its accuracy is just in always predicting the decades that are most common in the data. So if it is almost always choosing decade 2 or 3 which is 80% of the test data then flipping a coin would get you to 0.4 – so, once again, not much predictive value here.</a:t>
            </a:r>
            <a:endParaRPr lang="en-US" sz="2400" dirty="0"/>
          </a:p>
          <a:p>
            <a:pPr marL="3657600" lvl="8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5" y="2379917"/>
            <a:ext cx="3525012" cy="23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/>
              <a:t>Naïve Bayes and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significant lack of success up to this point led me to consider trying a different tack. What about looking at active vocabulary? That can often vary by education and definitely seems in general experience to have differences between generations.</a:t>
            </a:r>
          </a:p>
          <a:p>
            <a:pPr marL="0" indent="0">
              <a:buNone/>
            </a:pPr>
            <a:r>
              <a:rPr lang="en-US" dirty="0" smtClean="0"/>
              <a:t>So I added another column to the data that I called </a:t>
            </a:r>
            <a:r>
              <a:rPr lang="en-US" b="1" dirty="0" err="1" smtClean="0"/>
              <a:t>essays_long_words</a:t>
            </a:r>
            <a:r>
              <a:rPr lang="en-US" dirty="0" smtClean="0"/>
              <a:t> but by “long” all I meant was at least 5 characters. This was to shorten the list of words used and filter out typical pronouns, prepositions, conjunctions and such. Nonetheless that resulted in </a:t>
            </a:r>
            <a:r>
              <a:rPr lang="en-US" b="1" dirty="0" smtClean="0"/>
              <a:t>135,314</a:t>
            </a:r>
            <a:r>
              <a:rPr lang="en-US" dirty="0" smtClean="0"/>
              <a:t> unique words! Much more than I was expecting.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5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US" dirty="0" smtClean="0"/>
              <a:t>Naïve Bayes and Vocabulary -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074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 attempted using a </a:t>
            </a:r>
            <a:r>
              <a:rPr lang="en-US" sz="2400" dirty="0" err="1" smtClean="0"/>
              <a:t>MultinomialNB</a:t>
            </a:r>
            <a:r>
              <a:rPr lang="en-US" sz="2400" dirty="0" smtClean="0"/>
              <a:t> model with the counts of the items in </a:t>
            </a:r>
            <a:r>
              <a:rPr lang="en-US" sz="2400" b="1" dirty="0" err="1" smtClean="0"/>
              <a:t>essays_long_words</a:t>
            </a:r>
            <a:r>
              <a:rPr lang="en-US" sz="2400" b="1" dirty="0" smtClean="0"/>
              <a:t> </a:t>
            </a:r>
            <a:r>
              <a:rPr lang="en-US" sz="2400" dirty="0" smtClean="0"/>
              <a:t>to predict gender. Accuracy came out to 0.73 – the best I had obtained so far! Recall and precision were as follows: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data are 60</a:t>
            </a:r>
            <a:r>
              <a:rPr lang="en-US" sz="2400" dirty="0" smtClean="0"/>
              <a:t>-40 male to female so properly </a:t>
            </a:r>
            <a:r>
              <a:rPr lang="en-US" sz="2400" dirty="0" smtClean="0"/>
              <a:t>weighted random choosing</a:t>
            </a:r>
            <a:r>
              <a:rPr lang="en-US" sz="2400" dirty="0" smtClean="0"/>
              <a:t> would result in an accuracy of 0.52 and: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I had time to investigate further it seems possible that there might be some subset of words that would deliver better results.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74982"/>
              </p:ext>
            </p:extLst>
          </p:nvPr>
        </p:nvGraphicFramePr>
        <p:xfrm>
          <a:off x="3211575" y="2378415"/>
          <a:ext cx="49265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95">
                  <a:extLst>
                    <a:ext uri="{9D8B030D-6E8A-4147-A177-3AD203B41FA5}">
                      <a16:colId xmlns:a16="http://schemas.microsoft.com/office/drawing/2014/main" val="2917024897"/>
                    </a:ext>
                  </a:extLst>
                </a:gridCol>
                <a:gridCol w="1642195">
                  <a:extLst>
                    <a:ext uri="{9D8B030D-6E8A-4147-A177-3AD203B41FA5}">
                      <a16:colId xmlns:a16="http://schemas.microsoft.com/office/drawing/2014/main" val="504257821"/>
                    </a:ext>
                  </a:extLst>
                </a:gridCol>
                <a:gridCol w="1642195">
                  <a:extLst>
                    <a:ext uri="{9D8B030D-6E8A-4147-A177-3AD203B41FA5}">
                      <a16:colId xmlns:a16="http://schemas.microsoft.com/office/drawing/2014/main" val="1737541487"/>
                    </a:ext>
                  </a:extLst>
                </a:gridCol>
              </a:tblGrid>
              <a:tr h="365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02662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6852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0071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78844"/>
              </p:ext>
            </p:extLst>
          </p:nvPr>
        </p:nvGraphicFramePr>
        <p:xfrm>
          <a:off x="3211574" y="4389607"/>
          <a:ext cx="49265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95">
                  <a:extLst>
                    <a:ext uri="{9D8B030D-6E8A-4147-A177-3AD203B41FA5}">
                      <a16:colId xmlns:a16="http://schemas.microsoft.com/office/drawing/2014/main" val="2917024897"/>
                    </a:ext>
                  </a:extLst>
                </a:gridCol>
                <a:gridCol w="1642195">
                  <a:extLst>
                    <a:ext uri="{9D8B030D-6E8A-4147-A177-3AD203B41FA5}">
                      <a16:colId xmlns:a16="http://schemas.microsoft.com/office/drawing/2014/main" val="504257821"/>
                    </a:ext>
                  </a:extLst>
                </a:gridCol>
                <a:gridCol w="1642195">
                  <a:extLst>
                    <a:ext uri="{9D8B030D-6E8A-4147-A177-3AD203B41FA5}">
                      <a16:colId xmlns:a16="http://schemas.microsoft.com/office/drawing/2014/main" val="1737541487"/>
                    </a:ext>
                  </a:extLst>
                </a:gridCol>
              </a:tblGrid>
              <a:tr h="365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02662"/>
                  </a:ext>
                </a:extLst>
              </a:tr>
              <a:tr h="365061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6852"/>
                  </a:ext>
                </a:extLst>
              </a:tr>
              <a:tr h="365061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0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47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7371"/>
          </a:xfrm>
        </p:spPr>
        <p:txBody>
          <a:bodyPr/>
          <a:lstStyle/>
          <a:p>
            <a:r>
              <a:rPr lang="en-US" dirty="0" smtClean="0"/>
              <a:t>Naïve Bayes and Vocabulary – young or 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2496"/>
            <a:ext cx="10515600" cy="4727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next question was could </a:t>
            </a:r>
            <a:r>
              <a:rPr lang="en-US" sz="2400" dirty="0" err="1" smtClean="0"/>
              <a:t>MultinomialNB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essays_long_words</a:t>
            </a:r>
            <a:r>
              <a:rPr lang="en-US" sz="2400" b="1" dirty="0" smtClean="0"/>
              <a:t> </a:t>
            </a:r>
            <a:r>
              <a:rPr lang="en-US" sz="2400" dirty="0" smtClean="0"/>
              <a:t>predict if a subject was under or over 35 years old. Accuracy came out to 0.82! Recall and precision were as follows: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data is 72% “young” so weighted random choosing would result in an accuracy of 0.597 and precision and recall both being 0.72 for young and 0.28 for old. So this model is pretty decent!</a:t>
            </a:r>
          </a:p>
          <a:p>
            <a:pPr marL="0" indent="0">
              <a:buNone/>
            </a:pPr>
            <a:r>
              <a:rPr lang="en-US" sz="2400" dirty="0" smtClean="0"/>
              <a:t>Again, it seems feasible that a more strategically selected vocabulary could deliver better results.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92983"/>
              </p:ext>
            </p:extLst>
          </p:nvPr>
        </p:nvGraphicFramePr>
        <p:xfrm>
          <a:off x="3284729" y="2786211"/>
          <a:ext cx="49265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95">
                  <a:extLst>
                    <a:ext uri="{9D8B030D-6E8A-4147-A177-3AD203B41FA5}">
                      <a16:colId xmlns:a16="http://schemas.microsoft.com/office/drawing/2014/main" val="2917024897"/>
                    </a:ext>
                  </a:extLst>
                </a:gridCol>
                <a:gridCol w="1642195">
                  <a:extLst>
                    <a:ext uri="{9D8B030D-6E8A-4147-A177-3AD203B41FA5}">
                      <a16:colId xmlns:a16="http://schemas.microsoft.com/office/drawing/2014/main" val="504257821"/>
                    </a:ext>
                  </a:extLst>
                </a:gridCol>
                <a:gridCol w="1642195">
                  <a:extLst>
                    <a:ext uri="{9D8B030D-6E8A-4147-A177-3AD203B41FA5}">
                      <a16:colId xmlns:a16="http://schemas.microsoft.com/office/drawing/2014/main" val="1737541487"/>
                    </a:ext>
                  </a:extLst>
                </a:gridCol>
              </a:tblGrid>
              <a:tr h="3544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02662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26852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0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smtClean="0"/>
              <a:t>Naïve Bayes and Vocabulary – </a:t>
            </a:r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tried a handful of other classifications using vocabulary with less impressive results: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job</a:t>
            </a:r>
          </a:p>
          <a:p>
            <a:r>
              <a:rPr lang="en-US" dirty="0" err="1" smtClean="0"/>
              <a:t>age_decade</a:t>
            </a:r>
            <a:endParaRPr lang="en-US" dirty="0" smtClean="0"/>
          </a:p>
          <a:p>
            <a:r>
              <a:rPr lang="en-US" dirty="0" smtClean="0"/>
              <a:t>religion</a:t>
            </a:r>
          </a:p>
          <a:p>
            <a:r>
              <a:rPr lang="en-US" dirty="0" smtClean="0"/>
              <a:t>I also tried splitting religion into its base (Buddhism, Christianity, etc.) and its modifier (“not too </a:t>
            </a:r>
            <a:r>
              <a:rPr lang="en-US" dirty="0" err="1" smtClean="0"/>
              <a:t>seirous</a:t>
            </a:r>
            <a:r>
              <a:rPr lang="en-US" dirty="0" smtClean="0"/>
              <a:t> about it”, etc.)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smtClean="0"/>
              <a:t>Naïve Bayes and 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It occurred to me I could treat the text in the </a:t>
            </a:r>
            <a:r>
              <a:rPr lang="en-US" sz="2400" b="1" dirty="0" smtClean="0"/>
              <a:t>religion</a:t>
            </a:r>
            <a:r>
              <a:rPr lang="en-US" sz="2400" dirty="0" smtClean="0"/>
              <a:t> column and run the </a:t>
            </a:r>
            <a:r>
              <a:rPr lang="en-US" sz="2400" dirty="0" err="1" smtClean="0"/>
              <a:t>CountVectorizer</a:t>
            </a:r>
            <a:r>
              <a:rPr lang="en-US" sz="2400" dirty="0" smtClean="0"/>
              <a:t> on that focusing on the words </a:t>
            </a:r>
            <a:r>
              <a:rPr lang="en-US" sz="2400" b="1" dirty="0" smtClean="0"/>
              <a:t>agnosticism</a:t>
            </a:r>
            <a:r>
              <a:rPr lang="en-US" sz="2400" dirty="0" smtClean="0"/>
              <a:t>, </a:t>
            </a:r>
            <a:r>
              <a:rPr lang="en-US" sz="2400" b="1" dirty="0" smtClean="0"/>
              <a:t>atheism</a:t>
            </a:r>
            <a:r>
              <a:rPr lang="en-US" sz="2400" dirty="0" smtClean="0"/>
              <a:t>, </a:t>
            </a:r>
            <a:r>
              <a:rPr lang="en-US" sz="2400" b="1" dirty="0" smtClean="0"/>
              <a:t>other</a:t>
            </a:r>
            <a:r>
              <a:rPr lang="en-US" sz="2400" dirty="0" smtClean="0"/>
              <a:t>, </a:t>
            </a:r>
            <a:r>
              <a:rPr lang="en-US" sz="2400" b="1" dirty="0" smtClean="0"/>
              <a:t>too</a:t>
            </a:r>
            <a:r>
              <a:rPr lang="en-US" sz="2400" dirty="0" smtClean="0"/>
              <a:t>, </a:t>
            </a:r>
            <a:r>
              <a:rPr lang="en-US" sz="2400" b="1" dirty="0" smtClean="0"/>
              <a:t>very</a:t>
            </a:r>
            <a:r>
              <a:rPr lang="en-US" sz="2400" dirty="0" smtClean="0"/>
              <a:t>, </a:t>
            </a:r>
            <a:r>
              <a:rPr lang="en-US" sz="2400" b="1" dirty="0" smtClean="0"/>
              <a:t>somewhat</a:t>
            </a:r>
            <a:r>
              <a:rPr lang="en-US" sz="2400" dirty="0" smtClean="0"/>
              <a:t>, </a:t>
            </a:r>
            <a:r>
              <a:rPr lang="en-US" sz="2400" b="1" dirty="0" smtClean="0"/>
              <a:t>laughing</a:t>
            </a:r>
            <a:r>
              <a:rPr lang="en-US" sz="2400" dirty="0" smtClean="0"/>
              <a:t> to see if those could predict drug usage (with apologies to atheists and agnostics for my assumptions here). Initial results looked great with an accuracy of 0.81!</a:t>
            </a:r>
          </a:p>
          <a:p>
            <a:pPr marL="0" indent="0">
              <a:buNone/>
            </a:pPr>
            <a:r>
              <a:rPr lang="en-US" sz="2400" dirty="0" smtClean="0"/>
              <a:t>But when you look at the recall and</a:t>
            </a:r>
            <a:br>
              <a:rPr lang="en-US" sz="2400" dirty="0" smtClean="0"/>
            </a:br>
            <a:r>
              <a:rPr lang="en-US" sz="2400" dirty="0" smtClean="0"/>
              <a:t>precision you see that the model</a:t>
            </a:r>
            <a:br>
              <a:rPr lang="en-US" sz="2400" dirty="0" smtClean="0"/>
            </a:br>
            <a:r>
              <a:rPr lang="en-US" sz="2400" dirty="0" smtClean="0"/>
              <a:t>was just always predicting “never”:</a:t>
            </a:r>
          </a:p>
          <a:p>
            <a:pPr marL="0" indent="0">
              <a:buNone/>
            </a:pPr>
            <a:r>
              <a:rPr lang="en-US" sz="2400" dirty="0" smtClean="0"/>
              <a:t>…because 80% of the 31K people who entered a response to this question answered “never”.</a:t>
            </a:r>
          </a:p>
          <a:p>
            <a:pPr marL="0" indent="0">
              <a:buNone/>
            </a:pPr>
            <a:r>
              <a:rPr lang="en-US" sz="2400" dirty="0" smtClean="0"/>
              <a:t>I encountered the exact same situation trying to predict </a:t>
            </a:r>
            <a:r>
              <a:rPr lang="en-US" sz="2400" b="1" dirty="0" smtClean="0"/>
              <a:t>drinks</a:t>
            </a:r>
            <a:r>
              <a:rPr lang="en-US" sz="2400" dirty="0" smtClean="0"/>
              <a:t> and the model predicted “socially” 100% of the time and so was correct 71% of the time!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8669"/>
              </p:ext>
            </p:extLst>
          </p:nvPr>
        </p:nvGraphicFramePr>
        <p:xfrm>
          <a:off x="5625592" y="2868506"/>
          <a:ext cx="56581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26">
                  <a:extLst>
                    <a:ext uri="{9D8B030D-6E8A-4147-A177-3AD203B41FA5}">
                      <a16:colId xmlns:a16="http://schemas.microsoft.com/office/drawing/2014/main" val="2967836263"/>
                    </a:ext>
                  </a:extLst>
                </a:gridCol>
                <a:gridCol w="1414526">
                  <a:extLst>
                    <a:ext uri="{9D8B030D-6E8A-4147-A177-3AD203B41FA5}">
                      <a16:colId xmlns:a16="http://schemas.microsoft.com/office/drawing/2014/main" val="3946334093"/>
                    </a:ext>
                  </a:extLst>
                </a:gridCol>
                <a:gridCol w="1414526">
                  <a:extLst>
                    <a:ext uri="{9D8B030D-6E8A-4147-A177-3AD203B41FA5}">
                      <a16:colId xmlns:a16="http://schemas.microsoft.com/office/drawing/2014/main" val="439741406"/>
                    </a:ext>
                  </a:extLst>
                </a:gridCol>
                <a:gridCol w="1414526">
                  <a:extLst>
                    <a:ext uri="{9D8B030D-6E8A-4147-A177-3AD203B41FA5}">
                      <a16:colId xmlns:a16="http://schemas.microsoft.com/office/drawing/2014/main" val="908307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2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5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6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r>
              <a:rPr lang="en-US" dirty="0" smtClean="0"/>
              <a:t>Doing a bit of reverse-engineering to improve the Naïve Bayes models by exploring vocabulary differences between genders and ages could be interesting and illuminating.</a:t>
            </a:r>
          </a:p>
          <a:p>
            <a:r>
              <a:rPr lang="en-US" dirty="0" smtClean="0"/>
              <a:t>It would be nice to have more </a:t>
            </a:r>
            <a:r>
              <a:rPr lang="en-US" dirty="0" smtClean="0"/>
              <a:t>and more specific </a:t>
            </a:r>
            <a:r>
              <a:rPr lang="en-US" dirty="0" smtClean="0"/>
              <a:t>income data. The categories get much broader at higher values which has implications for how the accuracy is calculated. Given time I would have written a custom accuracy calculator that translated, for example, a predicted income of $123,456.78 down to $100,000 which is what a person with that income would have chosen from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started by duplicating the efforts discussed in the Capstone Instructions document.</a:t>
            </a:r>
          </a:p>
          <a:p>
            <a:r>
              <a:rPr lang="en-US" dirty="0" smtClean="0"/>
              <a:t>I then moved on to exploring various Regressions that I expected to bear fruit. Bottom line: none of them did!</a:t>
            </a:r>
          </a:p>
          <a:p>
            <a:r>
              <a:rPr lang="en-US" dirty="0" smtClean="0"/>
              <a:t>So I started looking at Classification models and had much greater results specifically with a Naïve Bayes model based on language used in the essays.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4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/>
          <a:lstStyle/>
          <a:p>
            <a:r>
              <a:rPr lang="en-US" dirty="0" smtClean="0"/>
              <a:t>It probably shouldn’t have been but it was none-the-less surprising to me how many attempts resulted in models that had no predictive value.</a:t>
            </a:r>
          </a:p>
          <a:p>
            <a:r>
              <a:rPr lang="en-US" dirty="0" smtClean="0"/>
              <a:t>I had no luck with linear regression models.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KNeighborsRegressor</a:t>
            </a:r>
            <a:r>
              <a:rPr lang="en-US" dirty="0" smtClean="0"/>
              <a:t> performed better but still not the kind of result I would hope for.</a:t>
            </a:r>
          </a:p>
          <a:p>
            <a:r>
              <a:rPr lang="en-US" dirty="0" smtClean="0"/>
              <a:t>Using essay vocabulary and a Naïve Bayes model had the best predictive results of anything I tried.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484"/>
          </a:xfrm>
        </p:spPr>
        <p:txBody>
          <a:bodyPr/>
          <a:lstStyle/>
          <a:p>
            <a:r>
              <a:rPr lang="en-US" dirty="0" smtClean="0"/>
              <a:t>Columns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32610"/>
            <a:ext cx="7432965" cy="50443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 added the </a:t>
            </a:r>
            <a:r>
              <a:rPr lang="en-US" b="1" dirty="0" err="1" smtClean="0"/>
              <a:t>drinks_code</a:t>
            </a:r>
            <a:r>
              <a:rPr lang="en-US" dirty="0" smtClean="0"/>
              <a:t>, </a:t>
            </a:r>
            <a:r>
              <a:rPr lang="en-US" b="1" dirty="0" err="1" smtClean="0"/>
              <a:t>drugs_code</a:t>
            </a:r>
            <a:r>
              <a:rPr lang="en-US" dirty="0" smtClean="0"/>
              <a:t>, </a:t>
            </a:r>
            <a:r>
              <a:rPr lang="en-US" b="1" dirty="0" err="1" smtClean="0"/>
              <a:t>smokes_code</a:t>
            </a:r>
            <a:r>
              <a:rPr lang="en-US" b="1" dirty="0" smtClean="0"/>
              <a:t>, </a:t>
            </a:r>
            <a:r>
              <a:rPr lang="en-US" b="1" dirty="0" err="1" smtClean="0"/>
              <a:t>essay_len</a:t>
            </a:r>
            <a:r>
              <a:rPr lang="en-US" b="1" dirty="0" smtClean="0"/>
              <a:t>, </a:t>
            </a:r>
            <a:r>
              <a:rPr lang="en-US" b="1" dirty="0" err="1" smtClean="0"/>
              <a:t>word_len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I_me_counts</a:t>
            </a:r>
            <a:r>
              <a:rPr lang="en-US" dirty="0" smtClean="0"/>
              <a:t> </a:t>
            </a:r>
            <a:r>
              <a:rPr lang="en-US" dirty="0" smtClean="0"/>
              <a:t>columns as suggested.</a:t>
            </a:r>
          </a:p>
          <a:p>
            <a:r>
              <a:rPr lang="en-US" dirty="0" smtClean="0"/>
              <a:t>Subsequent investigations led me to add:</a:t>
            </a:r>
          </a:p>
          <a:p>
            <a:pPr lvl="1"/>
            <a:r>
              <a:rPr lang="en-US" b="1" dirty="0" err="1" smtClean="0"/>
              <a:t>sex_code</a:t>
            </a:r>
            <a:r>
              <a:rPr lang="en-US" dirty="0" smtClean="0"/>
              <a:t>: 0 for male and 1 for female</a:t>
            </a:r>
          </a:p>
          <a:p>
            <a:pPr lvl="1"/>
            <a:r>
              <a:rPr lang="en-US" b="1" dirty="0" err="1" smtClean="0"/>
              <a:t>education_code</a:t>
            </a:r>
            <a:r>
              <a:rPr lang="en-US" dirty="0" smtClean="0"/>
              <a:t>: my attempt to rationalize these into some sort of hierarchy was probably </a:t>
            </a:r>
            <a:r>
              <a:rPr lang="en-US" dirty="0" err="1" smtClean="0"/>
              <a:t>mis</a:t>
            </a:r>
            <a:r>
              <a:rPr lang="en-US" dirty="0" smtClean="0"/>
              <a:t>-guided</a:t>
            </a:r>
            <a:endParaRPr lang="en-US" b="1" dirty="0" smtClean="0"/>
          </a:p>
          <a:p>
            <a:pPr lvl="1"/>
            <a:r>
              <a:rPr lang="en-US" b="1" dirty="0" err="1" smtClean="0"/>
              <a:t>age_decade</a:t>
            </a:r>
            <a:r>
              <a:rPr lang="en-US" dirty="0" smtClean="0"/>
              <a:t>: are they in their 20’s, 30’s, 40’s, etc.</a:t>
            </a:r>
            <a:endParaRPr lang="en-US" b="1" dirty="0" smtClean="0"/>
          </a:p>
          <a:p>
            <a:pPr lvl="1"/>
            <a:r>
              <a:rPr lang="en-US" b="1" dirty="0" err="1" smtClean="0"/>
              <a:t>age_stage</a:t>
            </a:r>
            <a:r>
              <a:rPr lang="en-US" dirty="0" smtClean="0"/>
              <a:t>: are they 35 or younger vs older than 35. That age was driven by a combination of wanting to compare “younger” folks against “older” folks but also trying to ensure there was a reasonable amount of data on the “older” side since the users are so heavily skewed to the younger side as seen in the histogram: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988" y="3791718"/>
            <a:ext cx="3704357" cy="23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1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r>
              <a:rPr lang="en-US" dirty="0" smtClean="0"/>
              <a:t>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692"/>
            <a:ext cx="10515600" cy="4909271"/>
          </a:xfrm>
        </p:spPr>
        <p:txBody>
          <a:bodyPr/>
          <a:lstStyle/>
          <a:p>
            <a:r>
              <a:rPr lang="en-US" dirty="0" smtClean="0"/>
              <a:t>In attempts just to understand the data I graphed the following histograms and the two-variable correlation scatter plots on the following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" y="3110623"/>
            <a:ext cx="390525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3110623"/>
            <a:ext cx="406717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32" y="3072523"/>
            <a:ext cx="3943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Assorted Explorations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" y="1174242"/>
            <a:ext cx="3810000" cy="2552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82" y="1159954"/>
            <a:ext cx="3857625" cy="2581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33" y="3842194"/>
            <a:ext cx="3724275" cy="2571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010" y="1136141"/>
            <a:ext cx="3905250" cy="262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881" y="3875532"/>
            <a:ext cx="3810000" cy="2552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005" y="3842194"/>
            <a:ext cx="40100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txBody>
          <a:bodyPr/>
          <a:lstStyle/>
          <a:p>
            <a:r>
              <a:rPr lang="en-US" dirty="0" smtClean="0"/>
              <a:t>Scatter-plot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209"/>
            <a:ext cx="10515600" cy="4815754"/>
          </a:xfrm>
        </p:spPr>
        <p:txBody>
          <a:bodyPr/>
          <a:lstStyle/>
          <a:p>
            <a:r>
              <a:rPr lang="en-US" dirty="0" smtClean="0"/>
              <a:t>The top three don’t show much hope for any correlation but that could easily land with my attempts to apply a rational ordering or hierarchy to the selections available for the education column.</a:t>
            </a:r>
          </a:p>
          <a:p>
            <a:r>
              <a:rPr lang="en-US" dirty="0" smtClean="0"/>
              <a:t>Just on the basis of visual inspection of the bottom three plots, one is left with the impression that there </a:t>
            </a:r>
            <a:r>
              <a:rPr lang="en-US" i="1" dirty="0" smtClean="0"/>
              <a:t>are</a:t>
            </a:r>
            <a:r>
              <a:rPr lang="en-US" dirty="0" smtClean="0"/>
              <a:t> relationships between these variables. Clearly not simple linear relationships but maybe in conjunction with the correct set of features a multiple linear regression might find some correlations.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Turns out about 80% of the income data is -1 … which I can only assume means that they declined to answer. But that makes it difficult to do much with it. Obvious questions to ask would be:</a:t>
            </a:r>
          </a:p>
          <a:p>
            <a:r>
              <a:rPr lang="en-US" dirty="0" smtClean="0"/>
              <a:t>How well does income correlate with gender, age, education?</a:t>
            </a:r>
          </a:p>
          <a:p>
            <a:r>
              <a:rPr lang="en-US" dirty="0" smtClean="0"/>
              <a:t>Could gender, age, education, and possibly some additional features be used in a linear regression that could have some success at predicting income?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But this missing data drastically limits our chances of answering these questions with any confidence. </a:t>
            </a:r>
          </a:p>
          <a:p>
            <a:pPr marL="0" indent="0">
              <a:buNone/>
            </a:pPr>
            <a:r>
              <a:rPr lang="en-US" dirty="0" smtClean="0"/>
              <a:t>Note that the data choices are also increasingly coarse. Even for a good model, regression prediction scores would suffer from this </a:t>
            </a:r>
            <a:r>
              <a:rPr lang="en-US" dirty="0" smtClean="0"/>
              <a:t>on the high end</a:t>
            </a:r>
            <a:r>
              <a:rPr lang="en-US" dirty="0" smtClean="0"/>
              <a:t> with increasing variances from the allowed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r>
              <a:rPr lang="en-US" dirty="0" smtClean="0"/>
              <a:t>Early Models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991"/>
            <a:ext cx="10515600" cy="47949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Despite the income data issues, I tried first to do a </a:t>
            </a:r>
            <a:r>
              <a:rPr lang="en-US" dirty="0" err="1" smtClean="0"/>
              <a:t>LinearRegression</a:t>
            </a:r>
            <a:r>
              <a:rPr lang="en-US" dirty="0" smtClean="0"/>
              <a:t> model with the features </a:t>
            </a:r>
            <a:r>
              <a:rPr lang="en-US" b="1" dirty="0" err="1" smtClean="0"/>
              <a:t>smokes_code</a:t>
            </a:r>
            <a:r>
              <a:rPr lang="en-US" dirty="0" smtClean="0"/>
              <a:t>, </a:t>
            </a:r>
            <a:r>
              <a:rPr lang="en-US" b="1" dirty="0" err="1" smtClean="0"/>
              <a:t>drinks_code</a:t>
            </a:r>
            <a:r>
              <a:rPr lang="en-US" dirty="0" smtClean="0"/>
              <a:t>, </a:t>
            </a:r>
            <a:r>
              <a:rPr lang="en-US" b="1" dirty="0" err="1" smtClean="0"/>
              <a:t>drugs_code</a:t>
            </a:r>
            <a:r>
              <a:rPr lang="en-US" dirty="0" smtClean="0"/>
              <a:t>, </a:t>
            </a:r>
            <a:r>
              <a:rPr lang="en-US" b="1" dirty="0" err="1" smtClean="0"/>
              <a:t>essay_len</a:t>
            </a:r>
            <a:r>
              <a:rPr lang="en-US" dirty="0" smtClean="0"/>
              <a:t>, </a:t>
            </a:r>
            <a:r>
              <a:rPr lang="en-US" b="1" dirty="0" err="1" smtClean="0"/>
              <a:t>word_len</a:t>
            </a:r>
            <a:r>
              <a:rPr lang="en-US" dirty="0" smtClean="0"/>
              <a:t>, </a:t>
            </a:r>
            <a:r>
              <a:rPr lang="en-US" b="1" dirty="0" err="1" smtClean="0"/>
              <a:t>I_me_counts</a:t>
            </a:r>
            <a:r>
              <a:rPr lang="en-US" dirty="0" smtClean="0"/>
              <a:t>, and </a:t>
            </a:r>
            <a:r>
              <a:rPr lang="en-US" b="1" dirty="0" err="1" smtClean="0"/>
              <a:t>education_code</a:t>
            </a:r>
            <a:r>
              <a:rPr lang="en-US" dirty="0" smtClean="0"/>
              <a:t> to see if those could predict </a:t>
            </a:r>
            <a:r>
              <a:rPr lang="en-US" b="1" dirty="0" smtClean="0"/>
              <a:t>income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 had not first done a test-train split as I should have but the prediction score even on the whole training dataset was so bad (0.018) that there was no reason to go back and correct that.</a:t>
            </a:r>
          </a:p>
          <a:p>
            <a:pPr marL="0" indent="0">
              <a:buNone/>
            </a:pPr>
            <a:r>
              <a:rPr lang="en-US" dirty="0" smtClean="0"/>
              <a:t>I kept up this potentially bad habit of not splitting the dataset, only going back and doing the test-train split when I finally found a model (much </a:t>
            </a:r>
            <a:r>
              <a:rPr lang="en-US" dirty="0" err="1" smtClean="0"/>
              <a:t>much</a:t>
            </a:r>
            <a:r>
              <a:rPr lang="en-US" dirty="0" smtClean="0"/>
              <a:t> later) that was worth the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 smtClean="0"/>
              <a:t>Early Models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decided I should try to reproduce the zodiac sign results as described in the project document. I ran a </a:t>
            </a:r>
            <a:r>
              <a:rPr lang="en-US" dirty="0" err="1" smtClean="0"/>
              <a:t>KNeighborsClassifier</a:t>
            </a:r>
            <a:r>
              <a:rPr lang="en-US" dirty="0" smtClean="0"/>
              <a:t> with </a:t>
            </a:r>
            <a:r>
              <a:rPr lang="en-US" dirty="0" err="1" smtClean="0"/>
              <a:t>n_neighbors</a:t>
            </a:r>
            <a:r>
              <a:rPr lang="en-US" dirty="0" smtClean="0"/>
              <a:t> = 45 and got results similar to those reported in the document: 0.096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48 distinct possible responses in the “sign” data. The recall values for the entries varied between 0 and 0.167. The zeros seemed to be for those values that had so few counts in the data that they would never end up being selected out of an n=48 nearest neighbor model.</a:t>
            </a:r>
          </a:p>
          <a:p>
            <a:pPr marL="0" indent="0">
              <a:buNone/>
            </a:pPr>
            <a:r>
              <a:rPr lang="en-US" dirty="0" smtClean="0"/>
              <a:t>The values for precision similarly varied between 0 and 0.126</a:t>
            </a:r>
          </a:p>
          <a:p>
            <a:pPr marL="0" indent="0">
              <a:buNone/>
            </a:pPr>
            <a:r>
              <a:rPr lang="en-US" dirty="0" smtClean="0"/>
              <a:t>Nothing worth writing home about.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1733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Machine Learning Fundamentals Final Project</vt:lpstr>
      <vt:lpstr>Overview</vt:lpstr>
      <vt:lpstr>Columns Added</vt:lpstr>
      <vt:lpstr>Beginnings</vt:lpstr>
      <vt:lpstr>Assorted Explorations</vt:lpstr>
      <vt:lpstr>Scatter-plot Analysis</vt:lpstr>
      <vt:lpstr>Data Issues</vt:lpstr>
      <vt:lpstr>Early Models 1</vt:lpstr>
      <vt:lpstr>Early Models 2</vt:lpstr>
      <vt:lpstr>A Flurry of Regression Attempts</vt:lpstr>
      <vt:lpstr>Pondering the KNeighborsRegressor vs. LinearRegression difference</vt:lpstr>
      <vt:lpstr>Classification Models</vt:lpstr>
      <vt:lpstr>Classification Models</vt:lpstr>
      <vt:lpstr>Naïve Bayes and Vocabulary</vt:lpstr>
      <vt:lpstr>Naïve Bayes and Vocabulary - gender</vt:lpstr>
      <vt:lpstr>Naïve Bayes and Vocabulary – young or old?</vt:lpstr>
      <vt:lpstr>Naïve Bayes and Vocabulary – misc</vt:lpstr>
      <vt:lpstr>Naïve Bayes and Religion</vt:lpstr>
      <vt:lpstr>Next Steps</vt:lpstr>
      <vt:lpstr>Conclusions</vt:lpstr>
    </vt:vector>
  </TitlesOfParts>
  <Company>Intermedix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Patton</dc:creator>
  <cp:lastModifiedBy>Robert Patton</cp:lastModifiedBy>
  <cp:revision>58</cp:revision>
  <dcterms:created xsi:type="dcterms:W3CDTF">2019-01-21T14:40:46Z</dcterms:created>
  <dcterms:modified xsi:type="dcterms:W3CDTF">2019-01-24T18:52:32Z</dcterms:modified>
</cp:coreProperties>
</file>