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762" autoAdjust="0"/>
    <p:restoredTop sz="94660"/>
  </p:normalViewPr>
  <p:slideViewPr>
    <p:cSldViewPr snapToGrid="0">
      <p:cViewPr>
        <p:scale>
          <a:sx n="110" d="100"/>
          <a:sy n="110" d="100"/>
        </p:scale>
        <p:origin x="1982" y="-2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7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64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8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4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78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3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B41D-1B61-44E9-8027-F3128B94364B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99658-A57E-4F79-BFF9-8074B9EA3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 flipV="1">
            <a:off x="-1" y="365"/>
            <a:ext cx="2643053" cy="716095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0512" y="21717"/>
            <a:ext cx="2367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Montserrat" panose="00000500000000000000" pitchFamily="50" charset="0"/>
                <a:ea typeface="Verdana" panose="020B0604030504040204" pitchFamily="34" charset="0"/>
                <a:cs typeface="Verdana" panose="020B0604030504040204" pitchFamily="34" charset="0"/>
              </a:rPr>
              <a:t>Bob Wei</a:t>
            </a:r>
            <a:endParaRPr lang="en-US" sz="3600" dirty="0">
              <a:solidFill>
                <a:schemeClr val="bg1"/>
              </a:solidFill>
              <a:latin typeface="Montserrat" panose="00000500000000000000" pitchFamily="50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5153" y="253421"/>
            <a:ext cx="1491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(647) - 570 - 8079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3618" y="30032"/>
            <a:ext cx="18898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q25wei@edu.uwaterloo.ca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929" y="841334"/>
            <a:ext cx="292001" cy="27499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57" y="275772"/>
            <a:ext cx="164852" cy="1680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706" y="51721"/>
            <a:ext cx="172195" cy="170711"/>
          </a:xfrm>
          <a:prstGeom prst="rect">
            <a:avLst/>
          </a:prstGeom>
        </p:spPr>
      </p:pic>
      <p:pic>
        <p:nvPicPr>
          <p:cNvPr id="1026" name="Picture 2" descr="Image result fo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662" y="501729"/>
            <a:ext cx="184625" cy="184625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5115737" y="470759"/>
            <a:ext cx="2109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https://github.com/bobqywei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46625" y="6869203"/>
            <a:ext cx="2872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Physics Research Assistant | Brock University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79384" y="6876125"/>
            <a:ext cx="1443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June 2016 – June 2017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385" y="6400415"/>
            <a:ext cx="403089" cy="331956"/>
          </a:xfrm>
          <a:prstGeom prst="rect">
            <a:avLst/>
          </a:prstGeom>
        </p:spPr>
      </p:pic>
      <p:sp>
        <p:nvSpPr>
          <p:cNvPr id="40" name="Chevron 39"/>
          <p:cNvSpPr/>
          <p:nvPr/>
        </p:nvSpPr>
        <p:spPr>
          <a:xfrm flipV="1">
            <a:off x="2478080" y="0"/>
            <a:ext cx="1175478" cy="713214"/>
          </a:xfrm>
          <a:prstGeom prst="chevron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 flipV="1">
            <a:off x="3489654" y="-1"/>
            <a:ext cx="1108615" cy="716461"/>
          </a:xfrm>
          <a:prstGeom prst="chevron">
            <a:avLst/>
          </a:prstGeom>
          <a:solidFill>
            <a:srgbClr val="4AEBFC"/>
          </a:solidFill>
          <a:ln>
            <a:solidFill>
              <a:srgbClr val="4AEB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Pentagon 66"/>
          <p:cNvSpPr/>
          <p:nvPr/>
        </p:nvSpPr>
        <p:spPr>
          <a:xfrm flipH="1">
            <a:off x="6290594" y="834421"/>
            <a:ext cx="572913" cy="291056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2165525" y="7135414"/>
            <a:ext cx="4520247" cy="1056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rgbClr val="4AEBFC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Conducted experiments in the Brock University Physics Department under the supervision of Dr. Thad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Harroun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studying the wave nature of mechanical energy transformations in various macroscopic, granular materials</a:t>
            </a:r>
          </a:p>
          <a:p>
            <a:pPr marL="285750" indent="-285750">
              <a:spcAft>
                <a:spcPts val="400"/>
              </a:spcAft>
              <a:buClr>
                <a:srgbClr val="4AEBFC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Improved upon existing and established new experimental and data analysis procedures through various software and hardware solutions</a:t>
            </a:r>
          </a:p>
          <a:p>
            <a:pPr marL="285750" indent="-285750">
              <a:spcAft>
                <a:spcPts val="400"/>
              </a:spcAft>
              <a:buClr>
                <a:srgbClr val="4AEBFC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Presented research conclusions and implications at the Canada Wide Science Fair, the Brock University Symposium, and the Niagara Regional Science and Engineering Fair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450797" y="8331979"/>
            <a:ext cx="34242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Guest Flow Associate | Digital Attractions Inc.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274484" y="8337750"/>
            <a:ext cx="1776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March 2015 – October 2015</a:t>
            </a:r>
            <a:endParaRPr lang="en-US" sz="95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165524" y="8583140"/>
            <a:ext cx="4526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rgbClr val="4AEBFC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Took on a variety of roles including crowd management, product sales, and photography/Photoshop</a:t>
            </a:r>
          </a:p>
        </p:txBody>
      </p:sp>
      <p:sp>
        <p:nvSpPr>
          <p:cNvPr id="85" name="Rectangle 84"/>
          <p:cNvSpPr/>
          <p:nvPr/>
        </p:nvSpPr>
        <p:spPr>
          <a:xfrm rot="5400000">
            <a:off x="-525120" y="1773194"/>
            <a:ext cx="3130493" cy="20802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 rot="16200000" flipH="1">
            <a:off x="148319" y="4352519"/>
            <a:ext cx="1781054" cy="2084428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 rot="5400000">
            <a:off x="-115577" y="6948170"/>
            <a:ext cx="2311399" cy="2080261"/>
          </a:xfrm>
          <a:prstGeom prst="rect">
            <a:avLst/>
          </a:prstGeom>
          <a:solidFill>
            <a:srgbClr val="4AEBFC"/>
          </a:solidFill>
          <a:ln>
            <a:solidFill>
              <a:srgbClr val="4AEB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1202266" y="2569891"/>
            <a:ext cx="25915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SKILLS  SUMMARY</a:t>
            </a:r>
            <a:endParaRPr lang="en-US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-868847" y="5096647"/>
            <a:ext cx="1924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EDUCATION</a:t>
            </a:r>
            <a:endParaRPr lang="en-US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59001" y="1527023"/>
            <a:ext cx="4597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Developed Python programs for research and experiments conducted at Brock University, using specific packages such as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NumPy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SciPy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, and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Matplotlib</a:t>
            </a:r>
            <a:endParaRPr lang="en-US" sz="800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Automated data collection involving oscilloscopes, piezoelectric sensors, and accelerometers, significantly improving the efficiency of such experiments</a:t>
            </a:r>
          </a:p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Increased accuracy of experimental results through frequency optimization algorithms</a:t>
            </a:r>
          </a:p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Results concluded from the software received Bronze Medal honors at the Canada Wide Science Fair and recognition from the University of British Columbia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436782" y="1248079"/>
            <a:ext cx="2153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Scientific Data Analysis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70" name="Picture 2" descr="Image result fo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58" y="1304823"/>
            <a:ext cx="161727" cy="161727"/>
          </a:xfrm>
          <a:prstGeom prst="rect">
            <a:avLst/>
          </a:prstGeom>
          <a:noFill/>
        </p:spPr>
      </p:pic>
      <p:pic>
        <p:nvPicPr>
          <p:cNvPr id="76" name="Picture 2" descr="Image result for pyth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23" y="1309314"/>
            <a:ext cx="155138" cy="1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5252524" y="1271424"/>
            <a:ext cx="1866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June 2016 – February 2017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424258" y="2668972"/>
            <a:ext cx="277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Open Source Contributions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59001" y="2949261"/>
            <a:ext cx="4597400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Developed a proof-of-concept for an American Sign Language recognition software capable of running entirely on smartphone hardware using the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Darknet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Neural Network framework; Submitted as a group project at Hack the North 2017</a:t>
            </a:r>
          </a:p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Improved modulus function edge-case functionality in the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SymPy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computer algebra system source code as well as other case-specific bugs</a:t>
            </a:r>
          </a:p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Contributed towards the documentation of the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Scikit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-Learn (Python) machine learning package </a:t>
            </a:r>
          </a:p>
        </p:txBody>
      </p:sp>
      <p:pic>
        <p:nvPicPr>
          <p:cNvPr id="87" name="Picture 2" descr="Image result for githu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61" y="2715517"/>
            <a:ext cx="161727" cy="161727"/>
          </a:xfrm>
          <a:prstGeom prst="rect">
            <a:avLst/>
          </a:prstGeom>
          <a:noFill/>
        </p:spPr>
      </p:pic>
      <p:pic>
        <p:nvPicPr>
          <p:cNvPr id="88" name="Picture 4" descr="Image result for c programming language logo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03" y="2713313"/>
            <a:ext cx="147886" cy="16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Image result for pyth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379" y="2718812"/>
            <a:ext cx="155138" cy="1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5379462" y="3964194"/>
            <a:ext cx="15923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June 2016 – March 2017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430782" y="3940672"/>
            <a:ext cx="277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Unity3D Game Engine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65524" y="4236008"/>
            <a:ext cx="452024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rgbClr val="0070C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Developed a 3D platformer game for both the Android and iOS platforms</a:t>
            </a:r>
          </a:p>
          <a:p>
            <a:pPr marL="285750" indent="-285750">
              <a:spcAft>
                <a:spcPts val="400"/>
              </a:spcAft>
              <a:buClr>
                <a:srgbClr val="00B0F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Introduced dynamic gameplay through the implementation of procedural generation, object oriented programming, and </a:t>
            </a:r>
            <a:r>
              <a:rPr lang="en-US" sz="800" dirty="0" err="1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Perlin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 Noise algorithms</a:t>
            </a:r>
          </a:p>
          <a:p>
            <a:pPr marL="285750" indent="-285750">
              <a:spcAft>
                <a:spcPts val="400"/>
              </a:spcAft>
              <a:buClr>
                <a:srgbClr val="00B0F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Increased game functionality through the control of various smartphone technologies including accelerometers/gyroscopes and multi-touch</a:t>
            </a:r>
          </a:p>
        </p:txBody>
      </p:sp>
      <p:pic>
        <p:nvPicPr>
          <p:cNvPr id="104" name="Picture 6" descr="Image result for unity3d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775" y="3998698"/>
            <a:ext cx="145111" cy="149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14" descr="Related ima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309" y="3976776"/>
            <a:ext cx="186117" cy="18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/>
          <p:cNvSpPr txBox="1"/>
          <p:nvPr/>
        </p:nvSpPr>
        <p:spPr>
          <a:xfrm>
            <a:off x="5678025" y="2673628"/>
            <a:ext cx="1285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July 2017 – Current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36452" y="5078396"/>
            <a:ext cx="1988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September 2015 – June 2017 </a:t>
            </a:r>
            <a:endParaRPr lang="en-US" sz="1000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444456" y="5070935"/>
            <a:ext cx="277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Other Experiences</a:t>
            </a:r>
            <a:endParaRPr lang="en-US" sz="1200" b="1" dirty="0">
              <a:solidFill>
                <a:schemeClr val="accent1">
                  <a:lumMod val="50000"/>
                </a:schemeClr>
              </a:solidFill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170407" y="5337174"/>
            <a:ext cx="4515365" cy="93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400"/>
              </a:spcAft>
              <a:buClr>
                <a:srgbClr val="00B0F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Currently working on the embedded systems team for Team </a:t>
            </a:r>
            <a:r>
              <a:rPr lang="en-US" sz="800" dirty="0" err="1">
                <a:latin typeface="Yu Gothic Light" panose="020B0300000000000000" pitchFamily="34" charset="-128"/>
                <a:ea typeface="Yu Gothic Light" panose="020B0300000000000000" pitchFamily="34" charset="-128"/>
              </a:rPr>
              <a:t>Waterloop</a:t>
            </a:r>
            <a:r>
              <a:rPr lang="en-US" sz="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 (University of Waterloo’s Hyperloop Team competing in SpaceX’s competition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)</a:t>
            </a:r>
            <a:endParaRPr lang="en-US" sz="800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  <a:p>
            <a:pPr marL="285750" indent="-285750">
              <a:spcAft>
                <a:spcPts val="400"/>
              </a:spcAft>
              <a:buClr>
                <a:srgbClr val="00B0F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Competed </a:t>
            </a:r>
            <a:r>
              <a:rPr lang="en-US" sz="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in the 2017 Canadian Computing Competition using Python, achieving the highest score in the 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District School Board </a:t>
            </a:r>
            <a:r>
              <a:rPr lang="en-US" sz="800" dirty="0">
                <a:latin typeface="Yu Gothic Light" panose="020B0300000000000000" pitchFamily="34" charset="-128"/>
                <a:ea typeface="Yu Gothic Light" panose="020B0300000000000000" pitchFamily="34" charset="-128"/>
              </a:rPr>
              <a:t>of 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Niagara</a:t>
            </a:r>
          </a:p>
          <a:p>
            <a:pPr marL="285750" indent="-285750">
              <a:spcAft>
                <a:spcPts val="400"/>
              </a:spcAft>
              <a:buClr>
                <a:srgbClr val="00B0F0"/>
              </a:buClr>
              <a:buSzPct val="90000"/>
              <a:buFont typeface="Yu Gothic Light" panose="020B0300000000000000" pitchFamily="34" charset="-128"/>
              <a:buChar char="▶"/>
            </a:pP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Implemented a Java 2D graphing software in order to help students in high school level advanced functions and calculus </a:t>
            </a:r>
            <a:r>
              <a:rPr lang="en-US" sz="800" dirty="0" smtClean="0">
                <a:latin typeface="Yu Gothic Light" panose="020B0300000000000000" pitchFamily="34" charset="-128"/>
                <a:ea typeface="Yu Gothic Light" panose="020B0300000000000000" pitchFamily="34" charset="-128"/>
              </a:rPr>
              <a:t>courses</a:t>
            </a:r>
            <a:endParaRPr lang="en-US" sz="800" dirty="0" smtClean="0">
              <a:latin typeface="Yu Gothic Light" panose="020B0300000000000000" pitchFamily="34" charset="-128"/>
              <a:ea typeface="Yu Gothic Light" panose="020B0300000000000000" pitchFamily="34" charset="-128"/>
            </a:endParaRPr>
          </a:p>
        </p:txBody>
      </p:sp>
      <p:pic>
        <p:nvPicPr>
          <p:cNvPr id="110" name="Picture 2" descr="Image result for python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14" y="5122345"/>
            <a:ext cx="155138" cy="15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16" descr="Image result for java 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939" y="5090192"/>
            <a:ext cx="214062" cy="2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Pentagon 61"/>
          <p:cNvSpPr/>
          <p:nvPr/>
        </p:nvSpPr>
        <p:spPr>
          <a:xfrm flipH="1">
            <a:off x="6285087" y="6408463"/>
            <a:ext cx="572913" cy="305854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89464" y="4838725"/>
            <a:ext cx="16930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University of Waterloo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Software Engineering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September 2017 – </a:t>
            </a: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June 2022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-729615" y="7767825"/>
            <a:ext cx="1651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Montserrat" panose="00000500000000000000" pitchFamily="50" charset="0"/>
              </a:rPr>
              <a:t>INTERESTS</a:t>
            </a:r>
            <a:endParaRPr lang="en-US" sz="2000" dirty="0">
              <a:solidFill>
                <a:schemeClr val="bg1"/>
              </a:solidFill>
              <a:latin typeface="Montserrat" panose="00000500000000000000" pitchFamily="50" charset="0"/>
            </a:endParaRPr>
          </a:p>
        </p:txBody>
      </p:sp>
      <p:sp>
        <p:nvSpPr>
          <p:cNvPr id="35" name="Pentagon 34"/>
          <p:cNvSpPr/>
          <p:nvPr/>
        </p:nvSpPr>
        <p:spPr>
          <a:xfrm>
            <a:off x="-10512" y="828741"/>
            <a:ext cx="5835285" cy="305854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443302" y="824140"/>
            <a:ext cx="3297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" panose="00000500000000000000" pitchFamily="50" charset="0"/>
                <a:ea typeface="Yu Gothic" panose="020B0400000000000000" pitchFamily="34" charset="-128"/>
              </a:rPr>
              <a:t>Software Development Experience</a:t>
            </a:r>
            <a:endParaRPr lang="en-US" sz="1400" dirty="0">
              <a:solidFill>
                <a:schemeClr val="bg1"/>
              </a:solidFill>
              <a:latin typeface="Montserrat" panose="00000500000000000000" pitchFamily="50" charset="0"/>
              <a:ea typeface="Yu Gothic" panose="020B0400000000000000" pitchFamily="34" charset="-128"/>
            </a:endParaRPr>
          </a:p>
        </p:txBody>
      </p:sp>
      <p:sp>
        <p:nvSpPr>
          <p:cNvPr id="59" name="Pentagon 58"/>
          <p:cNvSpPr/>
          <p:nvPr/>
        </p:nvSpPr>
        <p:spPr>
          <a:xfrm>
            <a:off x="-10511" y="6406875"/>
            <a:ext cx="5835284" cy="305854"/>
          </a:xfrm>
          <a:prstGeom prst="homePlat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453814" y="6418020"/>
            <a:ext cx="2805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latin typeface="Montserrat" panose="00000500000000000000" pitchFamily="50" charset="0"/>
                <a:ea typeface="Yu Gothic" panose="020B0400000000000000" pitchFamily="34" charset="-128"/>
              </a:rPr>
              <a:t>Work Experience</a:t>
            </a:r>
            <a:endParaRPr lang="en-US" sz="1400" dirty="0">
              <a:solidFill>
                <a:schemeClr val="bg1"/>
              </a:solidFill>
              <a:latin typeface="Montserrat" panose="00000500000000000000" pitchFamily="50" charset="0"/>
              <a:ea typeface="Yu Gothic" panose="020B0400000000000000" pitchFamily="34" charset="-12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81892" y="1413056"/>
            <a:ext cx="1583789" cy="2823850"/>
            <a:chOff x="281892" y="1413056"/>
            <a:chExt cx="1583789" cy="2823850"/>
          </a:xfrm>
        </p:grpSpPr>
        <p:grpSp>
          <p:nvGrpSpPr>
            <p:cNvPr id="8" name="Group 7"/>
            <p:cNvGrpSpPr/>
            <p:nvPr/>
          </p:nvGrpSpPr>
          <p:grpSpPr>
            <a:xfrm>
              <a:off x="281892" y="1413056"/>
              <a:ext cx="1583789" cy="2823850"/>
              <a:chOff x="281892" y="1413056"/>
              <a:chExt cx="1583789" cy="282385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281892" y="1413056"/>
                <a:ext cx="1583789" cy="2823850"/>
                <a:chOff x="522823" y="1014855"/>
                <a:chExt cx="1583789" cy="2823850"/>
              </a:xfrm>
            </p:grpSpPr>
            <p:sp>
              <p:nvSpPr>
                <p:cNvPr id="2" name="TextBox 1"/>
                <p:cNvSpPr txBox="1"/>
                <p:nvPr/>
              </p:nvSpPr>
              <p:spPr>
                <a:xfrm>
                  <a:off x="747912" y="1014855"/>
                  <a:ext cx="1358700" cy="28238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Python</a:t>
                  </a: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C</a:t>
                  </a: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Java</a:t>
                  </a: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C#</a:t>
                  </a: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Unity3D</a:t>
                  </a:r>
                  <a:endParaRPr lang="en-US" sz="11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endParaRP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Blender</a:t>
                  </a: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err="1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Git</a:t>
                  </a:r>
                  <a:endParaRPr lang="en-US" sz="1100" dirty="0" smtClean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endParaRP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Node.JS</a:t>
                  </a: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JavaScript</a:t>
                  </a:r>
                  <a:endParaRPr lang="en-US" sz="1100" dirty="0">
                    <a:solidFill>
                      <a:schemeClr val="bg1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endParaRPr>
                </a:p>
                <a:p>
                  <a:pPr>
                    <a:spcAft>
                      <a:spcPts val="90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latin typeface="Yu Gothic" panose="020B0400000000000000" pitchFamily="34" charset="-128"/>
                      <a:ea typeface="Yu Gothic" panose="020B0400000000000000" pitchFamily="34" charset="-128"/>
                    </a:rPr>
                    <a:t>Android Studio</a:t>
                  </a:r>
                </a:p>
              </p:txBody>
            </p:sp>
            <p:pic>
              <p:nvPicPr>
                <p:cNvPr id="57" name="Picture 14" descr="Related image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2823" y="2420894"/>
                  <a:ext cx="249156" cy="2491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8" name="Picture 6" descr="Image result for unity3d logo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7714" y="2162460"/>
                  <a:ext cx="192533" cy="1978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8" name="Picture 4" descr="Image result for c programming language logo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3804" y="1328476"/>
                  <a:ext cx="175662" cy="1973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java logo transparent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0761" y="1571003"/>
                  <a:ext cx="216610" cy="21661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2" name="Picture 8" descr="Image result for c# logo transparent"/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246" y="1882030"/>
                  <a:ext cx="215979" cy="215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4" name="Picture 10" descr="Image result for git logo transparent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5861" y="2731875"/>
                  <a:ext cx="202119" cy="20211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0" name="Picture 16" descr="Image result for javascript logo transparent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8994" y="3304939"/>
                  <a:ext cx="181280" cy="1812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42" name="Picture 18" descr="Image result for android studio logo transparent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7908" y="3584488"/>
                  <a:ext cx="207977" cy="2079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73" name="Picture 2" descr="Image result for python logo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783" y="1447885"/>
                <a:ext cx="207028" cy="207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Picture 2" descr="Related image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70" y="3372924"/>
              <a:ext cx="266140" cy="266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TextBox 73"/>
          <p:cNvSpPr txBox="1"/>
          <p:nvPr/>
        </p:nvSpPr>
        <p:spPr>
          <a:xfrm>
            <a:off x="402482" y="7031098"/>
            <a:ext cx="172076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Rowing (Crew)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Personal Training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Basketball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Graphic Design</a:t>
            </a:r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Computer Hardware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11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Tech Product Design</a:t>
            </a: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 smtClean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 smtClean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11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8252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448</Words>
  <Application>Microsoft Office PowerPoint</Application>
  <PresentationFormat>Letter Paper (8.5x11 in)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Yu Gothic</vt:lpstr>
      <vt:lpstr>Yu Gothic Light</vt:lpstr>
      <vt:lpstr>Arial</vt:lpstr>
      <vt:lpstr>Calibri</vt:lpstr>
      <vt:lpstr>Calibri Light</vt:lpstr>
      <vt:lpstr>Montserrat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Wei</dc:creator>
  <cp:lastModifiedBy>Bob Wei</cp:lastModifiedBy>
  <cp:revision>220</cp:revision>
  <dcterms:created xsi:type="dcterms:W3CDTF">2017-09-18T03:17:14Z</dcterms:created>
  <dcterms:modified xsi:type="dcterms:W3CDTF">2017-10-23T21:11:03Z</dcterms:modified>
</cp:coreProperties>
</file>