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/>
    <p:restoredTop sz="96327"/>
  </p:normalViewPr>
  <p:slideViewPr>
    <p:cSldViewPr snapToGrid="0">
      <p:cViewPr varScale="1">
        <p:scale>
          <a:sx n="146" d="100"/>
          <a:sy n="146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0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76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78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1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2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7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5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8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0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C5ECC-0DEE-2F29-9049-FCD8C9316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Basic Kubernetes</a:t>
            </a:r>
            <a:endParaRPr lang="en-TH" dirty="0">
              <a:solidFill>
                <a:srgbClr val="FFFFFF"/>
              </a:solidFill>
            </a:endParaRP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Kubernetes คืออะไร ?">
            <a:extLst>
              <a:ext uri="{FF2B5EF4-FFF2-40B4-BE49-F238E27FC236}">
                <a16:creationId xmlns:a16="http://schemas.microsoft.com/office/drawing/2014/main" id="{588333D5-D743-7FAE-431B-BF9C309B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1798" y="2009876"/>
            <a:ext cx="4252055" cy="2838247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0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5" name="Arc 615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0706D-A2E9-5657-7BDD-0C387955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Cluster IP</a:t>
            </a:r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Working With ClusterIP Service Type In Kubernetes | by @pramodAIML |  SysopsMicro | Medium">
            <a:extLst>
              <a:ext uri="{FF2B5EF4-FFF2-40B4-BE49-F238E27FC236}">
                <a16:creationId xmlns:a16="http://schemas.microsoft.com/office/drawing/2014/main" id="{98E7DFE8-50CD-9372-A2DB-1403D433A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988546"/>
            <a:ext cx="4777381" cy="271116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C585-37A7-A6F2-9420-35E09278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ClusterIP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service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ประเภทสร้างเพื่อการสื่อสารกันเองภายใน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cluster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ซึ่งไม่ได้เปิดให้ข้างนอกเข้ามาได้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ซึ่งหากต้องการให้ข้างนอกใช้งานได้จำเป็นต้องวิ่งผ่าน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Proxy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ซึ่งจะเป็นตัวกลางในการเข้ามา หรือใช้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Gateway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781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8EDBC-485F-7B9A-F24B-C7EE6AF5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555840"/>
            <a:ext cx="4777381" cy="557361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F127-DB31-A062-0412-CF016E37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NodePort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A236-864C-5501-E497-40E1DD27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NodePort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service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ออกไปข้างนอกด้วย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IP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Cluster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นั้นอยู่ และจำมีการกำหนด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port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หรือกำหนดค่าระหว่าง 30000–32767 เท่านั้น ซึ่งสามารถใช้งานได้ง่าย แต่ก็มีข้อเสียหาก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มีการเปลี่ยนแปลง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661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7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82" name="Arc 717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F127-DB31-A062-0412-CF016E37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Loadbalance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83" name="Freeform: Shape 717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Porter: An Open Source Load Balancer for Kubernetes in a Bare Metal  Environment">
            <a:extLst>
              <a:ext uri="{FF2B5EF4-FFF2-40B4-BE49-F238E27FC236}">
                <a16:creationId xmlns:a16="http://schemas.microsoft.com/office/drawing/2014/main" id="{DB4C0B58-356A-148C-C1F0-DA494494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54129"/>
            <a:ext cx="4777381" cy="337999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A236-864C-5501-E497-40E1DD27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Loadbalance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Service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ประเภทที่คล้ายกับ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Nodeport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cluster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 support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loadbalance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กรณีมีการเปลี่ยนแปลง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ip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ก็ไม่ต้องกังวลเกี่ยวกับการหาไม่เจอ ซึ่ง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Loadbalance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จะมีการจอง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ip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312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BA676-CA8D-2707-DAF4-9618ACFC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TH" dirty="0">
                <a:solidFill>
                  <a:srgbClr val="FFFFFF"/>
                </a:solidFill>
              </a:rPr>
              <a:t>ConfigMap </a:t>
            </a:r>
            <a:r>
              <a:rPr lang="th-TH" dirty="0">
                <a:solidFill>
                  <a:srgbClr val="FFFFFF"/>
                </a:solidFill>
              </a:rPr>
              <a:t>ตัวช่วยในการจัดการ </a:t>
            </a:r>
            <a:r>
              <a:rPr lang="en-US" dirty="0">
                <a:solidFill>
                  <a:srgbClr val="FFFFFF"/>
                </a:solidFill>
              </a:rPr>
              <a:t>config</a:t>
            </a:r>
            <a:endParaRPr lang="en-TH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D7F1-2734-D0EA-0F7C-9FFE3EC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TH" dirty="0"/>
              <a:t>ConfigMap </a:t>
            </a:r>
            <a:r>
              <a:rPr lang="th-TH" dirty="0"/>
              <a:t>มีไว้เพื่อช่วยในการจัดการ </a:t>
            </a:r>
            <a:r>
              <a:rPr lang="en-US" dirty="0"/>
              <a:t>config </a:t>
            </a:r>
            <a:r>
              <a:rPr lang="th-TH" dirty="0"/>
              <a:t>ต่างๆ เพื่อให้ระบบของเราสามารถรองรับได้หลายๆ</a:t>
            </a:r>
            <a:r>
              <a:rPr lang="en-US" dirty="0"/>
              <a:t> Env </a:t>
            </a:r>
            <a:r>
              <a:rPr lang="th-TH" dirty="0"/>
              <a:t>โดยที่สามารถเรียกใช้งานได้จาก </a:t>
            </a:r>
            <a:r>
              <a:rPr lang="en-US" dirty="0"/>
              <a:t>Deployment</a:t>
            </a:r>
            <a:r>
              <a:rPr lang="th-TH" dirty="0"/>
              <a:t> ซึ่งจะช่วยให้เราจัดการ </a:t>
            </a:r>
            <a:r>
              <a:rPr lang="en-US" dirty="0"/>
              <a:t>config </a:t>
            </a:r>
            <a:r>
              <a:rPr lang="th-TH" dirty="0"/>
              <a:t>ของ </a:t>
            </a:r>
            <a:r>
              <a:rPr lang="en-US" dirty="0"/>
              <a:t>application </a:t>
            </a:r>
            <a:r>
              <a:rPr lang="th-TH" dirty="0"/>
              <a:t>ได้อย่างง่ายดาย</a:t>
            </a:r>
            <a:endParaRPr lang="en-TH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3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BA676-CA8D-2707-DAF4-9618ACFC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01" y="247882"/>
            <a:ext cx="3200400" cy="1432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Secret</a:t>
            </a:r>
            <a:endParaRPr lang="en-TH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D7F1-2734-D0EA-0F7C-9FFE3EC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42" y="907030"/>
            <a:ext cx="6906491" cy="33623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Secret </a:t>
            </a:r>
            <a:r>
              <a:rPr lang="th-TH" dirty="0"/>
              <a:t>มีไว้เพื่อเก็บ </a:t>
            </a:r>
            <a:r>
              <a:rPr lang="en-US" dirty="0"/>
              <a:t>Key </a:t>
            </a:r>
            <a:r>
              <a:rPr lang="th-TH" dirty="0"/>
              <a:t>ต่างๆที่สำคัญ เพื่อใช้ในการ </a:t>
            </a:r>
            <a:r>
              <a:rPr lang="en-US" dirty="0"/>
              <a:t>Deploy Application </a:t>
            </a:r>
            <a:r>
              <a:rPr lang="th-TH" dirty="0"/>
              <a:t>ต่างๆของเรา เช่น </a:t>
            </a:r>
            <a:r>
              <a:rPr lang="en-US" dirty="0"/>
              <a:t>username </a:t>
            </a:r>
            <a:r>
              <a:rPr lang="th-TH" dirty="0"/>
              <a:t>หรือ </a:t>
            </a:r>
            <a:r>
              <a:rPr lang="en-US" dirty="0"/>
              <a:t>password</a:t>
            </a:r>
            <a:r>
              <a:rPr lang="th-TH" dirty="0"/>
              <a:t> สำหรับการดึง </a:t>
            </a:r>
            <a:r>
              <a:rPr lang="en-US" dirty="0"/>
              <a:t>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TH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E85F69-E116-0DA7-BEF6-AB9910280289}"/>
              </a:ext>
            </a:extLst>
          </p:cNvPr>
          <p:cNvSpPr txBox="1">
            <a:spLocks/>
          </p:cNvSpPr>
          <p:nvPr/>
        </p:nvSpPr>
        <p:spPr>
          <a:xfrm>
            <a:off x="4359077" y="3749290"/>
            <a:ext cx="6976516" cy="1040174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Secret </a:t>
            </a:r>
            <a:r>
              <a:rPr lang="th-TH" dirty="0"/>
              <a:t>กับ </a:t>
            </a:r>
            <a:r>
              <a:rPr lang="en-US" dirty="0" err="1"/>
              <a:t>ConfigMap</a:t>
            </a:r>
            <a:r>
              <a:rPr lang="en-US" dirty="0"/>
              <a:t> </a:t>
            </a:r>
            <a:r>
              <a:rPr lang="th-TH" dirty="0"/>
              <a:t>ต่างกันยังไง</a:t>
            </a:r>
            <a:endParaRPr lang="en-T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8E17BD-F7D0-412A-0C38-2BF64CFC1356}"/>
              </a:ext>
            </a:extLst>
          </p:cNvPr>
          <p:cNvSpPr txBox="1">
            <a:spLocks/>
          </p:cNvSpPr>
          <p:nvPr/>
        </p:nvSpPr>
        <p:spPr>
          <a:xfrm>
            <a:off x="4399875" y="3627082"/>
            <a:ext cx="7559522" cy="3362347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Secret </a:t>
            </a:r>
            <a:r>
              <a:rPr lang="th-TH" dirty="0"/>
              <a:t>มีไว้เพื่อเก็บ </a:t>
            </a:r>
            <a:r>
              <a:rPr lang="en-US" dirty="0"/>
              <a:t>key </a:t>
            </a:r>
            <a:r>
              <a:rPr lang="th-TH" dirty="0"/>
              <a:t>ต่างๆ ที่มีผลระดับ </a:t>
            </a:r>
            <a:r>
              <a:rPr lang="en-US" dirty="0"/>
              <a:t>Infra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ConfigMap</a:t>
            </a:r>
            <a:r>
              <a:rPr lang="en-US" dirty="0"/>
              <a:t> </a:t>
            </a:r>
            <a:r>
              <a:rPr lang="th-TH" dirty="0"/>
              <a:t>มีไว้เพื่อเก็บ </a:t>
            </a:r>
            <a:r>
              <a:rPr lang="en-US" dirty="0"/>
              <a:t>config </a:t>
            </a:r>
            <a:r>
              <a:rPr lang="th-TH" dirty="0"/>
              <a:t>ต่างๆ ที่มีผลระดับ </a:t>
            </a:r>
            <a:r>
              <a:rPr lang="en-US" dirty="0"/>
              <a:t>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45480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Kubernetes storage basics: PV, PVC and StorageClass">
            <a:extLst>
              <a:ext uri="{FF2B5EF4-FFF2-40B4-BE49-F238E27FC236}">
                <a16:creationId xmlns:a16="http://schemas.microsoft.com/office/drawing/2014/main" id="{137A922D-6457-03AE-24BC-105E1FDA9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999008"/>
            <a:ext cx="4777381" cy="26872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Arc 820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548F5-3420-62B8-CB84-2C4FEB35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TH" dirty="0"/>
              <a:t>Storage </a:t>
            </a:r>
            <a:r>
              <a:rPr lang="th-TH" dirty="0"/>
              <a:t>บน </a:t>
            </a:r>
            <a:r>
              <a:rPr lang="en-US" dirty="0"/>
              <a:t>Kubernetes </a:t>
            </a:r>
            <a:r>
              <a:rPr lang="th-TH" dirty="0"/>
              <a:t>คือส่วนไหน</a:t>
            </a:r>
            <a:r>
              <a:rPr lang="en-US" dirty="0"/>
              <a:t>?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598F-D2E8-CA98-80FF-EF756214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ตัวจัดการพื้นที่บน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Kubernetes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นั้นจะใช้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Persistent Volumes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เป็นตัว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Map Folder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host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เพื่อใช้งานใน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Container</a:t>
            </a:r>
          </a:p>
          <a:p>
            <a:pPr marL="0" indent="0">
              <a:buNone/>
            </a:pP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ซึ่งหลังจากสร้างเรียบร้อย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Deployment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จะยังไม่สามารถจับกับ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Persistent Volumes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 ได้โดยตรงจะต้องอาศัย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Persistent Volumes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Claim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มาเพื่อจับคู่กับระหว่าง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Persistent Volumes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Deployment</a:t>
            </a:r>
            <a:endParaRPr lang="en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667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orizontal and Vertical Scaling - WebAiry">
            <a:extLst>
              <a:ext uri="{FF2B5EF4-FFF2-40B4-BE49-F238E27FC236}">
                <a16:creationId xmlns:a16="http://schemas.microsoft.com/office/drawing/2014/main" id="{98D94416-6E84-35E8-0EE3-5340CA44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9" y="1820092"/>
            <a:ext cx="6261360" cy="38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548F5-3420-62B8-CB84-2C4FEB35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 </a:t>
            </a:r>
            <a:r>
              <a:rPr lang="en-US" dirty="0"/>
              <a:t>Scale </a:t>
            </a:r>
            <a:r>
              <a:rPr lang="th-TH" dirty="0"/>
              <a:t>มีแบบไหนบ้าง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598F-D2E8-CA98-80FF-EF756214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69" y="1690688"/>
            <a:ext cx="4778828" cy="24426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Vertical Scaling</a:t>
            </a: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แบบเพิ่มจำนวนของ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Resource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CPU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Ram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 ซึ่งการ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แบบนี้จะอาศัยเป็นการเพิ่ม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Resouces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ในเครื่องนั้นๆเป็นหลัก ซึ่งการ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Sclae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แบบนี้จะเรียกว่าการ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แนวตั้ง ซึ่งก็จะมีข้อจำกัดตามจำนวน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Maximum Resource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ที่เครื่องนั้นๆจะรับได้</a:t>
            </a:r>
            <a:endParaRPr lang="en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D62D43-CBDF-963E-4F22-1D370CA75D5B}"/>
              </a:ext>
            </a:extLst>
          </p:cNvPr>
          <p:cNvSpPr txBox="1">
            <a:spLocks/>
          </p:cNvSpPr>
          <p:nvPr/>
        </p:nvSpPr>
        <p:spPr>
          <a:xfrm>
            <a:off x="907869" y="4086662"/>
            <a:ext cx="4691743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Horizontal Scaling</a:t>
            </a: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แบบเพิ่มจำนวนของ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หรือเครื่อง จะไม่ได้มีการมาเพิ่มจำนวนของ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CPU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Ram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แบบนี้จะเรียกว่าการ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แนวนอน หรือการถมเครื่อง</a:t>
            </a:r>
            <a:endParaRPr lang="en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722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!!Rectangle">
            <a:extLst>
              <a:ext uri="{FF2B5EF4-FFF2-40B4-BE49-F238E27FC236}">
                <a16:creationId xmlns:a16="http://schemas.microsoft.com/office/drawing/2014/main" id="{032D8B87-88DA-4E9C-B676-B10D70EA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 descr="Where Apple's Mac Command Key Symbol Came From">
            <a:extLst>
              <a:ext uri="{FF2B5EF4-FFF2-40B4-BE49-F238E27FC236}">
                <a16:creationId xmlns:a16="http://schemas.microsoft.com/office/drawing/2014/main" id="{60431D82-0115-F704-64A1-C0B5C9757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" b="15048"/>
          <a:stretch/>
        </p:blipFill>
        <p:spPr bwMode="auto">
          <a:xfrm>
            <a:off x="20" y="-8466"/>
            <a:ext cx="12191980" cy="68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DBC68-8E56-4C4C-7122-4A0D4D11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H">
                <a:solidFill>
                  <a:srgbClr val="FFFFFF"/>
                </a:solidFill>
              </a:rPr>
              <a:t>Kube command </a:t>
            </a:r>
            <a:r>
              <a:rPr lang="th-TH">
                <a:solidFill>
                  <a:srgbClr val="FFFFFF"/>
                </a:solidFill>
              </a:rPr>
              <a:t>เบื้องต้น</a:t>
            </a:r>
            <a:endParaRPr lang="en-TH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31BD-036A-7DAC-D48E-B575773E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คำสั่งของ </a:t>
            </a:r>
            <a:r>
              <a:rPr lang="en-US" dirty="0" err="1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Kube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จะขึ้นต้นด้วย </a:t>
            </a:r>
            <a:r>
              <a:rPr lang="en-US" dirty="0" err="1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kubectl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ซึ่งจะใช้งานในรูปแบบของ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kubectl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[action] [resource] [name] [option]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pPr marL="0" indent="0">
              <a:buNone/>
            </a:pP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คำสั่งการดู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logs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pod – </a:t>
            </a:r>
            <a:r>
              <a:rPr lang="en-US" b="1" dirty="0" err="1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kubectl</a:t>
            </a:r>
            <a:r>
              <a:rPr lang="en-US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log pods</a:t>
            </a:r>
          </a:p>
          <a:p>
            <a:pPr marL="0" indent="0">
              <a:buNone/>
            </a:pP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คำสั่งในการ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get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Resource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–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kubectl</a:t>
            </a:r>
            <a:r>
              <a:rPr lang="en-US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get [resource]</a:t>
            </a:r>
          </a:p>
          <a:p>
            <a:pPr marL="0" indent="0">
              <a:buNone/>
            </a:pP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คำสั่งในการดู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Detail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Resource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–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kubectl</a:t>
            </a:r>
            <a:r>
              <a:rPr lang="en-US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describe [resource] [name]</a:t>
            </a:r>
          </a:p>
          <a:p>
            <a:pPr marL="0" indent="0">
              <a:buNone/>
            </a:pP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คำสั่งในการ </a:t>
            </a:r>
            <a:r>
              <a:rPr lang="en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delete resource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ต่างๆทิ้ง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–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kubectl</a:t>
            </a:r>
            <a:r>
              <a:rPr lang="en-US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delete [resource] [name]</a:t>
            </a:r>
          </a:p>
          <a:p>
            <a:pPr marL="0" indent="0">
              <a:buNone/>
            </a:pP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คำสั่งในการสร้าง </a:t>
            </a:r>
            <a:r>
              <a:rPr lang="en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resource </a:t>
            </a:r>
            <a:r>
              <a:rPr lang="th-TH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file – </a:t>
            </a:r>
            <a:r>
              <a:rPr lang="en-US" b="1" dirty="0" err="1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kubectl</a:t>
            </a:r>
            <a:r>
              <a:rPr lang="en-US" b="1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[create or apply] -f [path of file]</a:t>
            </a:r>
            <a:endParaRPr lang="en-TH" b="1" dirty="0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254" name="Arc 1024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90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67A83-73AA-2A24-23D4-0EB30830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Kubernetes </a:t>
            </a:r>
            <a:r>
              <a:rPr lang="th-TH" dirty="0"/>
              <a:t>คืออะไร</a:t>
            </a:r>
            <a:endParaRPr lang="en-TH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No Description">
            <a:extLst>
              <a:ext uri="{FF2B5EF4-FFF2-40B4-BE49-F238E27FC236}">
                <a16:creationId xmlns:a16="http://schemas.microsoft.com/office/drawing/2014/main" id="{997EA740-C615-8979-BD15-1926CB0B6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355543"/>
            <a:ext cx="4777381" cy="39771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B312-9F08-AFDC-41F6-455480CF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Kubernetes</a:t>
            </a:r>
            <a:r>
              <a:rPr lang="th-TH" sz="2000" dirty="0"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เป็น </a:t>
            </a:r>
            <a:r>
              <a:rPr lang="en-US" sz="2000" dirty="0" err="1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OpenSource</a:t>
            </a:r>
            <a:r>
              <a:rPr lang="th-TH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จาก </a:t>
            </a:r>
            <a:r>
              <a:rPr lang="en-US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Google </a:t>
            </a:r>
            <a:r>
              <a:rPr lang="th-TH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ที่ไว้จัดการ </a:t>
            </a:r>
            <a:r>
              <a:rPr lang="en-US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Application </a:t>
            </a:r>
            <a:r>
              <a:rPr lang="th-TH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ในรูปแบบของ </a:t>
            </a:r>
            <a:r>
              <a:rPr lang="en-US" sz="2000" dirty="0"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Container Orchestration</a:t>
            </a:r>
            <a:r>
              <a:rPr lang="th-TH" sz="2000" dirty="0"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ซึ่งจะเป็นการจัดการ </a:t>
            </a:r>
            <a:r>
              <a:rPr lang="en-US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Container Deployment </a:t>
            </a:r>
          </a:p>
          <a:p>
            <a:pPr marL="0" indent="0">
              <a:buNone/>
            </a:pPr>
            <a:r>
              <a:rPr lang="th-TH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ซึ่ง </a:t>
            </a:r>
            <a:r>
              <a:rPr lang="en-US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Kubernetes </a:t>
            </a:r>
            <a:r>
              <a:rPr lang="th-TH" sz="200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ไม่ได้เป็นเจ้าเดียวที่มีการใช้งานในรูปแบบนี้ ซึ่งยังมีเจ้าใหญ่ๆ เจ้าอื่นที่มีการทำงานในรูปแบบเดียวกัน เช่น</a:t>
            </a:r>
            <a:endParaRPr lang="en-US" sz="2000" dirty="0"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sz="2000" dirty="0"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Docker Swarm 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Docker Inc.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Kubernetes - Google</a:t>
            </a:r>
            <a:endParaRPr lang="th-TH" sz="2000" dirty="0">
              <a:solidFill>
                <a:srgbClr val="333333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Apache Mesos/Marathon - University of California, Berkeley </a:t>
            </a:r>
            <a:r>
              <a:rPr lang="th-TH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และภายหลังก่อตั้งบริษัท </a:t>
            </a:r>
            <a:r>
              <a:rPr lang="en-US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Mesosphere, Inc. </a:t>
            </a:r>
            <a:r>
              <a:rPr lang="th-TH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มาสนับสนุน</a:t>
            </a:r>
            <a:endParaRPr lang="en-US" sz="2000" dirty="0">
              <a:solidFill>
                <a:srgbClr val="333333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94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039C-77CF-B1EF-F31B-23AD2EE4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th-TH" dirty="0"/>
              <a:t>ประวัติความเป็นมาของ </a:t>
            </a:r>
            <a:r>
              <a:rPr lang="en-US" dirty="0"/>
              <a:t>Kubernetes</a:t>
            </a:r>
            <a:endParaRPr lang="en-TH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D3FF-BAEC-F552-6C01-21D7A645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ได้มีการสร้าง</a:t>
            </a:r>
            <a:r>
              <a:rPr lang="th-TH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ซอฟแวร์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ของตัวเองเพื่อใช้จัดการ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ในบริษัทของตัวเองที่มีชื่อว่า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Borg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ซึ่งก็มีการพัฒนามา</a:t>
            </a:r>
            <a:r>
              <a:rPr lang="th-TH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เรื่อยๆ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และไม่ได้มีการจัดการในส่วนของ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infra structure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ที่ดีเท่าไหร่จึงทำให้มีปัญหาอยู่มากมาย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ทีม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Borg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ก็เลยพัฒนา</a:t>
            </a:r>
            <a:r>
              <a:rPr lang="th-TH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ซอฟแวร์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ตัวใหม่ที่มีชื่อว่า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Omega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ซึ่งมีการจัดการที่ดียิ่งขึ้น ทำให้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ต้องการที่จะนำระบบนี้ออกสู่ข้างนอก จึงมี</a:t>
            </a:r>
            <a:r>
              <a:rPr lang="th-TH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โครงสร้างขึ้นใหม่ใน ชื่อของ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kubernetes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ซึ่งมีชื่อมาจากภาษากรีก ที่เป็นว่า กัปตันเรือ จึงเป็นที่มาของสัญลักษณ์พวกมาลัยเรือ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kubenetes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ได้รับความนิยมอย่างรวดเร็วซึ่ง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Microsoft, Red Hat, IBM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ก็จัดตั้ง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Microsoft, Red Hat,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IBMCloud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Native Computing Foundation (CNCF)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มาดูแลโครงการต่อแทน</a:t>
            </a:r>
            <a:endParaRPr lang="en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Kubernetes icon PNG and SVG Free Download">
            <a:extLst>
              <a:ext uri="{FF2B5EF4-FFF2-40B4-BE49-F238E27FC236}">
                <a16:creationId xmlns:a16="http://schemas.microsoft.com/office/drawing/2014/main" id="{02DA04C7-1654-5601-D0A2-AE0AD725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7184" y="1274656"/>
            <a:ext cx="3781051" cy="366471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99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8E668-4984-3332-CA72-29D831B5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th-TH" dirty="0"/>
              <a:t>โครงสร้างหลักของ </a:t>
            </a:r>
            <a:r>
              <a:rPr lang="en-US" dirty="0"/>
              <a:t>Cluster</a:t>
            </a:r>
            <a:endParaRPr lang="en-TH" dirty="0"/>
          </a:p>
        </p:txBody>
      </p:sp>
      <p:pic>
        <p:nvPicPr>
          <p:cNvPr id="3074" name="Picture 2" descr="No Description">
            <a:extLst>
              <a:ext uri="{FF2B5EF4-FFF2-40B4-BE49-F238E27FC236}">
                <a16:creationId xmlns:a16="http://schemas.microsoft.com/office/drawing/2014/main" id="{48089694-5D72-4FA4-3344-54133148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338640"/>
            <a:ext cx="5440195" cy="4067830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Arc 3080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05D8-2E33-834E-54EC-98986CA7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Cluster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K8s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จะประกอบไปด้วย 2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ใหญ่ๆ คือ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Master Node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ทำหน้าที่เป็นศูนย์กลางในการสั่งงานต่างๆให้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worker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Worker Node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จะเป็นในส่วนลูกที่รับคำสั่งโดยตรงจาก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master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เพื่อทำงานตาม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command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ที่ส่งเข้ามา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ต่างๆของเราจะทำการ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อยู่บน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Worker Node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746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AE55D-2C15-7E17-DFD1-2FFFE7B6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301469"/>
            <a:ext cx="5458838" cy="1325563"/>
          </a:xfrm>
        </p:spPr>
        <p:txBody>
          <a:bodyPr>
            <a:normAutofit/>
          </a:bodyPr>
          <a:lstStyle/>
          <a:p>
            <a:r>
              <a:rPr lang="en-TH" dirty="0"/>
              <a:t>Deployment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Rolling and Rollback Deployments work in Kubernetes | by Yankee  Maharjan | Medium">
            <a:extLst>
              <a:ext uri="{FF2B5EF4-FFF2-40B4-BE49-F238E27FC236}">
                <a16:creationId xmlns:a16="http://schemas.microsoft.com/office/drawing/2014/main" id="{675AFAE1-F958-6DCF-27B1-34582EE1D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624016"/>
            <a:ext cx="4777381" cy="23648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B0F1-5D06-37F8-5C0A-C6D11580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806419"/>
            <a:ext cx="5458838" cy="109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Deployment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คือสิ่งที่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Application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ของเราขึ้นสู่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Kubernetes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Deployment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จะเป็นตัวจัดการในการควบคุม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ทั้งเรื่องของ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alive , resource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การเรียกใช้ตัวช่วยหลาย</a:t>
            </a:r>
            <a:r>
              <a:rPr lang="th-TH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ๆอ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ย่างใน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Cluster</a:t>
            </a:r>
            <a:endParaRPr lang="en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2" descr="Deployment Strategies With Zero Downtime">
            <a:extLst>
              <a:ext uri="{FF2B5EF4-FFF2-40B4-BE49-F238E27FC236}">
                <a16:creationId xmlns:a16="http://schemas.microsoft.com/office/drawing/2014/main" id="{9087EA0D-13A7-E19B-38AF-098EFBC9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015" y="3513134"/>
            <a:ext cx="4593928" cy="220508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E4E399-E192-EF05-317C-953D2D8EA750}"/>
              </a:ext>
            </a:extLst>
          </p:cNvPr>
          <p:cNvSpPr txBox="1">
            <a:spLocks/>
          </p:cNvSpPr>
          <p:nvPr/>
        </p:nvSpPr>
        <p:spPr>
          <a:xfrm>
            <a:off x="5894962" y="3114482"/>
            <a:ext cx="5458838" cy="1325563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H" dirty="0"/>
              <a:t>Zero Downtime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9AF9B-60CB-F814-D472-4F4B81D1439C}"/>
              </a:ext>
            </a:extLst>
          </p:cNvPr>
          <p:cNvSpPr txBox="1"/>
          <p:nvPr/>
        </p:nvSpPr>
        <p:spPr>
          <a:xfrm>
            <a:off x="5894962" y="4154010"/>
            <a:ext cx="54588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liveness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readiness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คือสิ่งที่จะช่วยให้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Kubernetes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ของเรารู้ว่า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Start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ได้มั้ย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ของเรานั้นยังคงทำงานอยู่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และยังเป็นตัวช่วยที่ทำให้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Zero Downtime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liveness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จะทำงานเพื่อตรวจสอบว่า ขณะ นั้น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เรามีการทำงานได้ปกติอยู่มั้ย หากมีปัญหาจะทำการ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Restart Pod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readiness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นั้นจะแตกต่างจาก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liveness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readiness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นั้นจะทำงานแค่ตอน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Start Application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Appilcation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เราพร้อมทำงานแล้วหรือยัง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910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F5261-32AC-0F64-FFB9-61FC6F6A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7075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Resources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หัวใจสำคัญจะ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หรือไม่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Scale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6CEA-F339-79FA-37D6-B86DA54A1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esources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จะเป็นตัวช่วยให้เรากำหนด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spec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ที่เราทำการสร้างขึ้นมาเพื่อกำหนด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Resource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ที่จำเป็นต้องการใช้ในส่วนของ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CPU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Ram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ซึ่งในส่วนของ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resource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จะแบ่งเป็น 2 ส่วนหลักๆ คือ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requests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limits</a:t>
            </a:r>
            <a:r>
              <a:rPr lang="en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ซึ่งแต่ระตัวจะมีการ </a:t>
            </a:r>
            <a:r>
              <a:rPr lang="en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config cpu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ram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และจะทำงานต่างกันตามนี้</a:t>
            </a:r>
          </a:p>
          <a:p>
            <a:pPr marL="0" indent="0">
              <a:buNone/>
            </a:pPr>
            <a:endParaRPr lang="th-TH" sz="17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1700" b="1" u="sng">
                <a:latin typeface="TH SarabunPSK" panose="020B0500040200020003" pitchFamily="34" charset="-34"/>
                <a:cs typeface="TH SarabunPSK" panose="020B0500040200020003" pitchFamily="34" charset="-34"/>
              </a:rPr>
              <a:t>requests</a:t>
            </a:r>
            <a:r>
              <a:rPr lang="en-US" sz="1700" b="1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17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จะทำหน้าที่จอง ทรัพยากรขั้นต่ำที่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นั้นๆต้องการ โดยที่จะมีผลไปถึง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metric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ที่จำเป็นในการ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Scales up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down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</a:t>
            </a:r>
          </a:p>
          <a:p>
            <a:pPr marL="0" indent="0">
              <a:buNone/>
            </a:pPr>
            <a:endParaRPr lang="en-US" sz="17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1700" b="1" u="sng">
                <a:latin typeface="TH SarabunPSK" panose="020B0500040200020003" pitchFamily="34" charset="-34"/>
                <a:cs typeface="TH SarabunPSK" panose="020B0500040200020003" pitchFamily="34" charset="-34"/>
              </a:rPr>
              <a:t>limits</a:t>
            </a:r>
            <a:r>
              <a:rPr lang="en-US" sz="1700" b="1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17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จะทำหน้าที่เป็นตัวกำหนด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resource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สูงสุดที่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 ใช้งานได้ เพื่อป้องกันไม่ให้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อื่นๆใน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นั้นๆไม่สามารถ </a:t>
            </a:r>
            <a:r>
              <a:rPr lang="en-US" sz="1700">
                <a:latin typeface="TH SarabunPSK" panose="020B0500040200020003" pitchFamily="34" charset="-34"/>
                <a:cs typeface="TH SarabunPSK" panose="020B0500040200020003" pitchFamily="34" charset="-34"/>
              </a:rPr>
              <a:t>running </a:t>
            </a:r>
            <a:r>
              <a:rPr lang="th-TH" sz="170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หรือทำงานได้</a:t>
            </a:r>
            <a:endParaRPr lang="en-TH" sz="17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85" name="Oval 308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Ram คือ อะไร มีกี่ประเภทและมีวิธีเลือกใช้อย่างไร ขนาดเท่าไหร่ดี">
            <a:extLst>
              <a:ext uri="{FF2B5EF4-FFF2-40B4-BE49-F238E27FC236}">
                <a16:creationId xmlns:a16="http://schemas.microsoft.com/office/drawing/2014/main" id="{8BD7EB3D-2A6D-1331-18CA-32D6EE363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5" r="26485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Arc 308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CPU และ GPU เหมือนหรือต่างกันอย่างไร – TechTalkThai">
            <a:extLst>
              <a:ext uri="{FF2B5EF4-FFF2-40B4-BE49-F238E27FC236}">
                <a16:creationId xmlns:a16="http://schemas.microsoft.com/office/drawing/2014/main" id="{7D8C3F21-8883-898C-5801-1266B0C19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r="15944" b="4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4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69AD-09D4-7A3F-7D57-A94D848A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b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 b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คนทำงานตัวจริง</a:t>
            </a:r>
            <a:endParaRPr lang="en-TH" b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F750-67E2-927E-72F8-0814BD5F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7377"/>
            <a:ext cx="6679302" cy="24163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 sz="200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แต่ละตัวจะมี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เลข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Ip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ในตัวเพื่อระบุ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จะรวบรวมสิ่งที่จำเป็นการ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run application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ในแต่ละตัว โดยที่จะมี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config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หลาย</a:t>
            </a:r>
            <a:r>
              <a:rPr lang="th-TH" sz="2000" dirty="0" err="1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ๆอ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ย่าง เช่น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Storage(volume)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Container(image)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 โดยที่ควบคุมการทำงานกระจายไปแต่ละ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master node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สั่งการ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ซึ่งใน 1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จะมีหลายๆ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ซึ่งอาจจะเป็น 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เดียวกันหรือต่างกันได้เสมอ</a:t>
            </a:r>
            <a:r>
              <a:rPr lang="en-US" sz="2000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100" name="Picture 4" descr="No Description">
            <a:extLst>
              <a:ext uri="{FF2B5EF4-FFF2-40B4-BE49-F238E27FC236}">
                <a16:creationId xmlns:a16="http://schemas.microsoft.com/office/drawing/2014/main" id="{AD245FE0-AD1D-8E8D-8D27-192AB66F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429000"/>
            <a:ext cx="6120952" cy="24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B72A0-BFB5-DEA9-FC76-EF1DC2519676}"/>
              </a:ext>
            </a:extLst>
          </p:cNvPr>
          <p:cNvSpPr txBox="1"/>
          <p:nvPr/>
        </p:nvSpPr>
        <p:spPr>
          <a:xfrm>
            <a:off x="8553931" y="5171550"/>
            <a:ext cx="2551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ซึ่งในแต่ละ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Node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ตามรูป</a:t>
            </a:r>
            <a:endParaRPr lang="en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102" name="Picture 6" descr="No Description">
            <a:extLst>
              <a:ext uri="{FF2B5EF4-FFF2-40B4-BE49-F238E27FC236}">
                <a16:creationId xmlns:a16="http://schemas.microsoft.com/office/drawing/2014/main" id="{34FE7B11-AA04-04DE-BB3C-3DBECA38F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174" y="2142047"/>
            <a:ext cx="3527151" cy="28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7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ow Rolling and Rollback Deployments work in Kubernetes | by Yankee  Maharjan | Medium">
            <a:extLst>
              <a:ext uri="{FF2B5EF4-FFF2-40B4-BE49-F238E27FC236}">
                <a16:creationId xmlns:a16="http://schemas.microsoft.com/office/drawing/2014/main" id="{99FF9EBF-AB62-646C-30ED-7725FD69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2160244"/>
            <a:ext cx="4777381" cy="23648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Arc 410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C7D7-DAFB-5E20-57C3-F93F50A0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หลักการทำงานของ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Deployment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Pod</a:t>
            </a:r>
            <a:endParaRPr lang="en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73A0-1587-7B84-5D71-A8281C4A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หลังจากที่เรามีการ แก้ไขหรือสร้าง ชุดคำสั่งของ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deployment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 สำเร็จ ในส่วนของ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master node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จะทำการ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apply config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ไว้ที่เราใส่เข้าไป โดยที่จะอ่านค่าจาก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deployment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ซึ่งจะทำการสร้าง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ชุดใหม่ขึ้นมา และจะมีการตรวจสอบว่า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พร้อมทำงานหรือไม่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ตรวจสอบจาก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ที่เราทำการ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config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readiness config)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หากมีการตรวจสอบแล้ว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pod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สถานะเป็น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running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ได้ปกติ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master node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จะค่อยๆทำการ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terminate pod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เก่าลงจนหมด เพื่อให้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ใหม่ทำงาน ซึ่งเป็นที่มาของคำว่า </a:t>
            </a:r>
            <a:r>
              <a:rPr lang="en-US">
                <a:latin typeface="TH SarabunPSK" panose="020B0500040200020003" pitchFamily="34" charset="-34"/>
                <a:cs typeface="TH SarabunPSK" panose="020B0500040200020003" pitchFamily="34" charset="-34"/>
              </a:rPr>
              <a:t>Zero Downtime</a:t>
            </a:r>
            <a:endParaRPr lang="en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282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!!Rectangle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LUCRATIVE SERVICES">
            <a:extLst>
              <a:ext uri="{FF2B5EF4-FFF2-40B4-BE49-F238E27FC236}">
                <a16:creationId xmlns:a16="http://schemas.microsoft.com/office/drawing/2014/main" id="{0A3CC49F-BE26-746D-A6E1-C50A27BEC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: Rounded Corners 5128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F735-06F7-9264-8867-E89BB888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101" y="965200"/>
            <a:ext cx="4217300" cy="1667165"/>
          </a:xfrm>
        </p:spPr>
        <p:txBody>
          <a:bodyPr anchor="b">
            <a:normAutofit/>
          </a:bodyPr>
          <a:lstStyle/>
          <a:p>
            <a:r>
              <a:rPr lang="en-TH" dirty="0"/>
              <a:t>Service </a:t>
            </a:r>
            <a:r>
              <a:rPr lang="th-TH" dirty="0"/>
              <a:t>คืออะไร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16BE-DA34-89B6-10E4-A12D221D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101" y="3029527"/>
            <a:ext cx="4877697" cy="2508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H" dirty="0"/>
              <a:t>Service </a:t>
            </a:r>
            <a:r>
              <a:rPr lang="th-TH" dirty="0"/>
              <a:t>คือสิ่งที่สร้างเพื่อให้ระหว่าง </a:t>
            </a:r>
            <a:r>
              <a:rPr lang="en-US" dirty="0"/>
              <a:t>application </a:t>
            </a:r>
            <a:r>
              <a:rPr lang="th-TH" dirty="0"/>
              <a:t>ใน </a:t>
            </a:r>
            <a:r>
              <a:rPr lang="en-US" dirty="0"/>
              <a:t>cluster </a:t>
            </a:r>
            <a:r>
              <a:rPr lang="th-TH" dirty="0"/>
              <a:t>ทำการสื่อสารกันได้ภายในและภายใน ซึ่งปัจจุบัน </a:t>
            </a:r>
            <a:r>
              <a:rPr lang="en-US" dirty="0"/>
              <a:t>service type </a:t>
            </a:r>
            <a:r>
              <a:rPr lang="th-TH" dirty="0"/>
              <a:t>ที่นิยมใช้งานจะมีอยู่ 3 ชนิด</a:t>
            </a:r>
          </a:p>
          <a:p>
            <a:pPr marL="0" indent="0">
              <a:buNone/>
            </a:pPr>
            <a:endParaRPr lang="en-TH" dirty="0"/>
          </a:p>
        </p:txBody>
      </p:sp>
      <p:sp>
        <p:nvSpPr>
          <p:cNvPr id="5131" name="Arc 5130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33506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1306</Words>
  <Application>Microsoft Macintosh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TH SarabunPSK</vt:lpstr>
      <vt:lpstr>ShapesVTI</vt:lpstr>
      <vt:lpstr>Basic Kubernetes</vt:lpstr>
      <vt:lpstr>Kubernetes คืออะไร</vt:lpstr>
      <vt:lpstr>ประวัติความเป็นมาของ Kubernetes</vt:lpstr>
      <vt:lpstr>โครงสร้างหลักของ Cluster</vt:lpstr>
      <vt:lpstr>Deployment</vt:lpstr>
      <vt:lpstr>Resources หัวใจสำคัญจะ Scale หรือไม่ Scale</vt:lpstr>
      <vt:lpstr>Pod คนทำงานตัวจริง</vt:lpstr>
      <vt:lpstr>หลักการทำงานของ Deployment กับ Pod</vt:lpstr>
      <vt:lpstr>Service คืออะไร</vt:lpstr>
      <vt:lpstr>Cluster IP</vt:lpstr>
      <vt:lpstr>NodePort</vt:lpstr>
      <vt:lpstr>Loadbalance</vt:lpstr>
      <vt:lpstr>ConfigMap ตัวช่วยในการจัดการ config</vt:lpstr>
      <vt:lpstr>Secret</vt:lpstr>
      <vt:lpstr>Storage บน Kubernetes คือส่วนไหน?</vt:lpstr>
      <vt:lpstr>การ Scale มีแบบไหนบ้าง</vt:lpstr>
      <vt:lpstr>Kube command เบื้องต้น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Kubernetes</dc:title>
  <dc:creator>สรายุทธ รัตนประไพ</dc:creator>
  <cp:lastModifiedBy>สรายุทธ รัตนประไพ</cp:lastModifiedBy>
  <cp:revision>17</cp:revision>
  <dcterms:created xsi:type="dcterms:W3CDTF">2023-05-15T04:53:07Z</dcterms:created>
  <dcterms:modified xsi:type="dcterms:W3CDTF">2023-05-19T13:08:08Z</dcterms:modified>
</cp:coreProperties>
</file>