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7" r:id="rId8"/>
    <p:sldId id="261" r:id="rId9"/>
    <p:sldId id="262" r:id="rId10"/>
    <p:sldId id="263" r:id="rId11"/>
    <p:sldId id="268" r:id="rId12"/>
    <p:sldId id="270" r:id="rId13"/>
    <p:sldId id="271" r:id="rId14"/>
    <p:sldId id="272" r:id="rId15"/>
    <p:sldId id="273" r:id="rId16"/>
    <p:sldId id="274" r:id="rId17"/>
    <p:sldId id="285" r:id="rId18"/>
    <p:sldId id="275" r:id="rId19"/>
    <p:sldId id="276" r:id="rId20"/>
    <p:sldId id="266" r:id="rId21"/>
    <p:sldId id="264" r:id="rId22"/>
    <p:sldId id="265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758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886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404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283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0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874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945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278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12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34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485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548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AA00-69E6-4195-8A80-A0BA2F356447}" type="datetimeFigureOut">
              <a:rPr lang="cs-CZ" smtClean="0"/>
              <a:t>14.10.2016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705B-FF8C-4567-B110-3B519B3EA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189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ril/bb-bobriln-plugin" TargetMode="External"/><Relationship Id="rId2" Type="http://schemas.openxmlformats.org/officeDocument/2006/relationships/hyperlink" Target="https://github.com/bobril/bobril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Bobris/bobril" TargetMode="External"/><Relationship Id="rId4" Type="http://schemas.openxmlformats.org/officeDocument/2006/relationships/hyperlink" Target="https://github.com/Bobris/bobril-buil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Bobril Native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Boris Letocha</a:t>
            </a:r>
          </a:p>
        </p:txBody>
      </p:sp>
    </p:spTree>
    <p:extLst>
      <p:ext uri="{BB962C8B-B14F-4D97-AF65-F5344CB8AC3E}">
        <p14:creationId xmlns:p14="http://schemas.microsoft.com/office/powerpoint/2010/main" val="229092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kost zjednodušeno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23" y="1887504"/>
            <a:ext cx="6869754" cy="40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9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Stylování, témátka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90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Podporovan</a:t>
            </a:r>
            <a:r>
              <a:rPr lang="cs-CZ" dirty="0"/>
              <a:t>é styly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background </a:t>
            </a:r>
            <a:r>
              <a:rPr lang="en-US" dirty="0"/>
              <a:t>(um</a:t>
            </a:r>
            <a:r>
              <a:rPr lang="cs-CZ" dirty="0"/>
              <a:t>í pouze barvu</a:t>
            </a:r>
            <a:r>
              <a:rPr lang="en-US" dirty="0"/>
              <a:t>)</a:t>
            </a:r>
            <a:r>
              <a:rPr lang="cs-CZ" dirty="0"/>
              <a:t>, backgroundColor</a:t>
            </a:r>
            <a:endParaRPr lang="en-US" dirty="0"/>
          </a:p>
          <a:p>
            <a:r>
              <a:rPr lang="cs-CZ" dirty="0"/>
              <a:t>borderColor</a:t>
            </a:r>
            <a:r>
              <a:rPr lang="en-US" dirty="0"/>
              <a:t>, </a:t>
            </a:r>
            <a:r>
              <a:rPr lang="en-US" dirty="0" err="1"/>
              <a:t>borderTopColor</a:t>
            </a:r>
            <a:r>
              <a:rPr lang="en-US" dirty="0"/>
              <a:t>, </a:t>
            </a:r>
            <a:r>
              <a:rPr lang="en-US" dirty="0" err="1"/>
              <a:t>borderBottomColor</a:t>
            </a:r>
            <a:r>
              <a:rPr lang="en-US" dirty="0"/>
              <a:t>, </a:t>
            </a:r>
            <a:r>
              <a:rPr lang="en-US" dirty="0" err="1"/>
              <a:t>borderLeftColor</a:t>
            </a:r>
            <a:r>
              <a:rPr lang="en-US" dirty="0"/>
              <a:t>, </a:t>
            </a:r>
            <a:r>
              <a:rPr lang="en-US" dirty="0" err="1"/>
              <a:t>borderRightColor</a:t>
            </a:r>
            <a:r>
              <a:rPr lang="en-US" dirty="0"/>
              <a:t>, </a:t>
            </a:r>
            <a:r>
              <a:rPr lang="en-US" dirty="0" err="1"/>
              <a:t>borderHorizontalColor</a:t>
            </a:r>
            <a:r>
              <a:rPr lang="en-US" dirty="0"/>
              <a:t>, </a:t>
            </a:r>
            <a:r>
              <a:rPr lang="en-US" dirty="0" err="1"/>
              <a:t>borderVerticalColor</a:t>
            </a:r>
            <a:r>
              <a:rPr lang="en-US" dirty="0"/>
              <a:t>, </a:t>
            </a:r>
            <a:r>
              <a:rPr lang="en-US" dirty="0" err="1"/>
              <a:t>borderStartColor</a:t>
            </a:r>
            <a:r>
              <a:rPr lang="en-US" dirty="0"/>
              <a:t>, </a:t>
            </a:r>
            <a:r>
              <a:rPr lang="en-US" dirty="0" err="1"/>
              <a:t>borderEndColor</a:t>
            </a:r>
            <a:endParaRPr lang="en-US" dirty="0"/>
          </a:p>
          <a:p>
            <a:r>
              <a:rPr lang="en-US" dirty="0" err="1"/>
              <a:t>borderRadius</a:t>
            </a:r>
            <a:r>
              <a:rPr lang="en-US" dirty="0"/>
              <a:t>, </a:t>
            </a:r>
            <a:r>
              <a:rPr lang="en-US" dirty="0" err="1"/>
              <a:t>borderTopLeftRadius</a:t>
            </a:r>
            <a:r>
              <a:rPr lang="en-US" dirty="0"/>
              <a:t>, </a:t>
            </a:r>
            <a:r>
              <a:rPr lang="en-US" dirty="0" err="1"/>
              <a:t>borderTopRightRadius</a:t>
            </a:r>
            <a:r>
              <a:rPr lang="en-US" dirty="0"/>
              <a:t>, </a:t>
            </a:r>
            <a:r>
              <a:rPr lang="en-US" dirty="0" err="1"/>
              <a:t>borderBottomLeftRadius</a:t>
            </a:r>
            <a:r>
              <a:rPr lang="en-US" dirty="0"/>
              <a:t>, </a:t>
            </a:r>
            <a:r>
              <a:rPr lang="en-US" dirty="0" err="1"/>
              <a:t>borderBottomRightRadius</a:t>
            </a:r>
            <a:endParaRPr lang="en-US" dirty="0"/>
          </a:p>
          <a:p>
            <a:r>
              <a:rPr lang="en-US" dirty="0"/>
              <a:t>position, overflow, direction</a:t>
            </a:r>
          </a:p>
          <a:p>
            <a:r>
              <a:rPr lang="en-US" dirty="0"/>
              <a:t>width, height, </a:t>
            </a:r>
            <a:r>
              <a:rPr lang="en-US" dirty="0" err="1"/>
              <a:t>minWidth</a:t>
            </a:r>
            <a:r>
              <a:rPr lang="en-US" dirty="0"/>
              <a:t>, </a:t>
            </a:r>
            <a:r>
              <a:rPr lang="en-US" dirty="0" err="1"/>
              <a:t>minHeight</a:t>
            </a:r>
            <a:r>
              <a:rPr lang="en-US" dirty="0"/>
              <a:t>, </a:t>
            </a:r>
            <a:r>
              <a:rPr lang="en-US" dirty="0" err="1"/>
              <a:t>maxWidth</a:t>
            </a:r>
            <a:r>
              <a:rPr lang="en-US" dirty="0"/>
              <a:t>, </a:t>
            </a:r>
            <a:r>
              <a:rPr lang="en-US" dirty="0" err="1"/>
              <a:t>maxHeight</a:t>
            </a:r>
            <a:endParaRPr lang="en-US" dirty="0"/>
          </a:p>
          <a:p>
            <a:r>
              <a:rPr lang="en-US" dirty="0"/>
              <a:t>top, left, right, bottom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417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Podporovan</a:t>
            </a:r>
            <a:r>
              <a:rPr lang="cs-CZ" dirty="0"/>
              <a:t>é styly</a:t>
            </a:r>
            <a:r>
              <a:rPr lang="en-US" dirty="0"/>
              <a:t>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flex, </a:t>
            </a:r>
            <a:r>
              <a:rPr lang="en-US" dirty="0" err="1"/>
              <a:t>flexGrow</a:t>
            </a:r>
            <a:r>
              <a:rPr lang="en-US" dirty="0"/>
              <a:t>, </a:t>
            </a:r>
            <a:r>
              <a:rPr lang="en-US" dirty="0" err="1"/>
              <a:t>flexShrink</a:t>
            </a:r>
            <a:r>
              <a:rPr lang="en-US" dirty="0"/>
              <a:t>, </a:t>
            </a:r>
            <a:r>
              <a:rPr lang="en-US" dirty="0" err="1"/>
              <a:t>flexBasis</a:t>
            </a:r>
            <a:r>
              <a:rPr lang="en-US" dirty="0"/>
              <a:t>, </a:t>
            </a:r>
            <a:r>
              <a:rPr lang="en-US" dirty="0" err="1"/>
              <a:t>flexDirection</a:t>
            </a:r>
            <a:r>
              <a:rPr lang="en-US" dirty="0"/>
              <a:t>, </a:t>
            </a:r>
            <a:r>
              <a:rPr lang="en-US" dirty="0" err="1"/>
              <a:t>alignItems</a:t>
            </a:r>
            <a:r>
              <a:rPr lang="en-US" dirty="0"/>
              <a:t>, </a:t>
            </a:r>
            <a:r>
              <a:rPr lang="en-US" dirty="0" err="1"/>
              <a:t>alignSelf</a:t>
            </a:r>
            <a:r>
              <a:rPr lang="en-US" dirty="0"/>
              <a:t>, </a:t>
            </a:r>
            <a:r>
              <a:rPr lang="en-US" dirty="0" err="1"/>
              <a:t>alignContent</a:t>
            </a:r>
            <a:r>
              <a:rPr lang="en-US" dirty="0"/>
              <a:t>, </a:t>
            </a:r>
            <a:r>
              <a:rPr lang="en-US" dirty="0" err="1"/>
              <a:t>justifyContent</a:t>
            </a:r>
            <a:r>
              <a:rPr lang="en-US" dirty="0"/>
              <a:t>, </a:t>
            </a:r>
            <a:r>
              <a:rPr lang="en-US" dirty="0" err="1"/>
              <a:t>flexWrap</a:t>
            </a:r>
            <a:endParaRPr lang="en-US" dirty="0"/>
          </a:p>
          <a:p>
            <a:r>
              <a:rPr lang="en-US" dirty="0"/>
              <a:t>p</a:t>
            </a:r>
            <a:r>
              <a:rPr lang="cs-CZ" dirty="0"/>
              <a:t>adding</a:t>
            </a:r>
            <a:r>
              <a:rPr lang="en-US" dirty="0"/>
              <a:t>, </a:t>
            </a:r>
            <a:r>
              <a:rPr lang="en-US" dirty="0" err="1"/>
              <a:t>paddingLeft</a:t>
            </a:r>
            <a:r>
              <a:rPr lang="en-US" dirty="0"/>
              <a:t>, </a:t>
            </a:r>
            <a:r>
              <a:rPr lang="en-US" dirty="0" err="1"/>
              <a:t>paddingTop</a:t>
            </a:r>
            <a:r>
              <a:rPr lang="en-US" dirty="0"/>
              <a:t>, </a:t>
            </a:r>
            <a:r>
              <a:rPr lang="en-US" dirty="0" err="1"/>
              <a:t>paddingRight</a:t>
            </a:r>
            <a:r>
              <a:rPr lang="en-US" dirty="0"/>
              <a:t>, </a:t>
            </a:r>
            <a:r>
              <a:rPr lang="en-US" dirty="0" err="1"/>
              <a:t>paddingBottom</a:t>
            </a:r>
            <a:r>
              <a:rPr lang="en-US" dirty="0"/>
              <a:t>, </a:t>
            </a:r>
            <a:r>
              <a:rPr lang="en-US" dirty="0" err="1"/>
              <a:t>paddingHorizontal</a:t>
            </a:r>
            <a:r>
              <a:rPr lang="en-US" dirty="0"/>
              <a:t>, </a:t>
            </a:r>
            <a:r>
              <a:rPr lang="en-US" dirty="0" err="1"/>
              <a:t>paddingVertical</a:t>
            </a:r>
            <a:r>
              <a:rPr lang="en-US" dirty="0"/>
              <a:t>, </a:t>
            </a:r>
            <a:r>
              <a:rPr lang="en-US" dirty="0" err="1"/>
              <a:t>paddingStart</a:t>
            </a:r>
            <a:r>
              <a:rPr lang="en-US" dirty="0"/>
              <a:t>, </a:t>
            </a:r>
            <a:r>
              <a:rPr lang="en-US" dirty="0" err="1"/>
              <a:t>paddingEnd</a:t>
            </a:r>
            <a:endParaRPr lang="en-US" dirty="0"/>
          </a:p>
          <a:p>
            <a:r>
              <a:rPr lang="en-US" dirty="0"/>
              <a:t>m</a:t>
            </a:r>
            <a:r>
              <a:rPr lang="cs-CZ" dirty="0"/>
              <a:t>argin</a:t>
            </a:r>
            <a:r>
              <a:rPr lang="en-US" dirty="0"/>
              <a:t>, </a:t>
            </a:r>
            <a:r>
              <a:rPr lang="en-US" dirty="0" err="1"/>
              <a:t>marginLeft</a:t>
            </a:r>
            <a:r>
              <a:rPr lang="en-US" dirty="0"/>
              <a:t>, </a:t>
            </a:r>
            <a:r>
              <a:rPr lang="en-US" dirty="0" err="1"/>
              <a:t>marginTop</a:t>
            </a:r>
            <a:r>
              <a:rPr lang="en-US" dirty="0"/>
              <a:t>, </a:t>
            </a:r>
            <a:r>
              <a:rPr lang="en-US" dirty="0" err="1"/>
              <a:t>marginRight</a:t>
            </a:r>
            <a:r>
              <a:rPr lang="en-US" dirty="0"/>
              <a:t>, </a:t>
            </a:r>
            <a:r>
              <a:rPr lang="en-US" dirty="0" err="1"/>
              <a:t>marginBottom</a:t>
            </a:r>
            <a:r>
              <a:rPr lang="en-US" dirty="0"/>
              <a:t>, </a:t>
            </a:r>
            <a:r>
              <a:rPr lang="en-US" dirty="0" err="1"/>
              <a:t>marginHorizontal</a:t>
            </a:r>
            <a:r>
              <a:rPr lang="en-US" dirty="0"/>
              <a:t>, </a:t>
            </a:r>
            <a:r>
              <a:rPr lang="en-US" dirty="0" err="1"/>
              <a:t>marginVertical</a:t>
            </a:r>
            <a:r>
              <a:rPr lang="en-US" dirty="0"/>
              <a:t>, </a:t>
            </a:r>
            <a:r>
              <a:rPr lang="en-US" dirty="0" err="1"/>
              <a:t>marginStart</a:t>
            </a:r>
            <a:r>
              <a:rPr lang="en-US" dirty="0"/>
              <a:t>, </a:t>
            </a:r>
            <a:r>
              <a:rPr lang="en-US" dirty="0" err="1"/>
              <a:t>marginEnd</a:t>
            </a:r>
            <a:endParaRPr lang="en-US" dirty="0"/>
          </a:p>
          <a:p>
            <a:r>
              <a:rPr lang="cs-CZ" dirty="0"/>
              <a:t>borderWidth</a:t>
            </a:r>
            <a:r>
              <a:rPr lang="en-US" dirty="0"/>
              <a:t>, </a:t>
            </a:r>
            <a:r>
              <a:rPr lang="en-US" dirty="0" err="1"/>
              <a:t>borderLeftWidth</a:t>
            </a:r>
            <a:r>
              <a:rPr lang="en-US" dirty="0"/>
              <a:t>, </a:t>
            </a:r>
            <a:r>
              <a:rPr lang="en-US" dirty="0" err="1"/>
              <a:t>borderTopWidth</a:t>
            </a:r>
            <a:r>
              <a:rPr lang="en-US" dirty="0"/>
              <a:t>, </a:t>
            </a:r>
            <a:r>
              <a:rPr lang="en-US" dirty="0" err="1"/>
              <a:t>borderRightWidth</a:t>
            </a:r>
            <a:r>
              <a:rPr lang="en-US" dirty="0"/>
              <a:t>, </a:t>
            </a:r>
            <a:r>
              <a:rPr lang="en-US" dirty="0" err="1"/>
              <a:t>borderBottomWidth</a:t>
            </a:r>
            <a:r>
              <a:rPr lang="en-US" dirty="0"/>
              <a:t>, </a:t>
            </a:r>
            <a:r>
              <a:rPr lang="en-US" dirty="0" err="1"/>
              <a:t>borderHorizontalWidth</a:t>
            </a:r>
            <a:r>
              <a:rPr lang="en-US" dirty="0"/>
              <a:t>, </a:t>
            </a:r>
            <a:r>
              <a:rPr lang="en-US" dirty="0" err="1"/>
              <a:t>borderVerticalWidth</a:t>
            </a:r>
            <a:r>
              <a:rPr lang="en-US" dirty="0"/>
              <a:t>, </a:t>
            </a:r>
            <a:r>
              <a:rPr lang="en-US" dirty="0" err="1"/>
              <a:t>borderStartWidth</a:t>
            </a:r>
            <a:r>
              <a:rPr lang="en-US" dirty="0"/>
              <a:t>, </a:t>
            </a:r>
            <a:r>
              <a:rPr lang="en-US" dirty="0" err="1"/>
              <a:t>borderEndWidth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107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Textov</a:t>
            </a:r>
            <a:r>
              <a:rPr lang="cs-CZ" dirty="0"/>
              <a:t>é podporované styly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color, </a:t>
            </a:r>
            <a:r>
              <a:rPr lang="en-US" dirty="0" err="1"/>
              <a:t>backgroundColor</a:t>
            </a:r>
            <a:r>
              <a:rPr lang="en-US" dirty="0"/>
              <a:t>, </a:t>
            </a:r>
            <a:r>
              <a:rPr lang="en-US" dirty="0" err="1"/>
              <a:t>textDecoration</a:t>
            </a:r>
            <a:r>
              <a:rPr lang="en-US" dirty="0"/>
              <a:t> (underline), </a:t>
            </a:r>
            <a:r>
              <a:rPr lang="en-US" dirty="0" err="1"/>
              <a:t>fontStyle</a:t>
            </a:r>
            <a:r>
              <a:rPr lang="en-US" dirty="0"/>
              <a:t> (italic), </a:t>
            </a:r>
            <a:r>
              <a:rPr lang="en-US" dirty="0" err="1"/>
              <a:t>fontWeight</a:t>
            </a:r>
            <a:r>
              <a:rPr lang="en-US" dirty="0"/>
              <a:t> (bold), </a:t>
            </a:r>
            <a:r>
              <a:rPr lang="en-US" dirty="0" err="1"/>
              <a:t>fontSize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215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60" y="134045"/>
            <a:ext cx="8486614" cy="65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80" y="119986"/>
            <a:ext cx="3719451" cy="6612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992" y="119987"/>
            <a:ext cx="3719451" cy="66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1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Informace</a:t>
            </a:r>
            <a:r>
              <a:rPr lang="en-US" dirty="0"/>
              <a:t> o prost</a:t>
            </a:r>
            <a:r>
              <a:rPr lang="cs-CZ" dirty="0"/>
              <a:t>ředí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84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1" y="1006544"/>
            <a:ext cx="11445916" cy="47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0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06" y="140613"/>
            <a:ext cx="3723340" cy="6619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8" y="149412"/>
            <a:ext cx="5737623" cy="3227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18" y="3532472"/>
            <a:ext cx="5737623" cy="32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Mobilní vývoj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Android </a:t>
            </a:r>
            <a:r>
              <a:rPr lang="en-US" dirty="0"/>
              <a:t>– Java, iOS – </a:t>
            </a:r>
            <a:r>
              <a:rPr lang="en-US" dirty="0" err="1"/>
              <a:t>ObjectiveC</a:t>
            </a:r>
            <a:r>
              <a:rPr lang="en-US" dirty="0"/>
              <a:t> / Swift</a:t>
            </a:r>
          </a:p>
          <a:p>
            <a:r>
              <a:rPr lang="en-US" dirty="0" err="1"/>
              <a:t>Xamarin</a:t>
            </a:r>
            <a:r>
              <a:rPr lang="en-US" dirty="0"/>
              <a:t>(MS) - </a:t>
            </a:r>
            <a:r>
              <a:rPr lang="en-US" dirty="0" err="1"/>
              <a:t>.Net</a:t>
            </a:r>
            <a:endParaRPr lang="en-US" dirty="0"/>
          </a:p>
          <a:p>
            <a:r>
              <a:rPr lang="en-US" dirty="0"/>
              <a:t>Cordova - JS</a:t>
            </a:r>
          </a:p>
          <a:p>
            <a:r>
              <a:rPr lang="en-US" dirty="0"/>
              <a:t>Native Script -</a:t>
            </a:r>
            <a:r>
              <a:rPr lang="cs-CZ" dirty="0"/>
              <a:t> T</a:t>
            </a:r>
            <a:r>
              <a:rPr lang="en-US" dirty="0" err="1"/>
              <a:t>ypeScript</a:t>
            </a:r>
            <a:r>
              <a:rPr lang="en-US" dirty="0"/>
              <a:t> (</a:t>
            </a:r>
            <a:r>
              <a:rPr lang="en-US" dirty="0" err="1"/>
              <a:t>preferuj</a:t>
            </a:r>
            <a:r>
              <a:rPr lang="cs-CZ" dirty="0"/>
              <a:t>í</a:t>
            </a:r>
            <a:r>
              <a:rPr lang="en-US" dirty="0"/>
              <a:t> Angular 2)</a:t>
            </a:r>
            <a:endParaRPr lang="cs-CZ" dirty="0"/>
          </a:p>
          <a:p>
            <a:r>
              <a:rPr lang="cs-CZ" dirty="0"/>
              <a:t>React Native</a:t>
            </a:r>
            <a:r>
              <a:rPr lang="en-US" dirty="0"/>
              <a:t> - JS/Flow/TS</a:t>
            </a:r>
          </a:p>
          <a:p>
            <a:r>
              <a:rPr lang="en-US" dirty="0"/>
              <a:t>N</a:t>
            </a:r>
            <a:r>
              <a:rPr lang="cs-CZ" dirty="0"/>
              <a:t>ádstavby</a:t>
            </a:r>
            <a:r>
              <a:rPr lang="en-US" dirty="0"/>
              <a:t>: Ionic 2 (Cordova + Angular 2), Exponent (React Native)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427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Lokalizace a globalizace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44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10" y="266217"/>
            <a:ext cx="10924821" cy="61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0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81" y="1044386"/>
            <a:ext cx="7060924" cy="2245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81" y="3557819"/>
            <a:ext cx="7060924" cy="23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24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</a:t>
            </a:r>
            <a:r>
              <a:rPr lang="cs-CZ" dirty="0"/>
              <a:t>á</a:t>
            </a:r>
            <a:r>
              <a:rPr lang="en-US" dirty="0" err="1"/>
              <a:t>zky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56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6" y="318285"/>
            <a:ext cx="11623902" cy="21081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7" y="2995693"/>
            <a:ext cx="609652" cy="609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75" y="2995692"/>
            <a:ext cx="1219306" cy="1219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18" y="2995691"/>
            <a:ext cx="1828958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35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9" y="521929"/>
            <a:ext cx="11361128" cy="57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24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13" y="1237852"/>
            <a:ext cx="8722867" cy="44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ScrollView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1682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4" y="663388"/>
            <a:ext cx="11521925" cy="55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24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15" y="75987"/>
            <a:ext cx="3768283" cy="66991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516" y="75987"/>
            <a:ext cx="3768284" cy="66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2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React Native vs Bobril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React Native iOS, Android </a:t>
            </a:r>
            <a:r>
              <a:rPr lang="en-US" dirty="0"/>
              <a:t>4.1+</a:t>
            </a:r>
            <a:r>
              <a:rPr lang="cs-CZ" dirty="0"/>
              <a:t>, Web – Android je viditelně až ten druhý</a:t>
            </a:r>
            <a:r>
              <a:rPr lang="en-US" dirty="0"/>
              <a:t> (JSC)</a:t>
            </a:r>
            <a:endParaRPr lang="cs-CZ" dirty="0"/>
          </a:p>
          <a:p>
            <a:r>
              <a:rPr lang="cs-CZ" dirty="0"/>
              <a:t>Bobril Native </a:t>
            </a:r>
            <a:r>
              <a:rPr lang="en-US" dirty="0"/>
              <a:t>– </a:t>
            </a:r>
            <a:r>
              <a:rPr lang="en-US" dirty="0" err="1"/>
              <a:t>zat</a:t>
            </a:r>
            <a:r>
              <a:rPr lang="cs-CZ" dirty="0"/>
              <a:t>ím p</a:t>
            </a:r>
            <a:r>
              <a:rPr lang="en-US" dirty="0" err="1"/>
              <a:t>ouze</a:t>
            </a:r>
            <a:r>
              <a:rPr lang="en-US" dirty="0"/>
              <a:t> Android 4.4+ (evergreen Chrome)</a:t>
            </a:r>
          </a:p>
          <a:p>
            <a:endParaRPr lang="en-US" dirty="0"/>
          </a:p>
          <a:p>
            <a:r>
              <a:rPr lang="en-US" dirty="0"/>
              <a:t>Hello world APK </a:t>
            </a:r>
            <a:r>
              <a:rPr lang="en-US" dirty="0" err="1"/>
              <a:t>velikost</a:t>
            </a:r>
            <a:r>
              <a:rPr lang="en-US" dirty="0"/>
              <a:t> release:</a:t>
            </a:r>
          </a:p>
          <a:p>
            <a:r>
              <a:rPr lang="en-US" dirty="0"/>
              <a:t>React: 3.6 MB ARM, 4.8MB x86, 6.8 MB Universal</a:t>
            </a:r>
            <a:endParaRPr lang="cs-CZ" dirty="0"/>
          </a:p>
          <a:p>
            <a:pPr lvl="1"/>
            <a:r>
              <a:rPr lang="cs-CZ" dirty="0"/>
              <a:t>(2472kb Java, 560kb JS, 4194kb nativní kód, 241kb ikonek+xml, 193kb ostatní</a:t>
            </a:r>
            <a:r>
              <a:rPr lang="en-US" dirty="0"/>
              <a:t>)</a:t>
            </a:r>
          </a:p>
          <a:p>
            <a:r>
              <a:rPr lang="en-US" dirty="0" err="1"/>
              <a:t>Bobril</a:t>
            </a:r>
            <a:r>
              <a:rPr lang="en-US" dirty="0"/>
              <a:t>: 103 KB Universal </a:t>
            </a:r>
            <a:endParaRPr lang="cs-CZ" dirty="0"/>
          </a:p>
          <a:p>
            <a:pPr lvl="1"/>
            <a:r>
              <a:rPr lang="en-US" dirty="0"/>
              <a:t>(148kb Java, 25kb JS, 26kb </a:t>
            </a:r>
            <a:r>
              <a:rPr lang="cs-CZ" dirty="0"/>
              <a:t>i</a:t>
            </a:r>
            <a:r>
              <a:rPr lang="en-US" dirty="0" err="1"/>
              <a:t>konek</a:t>
            </a:r>
            <a:r>
              <a:rPr lang="en-US" dirty="0"/>
              <a:t>, </a:t>
            </a:r>
            <a:r>
              <a:rPr lang="cs-CZ" dirty="0"/>
              <a:t>3kb ostatní)</a:t>
            </a:r>
          </a:p>
        </p:txBody>
      </p:sp>
    </p:spTree>
    <p:extLst>
      <p:ext uri="{BB962C8B-B14F-4D97-AF65-F5344CB8AC3E}">
        <p14:creationId xmlns:p14="http://schemas.microsoft.com/office/powerpoint/2010/main" val="3635886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41462"/>
          </a:xfrm>
        </p:spPr>
        <p:txBody>
          <a:bodyPr/>
          <a:lstStyle/>
          <a:p>
            <a:r>
              <a:rPr lang="en-US" dirty="0" err="1"/>
              <a:t>Diskuze</a:t>
            </a:r>
            <a:r>
              <a:rPr lang="en-US" dirty="0"/>
              <a:t>, </a:t>
            </a:r>
            <a:r>
              <a:rPr lang="en-US" dirty="0" err="1"/>
              <a:t>ot</a:t>
            </a:r>
            <a:r>
              <a:rPr lang="cs-CZ" dirty="0"/>
              <a:t>ázky</a:t>
            </a:r>
            <a:r>
              <a:rPr lang="en-US" dirty="0"/>
              <a:t>, </a:t>
            </a:r>
            <a:r>
              <a:rPr lang="en-US" dirty="0" err="1"/>
              <a:t>odkazy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80753"/>
            <a:ext cx="10515600" cy="1708897"/>
          </a:xfrm>
        </p:spPr>
        <p:txBody>
          <a:bodyPr>
            <a:normAutofit lnSpcReduction="10000"/>
          </a:bodyPr>
          <a:lstStyle/>
          <a:p>
            <a:r>
              <a:rPr lang="cs-CZ" dirty="0">
                <a:hlinkClick r:id="rId2"/>
              </a:rPr>
              <a:t>https://github.com/bobril/bobriln</a:t>
            </a:r>
            <a:endParaRPr lang="en-US" dirty="0"/>
          </a:p>
          <a:p>
            <a:r>
              <a:rPr lang="cs-CZ" dirty="0">
                <a:hlinkClick r:id="rId3"/>
              </a:rPr>
              <a:t>https://github.com/bobril/bb-bobriln-plugin</a:t>
            </a:r>
            <a:endParaRPr lang="en-US" dirty="0"/>
          </a:p>
          <a:p>
            <a:r>
              <a:rPr lang="cs-CZ" dirty="0">
                <a:hlinkClick r:id="rId4"/>
              </a:rPr>
              <a:t>https://github.com/Bobris/bobril-build</a:t>
            </a:r>
            <a:endParaRPr lang="en-US" dirty="0"/>
          </a:p>
          <a:p>
            <a:r>
              <a:rPr lang="cs-CZ" dirty="0">
                <a:hlinkClick r:id="rId5"/>
              </a:rPr>
              <a:t>https://github.com/Bobris/bobril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233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</a:t>
            </a:r>
            <a:r>
              <a:rPr lang="en-US" dirty="0"/>
              <a:t>u</a:t>
            </a:r>
            <a:r>
              <a:rPr lang="cs-CZ" dirty="0"/>
              <a:t>n</a:t>
            </a:r>
            <a:r>
              <a:rPr lang="en-US" dirty="0" err="1"/>
              <a:t>i</a:t>
            </a:r>
            <a:r>
              <a:rPr lang="cs-CZ" dirty="0"/>
              <a:t>kace JavaScript </a:t>
            </a:r>
            <a:r>
              <a:rPr lang="en-US" dirty="0"/>
              <a:t>&lt;-&gt; Java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 WebView r</a:t>
            </a:r>
            <a:r>
              <a:rPr lang="cs-CZ" dirty="0"/>
              <a:t>ozumě bez ztrát jde předat String, směrem Java </a:t>
            </a:r>
            <a:r>
              <a:rPr lang="en-US" dirty="0"/>
              <a:t>-&gt;</a:t>
            </a:r>
            <a:r>
              <a:rPr lang="cs-CZ" dirty="0"/>
              <a:t> JS ani to ne.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US" dirty="0"/>
              <a:t>V React Native </a:t>
            </a:r>
            <a:r>
              <a:rPr lang="en-US" dirty="0" err="1"/>
              <a:t>zvolili</a:t>
            </a:r>
            <a:r>
              <a:rPr lang="en-US" dirty="0"/>
              <a:t> JSON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cs-CZ" dirty="0"/>
              <a:t>Lidsky čitelný, na straně JS jednoduché</a:t>
            </a:r>
          </a:p>
          <a:p>
            <a:pPr>
              <a:buFontTx/>
              <a:buChar char="-"/>
            </a:pPr>
            <a:r>
              <a:rPr lang="cs-CZ" dirty="0"/>
              <a:t>Pomalé, velké, v Javě je potřeba knihovna</a:t>
            </a:r>
          </a:p>
          <a:p>
            <a:pPr>
              <a:buFontTx/>
              <a:buChar char="-"/>
            </a:pPr>
            <a:endParaRPr lang="cs-CZ" dirty="0"/>
          </a:p>
          <a:p>
            <a:pPr marL="0" indent="0">
              <a:buNone/>
            </a:pPr>
            <a:r>
              <a:rPr lang="cs-CZ" dirty="0"/>
              <a:t>Pro Bobril Native jsem zvolil něco jako Binární JSON</a:t>
            </a:r>
          </a:p>
          <a:p>
            <a:pPr marL="0" indent="0">
              <a:buNone/>
            </a:pPr>
            <a:r>
              <a:rPr lang="en-US" dirty="0"/>
              <a:t>+-</a:t>
            </a:r>
            <a:r>
              <a:rPr lang="cs-CZ" dirty="0"/>
              <a:t> Ste</a:t>
            </a:r>
            <a:r>
              <a:rPr lang="en-US" dirty="0" err="1"/>
              <a:t>jn</a:t>
            </a:r>
            <a:r>
              <a:rPr lang="cs-CZ" dirty="0"/>
              <a:t>ý kód na obou stranách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1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Bobril</a:t>
            </a:r>
            <a:r>
              <a:rPr lang="en-US" dirty="0"/>
              <a:t> Native </a:t>
            </a:r>
            <a:r>
              <a:rPr lang="cs-CZ" dirty="0"/>
              <a:t>Nástroje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Bobril</a:t>
            </a:r>
            <a:r>
              <a:rPr lang="en-US" dirty="0"/>
              <a:t>-build</a:t>
            </a:r>
          </a:p>
          <a:p>
            <a:pPr lvl="1"/>
            <a:r>
              <a:rPr lang="en-US" dirty="0" err="1"/>
              <a:t>Kompiluje</a:t>
            </a:r>
            <a:r>
              <a:rPr lang="en-US" dirty="0"/>
              <a:t> TS, </a:t>
            </a:r>
            <a:r>
              <a:rPr lang="en-US" dirty="0" err="1"/>
              <a:t>bundluje</a:t>
            </a:r>
            <a:r>
              <a:rPr lang="en-US" dirty="0"/>
              <a:t>, </a:t>
            </a:r>
            <a:r>
              <a:rPr lang="en-US" dirty="0" err="1"/>
              <a:t>testuje</a:t>
            </a:r>
            <a:r>
              <a:rPr lang="en-US" dirty="0"/>
              <a:t>, </a:t>
            </a:r>
            <a:r>
              <a:rPr lang="en-US" dirty="0" err="1"/>
              <a:t>lokalizuje</a:t>
            </a:r>
            <a:r>
              <a:rPr lang="en-US" dirty="0"/>
              <a:t>, </a:t>
            </a:r>
            <a:r>
              <a:rPr lang="en-US" dirty="0" err="1"/>
              <a:t>zobrazuje</a:t>
            </a:r>
            <a:r>
              <a:rPr lang="en-US" dirty="0"/>
              <a:t> v</a:t>
            </a:r>
            <a:r>
              <a:rPr lang="cs-CZ" dirty="0"/>
              <a:t>ý</a:t>
            </a:r>
            <a:r>
              <a:rPr lang="en-US" dirty="0" err="1"/>
              <a:t>sledky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webu</a:t>
            </a:r>
            <a:endParaRPr lang="en-US" dirty="0"/>
          </a:p>
          <a:p>
            <a:r>
              <a:rPr lang="en-US" dirty="0"/>
              <a:t>Plugin: bb-</a:t>
            </a:r>
            <a:r>
              <a:rPr lang="en-US" dirty="0" err="1"/>
              <a:t>bobriln</a:t>
            </a:r>
            <a:r>
              <a:rPr lang="en-US" dirty="0"/>
              <a:t>-plugin</a:t>
            </a:r>
          </a:p>
          <a:p>
            <a:pPr lvl="1"/>
            <a:r>
              <a:rPr lang="en-US" dirty="0" err="1"/>
              <a:t>Obsluhuje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cs-CZ" dirty="0"/>
              <a:t>ří</a:t>
            </a:r>
            <a:r>
              <a:rPr lang="en-US" dirty="0" err="1"/>
              <a:t>zen</a:t>
            </a:r>
            <a:r>
              <a:rPr lang="cs-CZ" dirty="0"/>
              <a:t>í</a:t>
            </a:r>
            <a:r>
              <a:rPr lang="en-US" dirty="0"/>
              <a:t>, </a:t>
            </a:r>
            <a:r>
              <a:rPr lang="en-US" dirty="0" err="1"/>
              <a:t>emul</a:t>
            </a:r>
            <a:r>
              <a:rPr lang="cs-CZ" dirty="0"/>
              <a:t>á</a:t>
            </a:r>
            <a:r>
              <a:rPr lang="en-US" dirty="0"/>
              <a:t>tory, </a:t>
            </a:r>
            <a:r>
              <a:rPr lang="en-US" dirty="0" err="1"/>
              <a:t>loguje</a:t>
            </a:r>
            <a:r>
              <a:rPr lang="en-US" dirty="0"/>
              <a:t> </a:t>
            </a:r>
            <a:r>
              <a:rPr lang="cs-CZ" dirty="0"/>
              <a:t>ladící</a:t>
            </a:r>
            <a:r>
              <a:rPr lang="en-US" dirty="0"/>
              <a:t> </a:t>
            </a:r>
            <a:r>
              <a:rPr lang="en-US" dirty="0" err="1"/>
              <a:t>hla</a:t>
            </a:r>
            <a:r>
              <a:rPr lang="cs-CZ" dirty="0"/>
              <a:t>š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cs-CZ" dirty="0"/>
              <a:t>ří</a:t>
            </a:r>
            <a:r>
              <a:rPr lang="en-US" dirty="0" err="1"/>
              <a:t>zen</a:t>
            </a:r>
            <a:r>
              <a:rPr lang="cs-CZ" dirty="0"/>
              <a:t>í (androidí adb)</a:t>
            </a:r>
            <a:r>
              <a:rPr lang="en-US" dirty="0"/>
              <a:t>, p</a:t>
            </a:r>
            <a:r>
              <a:rPr lang="cs-CZ" dirty="0"/>
              <a:t>ř</a:t>
            </a:r>
            <a:r>
              <a:rPr lang="en-US" dirty="0" err="1"/>
              <a:t>ipravuje</a:t>
            </a:r>
            <a:r>
              <a:rPr lang="en-US" dirty="0"/>
              <a:t> Java k</a:t>
            </a:r>
            <a:r>
              <a:rPr lang="cs-CZ" dirty="0"/>
              <a:t>ó</a:t>
            </a:r>
            <a:r>
              <a:rPr lang="en-US" dirty="0"/>
              <a:t>d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cs-CZ" dirty="0"/>
              <a:t>m</a:t>
            </a:r>
            <a:r>
              <a:rPr lang="en-US" dirty="0" err="1"/>
              <a:t>piluje</a:t>
            </a:r>
            <a:r>
              <a:rPr lang="en-US" dirty="0"/>
              <a:t> Java k</a:t>
            </a:r>
            <a:r>
              <a:rPr lang="cs-CZ" dirty="0"/>
              <a:t>ó</a:t>
            </a:r>
            <a:r>
              <a:rPr lang="en-US" dirty="0"/>
              <a:t>d a </a:t>
            </a:r>
            <a:r>
              <a:rPr lang="en-US" dirty="0" err="1"/>
              <a:t>vytv</a:t>
            </a:r>
            <a:r>
              <a:rPr lang="cs-CZ" dirty="0"/>
              <a:t>áří</a:t>
            </a:r>
            <a:r>
              <a:rPr lang="en-US" dirty="0"/>
              <a:t> APK (</a:t>
            </a:r>
            <a:r>
              <a:rPr lang="en-US" dirty="0" err="1"/>
              <a:t>pou</a:t>
            </a:r>
            <a:r>
              <a:rPr lang="cs-CZ" dirty="0"/>
              <a:t>ží</a:t>
            </a:r>
            <a:r>
              <a:rPr lang="en-US" dirty="0"/>
              <a:t>v</a:t>
            </a:r>
            <a:r>
              <a:rPr lang="cs-CZ" dirty="0"/>
              <a:t>á</a:t>
            </a:r>
            <a:r>
              <a:rPr lang="en-US" dirty="0"/>
              <a:t> </a:t>
            </a:r>
            <a:r>
              <a:rPr lang="en-US" dirty="0" err="1"/>
              <a:t>graddle</a:t>
            </a:r>
            <a:r>
              <a:rPr lang="en-US" dirty="0"/>
              <a:t>), </a:t>
            </a:r>
            <a:r>
              <a:rPr lang="en-US" dirty="0" err="1"/>
              <a:t>nasazuje</a:t>
            </a:r>
            <a:r>
              <a:rPr lang="en-US" dirty="0"/>
              <a:t> a </a:t>
            </a:r>
            <a:r>
              <a:rPr lang="en-US" dirty="0" err="1"/>
              <a:t>spou</a:t>
            </a:r>
            <a:r>
              <a:rPr lang="cs-CZ" dirty="0"/>
              <a:t>š</a:t>
            </a:r>
            <a:r>
              <a:rPr lang="en-US" dirty="0"/>
              <a:t>t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aplikaci</a:t>
            </a:r>
            <a:r>
              <a:rPr lang="en-US" dirty="0"/>
              <a:t>. </a:t>
            </a:r>
            <a:r>
              <a:rPr lang="en-US" dirty="0" err="1"/>
              <a:t>Udr</a:t>
            </a:r>
            <a:r>
              <a:rPr lang="cs-CZ" dirty="0"/>
              <a:t>ž</a:t>
            </a:r>
            <a:r>
              <a:rPr lang="en-US" dirty="0" err="1"/>
              <a:t>uje</a:t>
            </a:r>
            <a:r>
              <a:rPr lang="en-US" dirty="0"/>
              <a:t> </a:t>
            </a:r>
            <a:r>
              <a:rPr lang="en-US" dirty="0" err="1"/>
              <a:t>tcp</a:t>
            </a:r>
            <a:r>
              <a:rPr lang="en-US" dirty="0"/>
              <a:t> proxy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cs-CZ" dirty="0"/>
              <a:t>ří</a:t>
            </a:r>
            <a:r>
              <a:rPr lang="en-US" dirty="0" err="1"/>
              <a:t>zen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bobril</a:t>
            </a:r>
            <a:r>
              <a:rPr lang="en-US" dirty="0"/>
              <a:t>-build pro </a:t>
            </a:r>
            <a:r>
              <a:rPr lang="en-US" dirty="0" err="1"/>
              <a:t>hostov</a:t>
            </a:r>
            <a:r>
              <a:rPr lang="cs-CZ" dirty="0"/>
              <a:t>á</a:t>
            </a:r>
            <a:r>
              <a:rPr lang="en-US" dirty="0"/>
              <a:t>n</a:t>
            </a:r>
            <a:r>
              <a:rPr lang="cs-CZ" dirty="0"/>
              <a:t>í</a:t>
            </a:r>
            <a:r>
              <a:rPr lang="en-US" dirty="0"/>
              <a:t> JS.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Hlavn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vl</a:t>
            </a:r>
            <a:r>
              <a:rPr lang="cs-CZ" dirty="0"/>
              <a:t>á</a:t>
            </a:r>
            <a:r>
              <a:rPr lang="en-US" dirty="0" err="1"/>
              <a:t>kna</a:t>
            </a:r>
            <a:r>
              <a:rPr lang="en-US" dirty="0"/>
              <a:t> </a:t>
            </a:r>
            <a:r>
              <a:rPr lang="en-US" dirty="0" err="1"/>
              <a:t>Bobril</a:t>
            </a:r>
            <a:r>
              <a:rPr lang="en-US" dirty="0"/>
              <a:t> Native</a:t>
            </a:r>
            <a:endParaRPr lang="cs-CZ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978061" y="2008208"/>
            <a:ext cx="2841585" cy="4415741"/>
          </a:xfrm>
          <a:prstGeom prst="roundRect">
            <a:avLst>
              <a:gd name="adj" fmla="val 12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JavaScript v </a:t>
            </a:r>
            <a:r>
              <a:rPr lang="en-US" dirty="0" err="1"/>
              <a:t>neviditeln</a:t>
            </a:r>
            <a:r>
              <a:rPr lang="cs-CZ" dirty="0"/>
              <a:t>é</a:t>
            </a:r>
            <a:r>
              <a:rPr lang="en-US" dirty="0"/>
              <a:t>m WebView</a:t>
            </a:r>
            <a:endParaRPr lang="cs-CZ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4799635" y="2008208"/>
            <a:ext cx="2841585" cy="4415741"/>
          </a:xfrm>
          <a:prstGeom prst="roundRect">
            <a:avLst>
              <a:gd name="adj" fmla="val 12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Android UI v </a:t>
            </a:r>
            <a:r>
              <a:rPr lang="en-US" dirty="0" err="1"/>
              <a:t>Jave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8512215" y="2008207"/>
            <a:ext cx="2841585" cy="4415741"/>
          </a:xfrm>
          <a:prstGeom prst="roundRect">
            <a:avLst>
              <a:gd name="adj" fmla="val 12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Na</a:t>
            </a:r>
            <a:r>
              <a:rPr lang="cs-CZ" dirty="0"/>
              <a:t>čí</a:t>
            </a:r>
            <a:r>
              <a:rPr lang="en-US" dirty="0"/>
              <a:t>t</a:t>
            </a:r>
            <a:r>
              <a:rPr lang="cs-CZ" dirty="0"/>
              <a:t>á</a:t>
            </a:r>
            <a:r>
              <a:rPr lang="en-US" dirty="0"/>
              <a:t>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obr</a:t>
            </a:r>
            <a:r>
              <a:rPr lang="cs-CZ" dirty="0"/>
              <a:t>á</a:t>
            </a:r>
            <a:r>
              <a:rPr lang="en-US" dirty="0"/>
              <a:t>z</a:t>
            </a:r>
            <a:r>
              <a:rPr lang="cs-CZ" dirty="0"/>
              <a:t>ků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pozad</a:t>
            </a:r>
            <a:r>
              <a:rPr lang="cs-CZ" dirty="0"/>
              <a:t>í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765140" y="2847373"/>
            <a:ext cx="3449255" cy="1047509"/>
          </a:xfrm>
          <a:prstGeom prst="rightArrow">
            <a:avLst>
              <a:gd name="adj1" fmla="val 70994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Pozme</a:t>
            </a:r>
            <a:r>
              <a:rPr lang="cs-CZ" dirty="0">
                <a:solidFill>
                  <a:schemeClr val="tx1"/>
                </a:solidFill>
              </a:rPr>
              <a:t>ň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Virtu</a:t>
            </a:r>
            <a:r>
              <a:rPr lang="cs-CZ" dirty="0">
                <a:solidFill>
                  <a:schemeClr val="tx1"/>
                </a:solidFill>
              </a:rPr>
              <a:t>á</a:t>
            </a:r>
            <a:r>
              <a:rPr lang="en-US" dirty="0">
                <a:solidFill>
                  <a:schemeClr val="tx1"/>
                </a:solidFill>
              </a:rPr>
              <a:t>ln</a:t>
            </a:r>
            <a:r>
              <a:rPr lang="cs-CZ" dirty="0">
                <a:solidFill>
                  <a:schemeClr val="tx1"/>
                </a:solidFill>
              </a:rPr>
              <a:t>í</a:t>
            </a:r>
            <a:r>
              <a:rPr lang="en-US" dirty="0">
                <a:solidFill>
                  <a:schemeClr val="tx1"/>
                </a:solidFill>
              </a:rPr>
              <a:t> Dom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0" name="Arrow: Left 9"/>
          <p:cNvSpPr/>
          <p:nvPr/>
        </p:nvSpPr>
        <p:spPr>
          <a:xfrm>
            <a:off x="7315200" y="4398380"/>
            <a:ext cx="3374020" cy="995423"/>
          </a:xfrm>
          <a:prstGeom prst="leftArrow">
            <a:avLst>
              <a:gd name="adj1" fmla="val 72093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cs-CZ" dirty="0">
                <a:solidFill>
                  <a:schemeClr val="tx1"/>
                </a:solidFill>
              </a:rPr>
              <a:t>ě</a:t>
            </a:r>
            <a:r>
              <a:rPr lang="en-US" dirty="0" err="1">
                <a:solidFill>
                  <a:schemeClr val="tx1"/>
                </a:solidFill>
              </a:rPr>
              <a:t>jak</a:t>
            </a:r>
            <a:r>
              <a:rPr lang="cs-CZ" dirty="0">
                <a:solidFill>
                  <a:schemeClr val="tx1"/>
                </a:solidFill>
              </a:rPr>
              <a:t>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obr</a:t>
            </a:r>
            <a:r>
              <a:rPr lang="cs-CZ" dirty="0">
                <a:solidFill>
                  <a:schemeClr val="tx1"/>
                </a:solidFill>
              </a:rPr>
              <a:t>á</a:t>
            </a:r>
            <a:r>
              <a:rPr lang="en-US" dirty="0" err="1">
                <a:solidFill>
                  <a:schemeClr val="tx1"/>
                </a:solidFill>
              </a:rPr>
              <a:t>zek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cs-CZ" dirty="0">
                <a:solidFill>
                  <a:schemeClr val="tx1"/>
                </a:solidFill>
              </a:rPr>
              <a:t>č</a:t>
            </a:r>
            <a:r>
              <a:rPr lang="en-US" dirty="0" err="1">
                <a:solidFill>
                  <a:schemeClr val="tx1"/>
                </a:solidFill>
              </a:rPr>
              <a:t>etl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obnov</a:t>
            </a:r>
            <a:r>
              <a:rPr lang="en-US" dirty="0">
                <a:solidFill>
                  <a:schemeClr val="tx1"/>
                </a:solidFill>
              </a:rPr>
              <a:t> se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1" name="Arrow: Left-Right 10"/>
          <p:cNvSpPr/>
          <p:nvPr/>
        </p:nvSpPr>
        <p:spPr>
          <a:xfrm>
            <a:off x="7315201" y="2847373"/>
            <a:ext cx="3536066" cy="1174830"/>
          </a:xfrm>
          <a:prstGeom prst="leftRightArrow">
            <a:avLst>
              <a:gd name="adj1" fmla="val 7266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Dej mi </a:t>
            </a:r>
            <a:r>
              <a:rPr lang="en-US" dirty="0" err="1">
                <a:solidFill>
                  <a:schemeClr val="tx1"/>
                </a:solidFill>
              </a:rPr>
              <a:t>obr</a:t>
            </a:r>
            <a:r>
              <a:rPr lang="cs-CZ" dirty="0">
                <a:solidFill>
                  <a:schemeClr val="tx1"/>
                </a:solidFill>
              </a:rPr>
              <a:t>á</a:t>
            </a:r>
            <a:r>
              <a:rPr lang="en-US" dirty="0" err="1">
                <a:solidFill>
                  <a:schemeClr val="tx1"/>
                </a:solidFill>
              </a:rPr>
              <a:t>zek</a:t>
            </a:r>
            <a:r>
              <a:rPr lang="en-US" dirty="0">
                <a:solidFill>
                  <a:schemeClr val="tx1"/>
                </a:solidFill>
              </a:rPr>
              <a:t> – m</a:t>
            </a:r>
            <a:r>
              <a:rPr lang="cs-CZ" dirty="0">
                <a:solidFill>
                  <a:schemeClr val="tx1"/>
                </a:solidFill>
              </a:rPr>
              <a:t>ůž</a:t>
            </a:r>
            <a:r>
              <a:rPr lang="en-US" dirty="0">
                <a:solidFill>
                  <a:schemeClr val="tx1"/>
                </a:solidFill>
              </a:rPr>
              <a:t>e </a:t>
            </a:r>
            <a:r>
              <a:rPr lang="en-US" dirty="0" err="1">
                <a:solidFill>
                  <a:schemeClr val="tx1"/>
                </a:solidFill>
              </a:rPr>
              <a:t>vr</a:t>
            </a:r>
            <a:r>
              <a:rPr lang="cs-CZ" dirty="0">
                <a:solidFill>
                  <a:schemeClr val="tx1"/>
                </a:solidFill>
              </a:rPr>
              <a:t>á</a:t>
            </a:r>
            <a:r>
              <a:rPr lang="en-US" dirty="0">
                <a:solidFill>
                  <a:schemeClr val="tx1"/>
                </a:solidFill>
              </a:rPr>
              <a:t>tit</a:t>
            </a:r>
            <a:r>
              <a:rPr lang="cs-CZ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ž</a:t>
            </a:r>
            <a:r>
              <a:rPr lang="en-US" dirty="0">
                <a:solidFill>
                  <a:schemeClr val="tx1"/>
                </a:solidFill>
              </a:rPr>
              <a:t>e </a:t>
            </a:r>
            <a:r>
              <a:rPr lang="en-US" dirty="0" err="1">
                <a:solidFill>
                  <a:schemeClr val="tx1"/>
                </a:solidFill>
              </a:rPr>
              <a:t>je</a:t>
            </a:r>
            <a:r>
              <a:rPr lang="cs-CZ" dirty="0">
                <a:solidFill>
                  <a:schemeClr val="tx1"/>
                </a:solidFill>
              </a:rPr>
              <a:t>š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cs-CZ" dirty="0">
                <a:solidFill>
                  <a:schemeClr val="tx1"/>
                </a:solidFill>
              </a:rPr>
              <a:t>ě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nen</a:t>
            </a:r>
            <a:r>
              <a:rPr lang="cs-CZ" dirty="0">
                <a:solidFill>
                  <a:schemeClr val="tx1"/>
                </a:solidFill>
              </a:rPr>
              <a:t>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cs-CZ" dirty="0">
                <a:solidFill>
                  <a:schemeClr val="tx1"/>
                </a:solidFill>
              </a:rPr>
              <a:t>č</a:t>
            </a:r>
            <a:r>
              <a:rPr lang="en-US" dirty="0">
                <a:solidFill>
                  <a:schemeClr val="tx1"/>
                </a:solidFill>
              </a:rPr>
              <a:t>ten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324354" y="3032567"/>
            <a:ext cx="1823013" cy="289945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Klon </a:t>
            </a:r>
            <a:r>
              <a:rPr lang="en-US" dirty="0" err="1">
                <a:solidFill>
                  <a:schemeClr val="tx1"/>
                </a:solidFill>
              </a:rPr>
              <a:t>Virtu</a:t>
            </a:r>
            <a:r>
              <a:rPr lang="cs-CZ" dirty="0">
                <a:solidFill>
                  <a:schemeClr val="tx1"/>
                </a:solidFill>
              </a:rPr>
              <a:t>á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cs-CZ" dirty="0">
                <a:solidFill>
                  <a:schemeClr val="tx1"/>
                </a:solidFill>
              </a:rPr>
              <a:t>ního Domu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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Nativn</a:t>
            </a:r>
            <a:r>
              <a:rPr lang="cs-CZ" dirty="0">
                <a:solidFill>
                  <a:schemeClr val="tx1"/>
                </a:solidFill>
              </a:rPr>
              <a:t>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strom</a:t>
            </a:r>
            <a:r>
              <a:rPr lang="en-US" dirty="0">
                <a:solidFill>
                  <a:schemeClr val="tx1"/>
                </a:solidFill>
              </a:rPr>
              <a:t> Android component</a:t>
            </a:r>
            <a:endParaRPr lang="cs-CZ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 Layout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Arrow: Left 12"/>
          <p:cNvSpPr/>
          <p:nvPr/>
        </p:nvSpPr>
        <p:spPr>
          <a:xfrm>
            <a:off x="1765140" y="4230547"/>
            <a:ext cx="3385594" cy="1759352"/>
          </a:xfrm>
          <a:prstGeom prst="leftArrow">
            <a:avLst>
              <a:gd name="adj1" fmla="val 67105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Zm</a:t>
            </a:r>
            <a:r>
              <a:rPr lang="cs-CZ" dirty="0">
                <a:solidFill>
                  <a:schemeClr val="tx1"/>
                </a:solidFill>
              </a:rPr>
              <a:t>ě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rozli</a:t>
            </a:r>
            <a:r>
              <a:rPr lang="cs-CZ" dirty="0">
                <a:solidFill>
                  <a:schemeClr val="tx1"/>
                </a:solidFill>
              </a:rPr>
              <a:t>š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cs-CZ" dirty="0">
                <a:solidFill>
                  <a:schemeClr val="tx1"/>
                </a:solidFill>
              </a:rPr>
              <a:t>í</a:t>
            </a:r>
            <a:r>
              <a:rPr lang="en-US" dirty="0">
                <a:solidFill>
                  <a:schemeClr val="tx1"/>
                </a:solidFill>
              </a:rPr>
              <a:t>/ </a:t>
            </a:r>
            <a:r>
              <a:rPr lang="en-US" dirty="0" err="1">
                <a:solidFill>
                  <a:schemeClr val="tx1"/>
                </a:solidFill>
              </a:rPr>
              <a:t>orientace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Dotyk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Zm</a:t>
            </a:r>
            <a:r>
              <a:rPr lang="cs-CZ" dirty="0">
                <a:solidFill>
                  <a:schemeClr val="tx1"/>
                </a:solidFill>
              </a:rPr>
              <a:t>ě</a:t>
            </a:r>
            <a:r>
              <a:rPr lang="en-US" dirty="0" err="1">
                <a:solidFill>
                  <a:schemeClr val="tx1"/>
                </a:solidFill>
              </a:rPr>
              <a:t>ny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obsahu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vstupu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ozna</a:t>
            </a:r>
            <a:r>
              <a:rPr lang="cs-CZ" dirty="0">
                <a:solidFill>
                  <a:schemeClr val="tx1"/>
                </a:solidFill>
              </a:rPr>
              <a:t>č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cs-CZ" dirty="0">
                <a:solidFill>
                  <a:schemeClr val="tx1"/>
                </a:solidFill>
              </a:rPr>
              <a:t>í</a:t>
            </a:r>
            <a:r>
              <a:rPr lang="en-US" dirty="0">
                <a:solidFill>
                  <a:schemeClr val="tx1"/>
                </a:solidFill>
              </a:rPr>
              <a:t>,…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Arrow: Right 15"/>
          <p:cNvSpPr/>
          <p:nvPr/>
        </p:nvSpPr>
        <p:spPr>
          <a:xfrm>
            <a:off x="2870521" y="5526912"/>
            <a:ext cx="2633241" cy="789972"/>
          </a:xfrm>
          <a:prstGeom prst="rightArrow">
            <a:avLst>
              <a:gd name="adj1" fmla="val 44677"/>
              <a:gd name="adj2" fmla="val 4292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Async </a:t>
            </a:r>
            <a:r>
              <a:rPr lang="en-US" dirty="0">
                <a:solidFill>
                  <a:schemeClr val="tx1"/>
                </a:solidFill>
              </a:rPr>
              <a:t>“prevent default”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Jednoduchý příklad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0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256" y="76019"/>
            <a:ext cx="9127602" cy="4820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67" y="4967866"/>
            <a:ext cx="7674980" cy="15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7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Bez TSX (JSX)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96" y="1690688"/>
            <a:ext cx="8443007" cy="443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0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630</Words>
  <Application>Microsoft Office PowerPoint</Application>
  <PresentationFormat>Widescreen</PresentationFormat>
  <Paragraphs>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Bobril Native</vt:lpstr>
      <vt:lpstr>Mobilní vývoj</vt:lpstr>
      <vt:lpstr>React Native vs Bobril Native</vt:lpstr>
      <vt:lpstr>Komunikace JavaScript &lt;-&gt; Java</vt:lpstr>
      <vt:lpstr>Bobril Native Nástroje</vt:lpstr>
      <vt:lpstr>Hlavní vlákna Bobril Native</vt:lpstr>
      <vt:lpstr>Jednoduchý příklad</vt:lpstr>
      <vt:lpstr>PowerPoint Presentation</vt:lpstr>
      <vt:lpstr>Bez TSX (JSX)</vt:lpstr>
      <vt:lpstr>Na kost zjednodušeno</vt:lpstr>
      <vt:lpstr>Stylování, témátka</vt:lpstr>
      <vt:lpstr>Podporované styly</vt:lpstr>
      <vt:lpstr>Podporované styly 2</vt:lpstr>
      <vt:lpstr>Textové podporované styly</vt:lpstr>
      <vt:lpstr>PowerPoint Presentation</vt:lpstr>
      <vt:lpstr>PowerPoint Presentation</vt:lpstr>
      <vt:lpstr>Informace o prostředí</vt:lpstr>
      <vt:lpstr>PowerPoint Presentation</vt:lpstr>
      <vt:lpstr>PowerPoint Presentation</vt:lpstr>
      <vt:lpstr>Lokalizace a globalizace</vt:lpstr>
      <vt:lpstr>PowerPoint Presentation</vt:lpstr>
      <vt:lpstr>PowerPoint Presentation</vt:lpstr>
      <vt:lpstr>Obrázky</vt:lpstr>
      <vt:lpstr>PowerPoint Presentation</vt:lpstr>
      <vt:lpstr>PowerPoint Presentation</vt:lpstr>
      <vt:lpstr>PowerPoint Presentation</vt:lpstr>
      <vt:lpstr>ScrollView</vt:lpstr>
      <vt:lpstr>PowerPoint Presentation</vt:lpstr>
      <vt:lpstr>PowerPoint Presentation</vt:lpstr>
      <vt:lpstr>Diskuze, otázky, 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Bobril Native</dc:title>
  <dc:creator>Boris Letocha</dc:creator>
  <cp:lastModifiedBy>Boris Letocha</cp:lastModifiedBy>
  <cp:revision>42</cp:revision>
  <dcterms:created xsi:type="dcterms:W3CDTF">2016-09-29T21:10:42Z</dcterms:created>
  <dcterms:modified xsi:type="dcterms:W3CDTF">2016-10-14T23:05:42Z</dcterms:modified>
</cp:coreProperties>
</file>