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8" r:id="rId5"/>
    <p:sldId id="260" r:id="rId6"/>
    <p:sldId id="261"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40" autoAdjust="0"/>
  </p:normalViewPr>
  <p:slideViewPr>
    <p:cSldViewPr snapToGrid="0">
      <p:cViewPr>
        <p:scale>
          <a:sx n="79" d="100"/>
          <a:sy n="79" d="100"/>
        </p:scale>
        <p:origin x="82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55DD3-658F-47FD-97B0-ADA0CF462AA6}"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46F52-EE0B-49D6-A010-2B96A7FC2880}" type="slidenum">
              <a:rPr lang="en-US" smtClean="0"/>
              <a:t>‹#›</a:t>
            </a:fld>
            <a:endParaRPr lang="en-US"/>
          </a:p>
        </p:txBody>
      </p:sp>
    </p:spTree>
    <p:extLst>
      <p:ext uri="{BB962C8B-B14F-4D97-AF65-F5344CB8AC3E}">
        <p14:creationId xmlns:p14="http://schemas.microsoft.com/office/powerpoint/2010/main" val="76457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rcsb.org/3d-view/6HIU/1"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rcsb.org/3d-view/6HIH/1" TargetMode="External"/><Relationship Id="rId4" Type="http://schemas.openxmlformats.org/officeDocument/2006/relationships/hyperlink" Target="http://www.rcsb.org/3d-view/4N4N/1"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rcsb.org/3d-view/6HIU/1"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rcsb.org/3d-view/6HIH/1" TargetMode="External"/><Relationship Id="rId4" Type="http://schemas.openxmlformats.org/officeDocument/2006/relationships/hyperlink" Target="http://www.rcsb.org/3d-view/4N4N/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Elmore, B. </a:t>
            </a:r>
            <a:r>
              <a:rPr lang="en-US" sz="1200" b="0" i="1" u="none" strike="noStrike" kern="1200" dirty="0">
                <a:solidFill>
                  <a:schemeClr val="tx1"/>
                </a:solidFill>
                <a:effectLst/>
                <a:latin typeface="+mn-lt"/>
                <a:ea typeface="+mn-ea"/>
                <a:cs typeface="+mn-cs"/>
              </a:rPr>
              <a:t>et a</a:t>
            </a:r>
            <a:r>
              <a:rPr lang="en-US" sz="1200" b="0" i="0" u="none" strike="noStrike" kern="1200" dirty="0">
                <a:solidFill>
                  <a:schemeClr val="tx1"/>
                </a:solidFill>
                <a:effectLst/>
                <a:latin typeface="+mn-lt"/>
                <a:ea typeface="+mn-ea"/>
                <a:cs typeface="+mn-cs"/>
              </a:rPr>
              <a:t>l. (2007) 'Cytochromes P460 and c’-beta; A new family of high-spin cytochromes c', </a:t>
            </a:r>
            <a:r>
              <a:rPr lang="en-US" sz="1200" b="0" i="1" u="none" strike="noStrike" kern="1200" dirty="0">
                <a:solidFill>
                  <a:schemeClr val="tx1"/>
                </a:solidFill>
                <a:effectLst/>
                <a:latin typeface="+mn-lt"/>
                <a:ea typeface="+mn-ea"/>
                <a:cs typeface="+mn-cs"/>
              </a:rPr>
              <a:t>Federation of European Biochemical Societies</a:t>
            </a:r>
            <a:r>
              <a:rPr lang="en-US" sz="1200" b="0" i="0" u="none" strike="noStrike" kern="1200" dirty="0">
                <a:solidFill>
                  <a:schemeClr val="tx1"/>
                </a:solidFill>
                <a:effectLst/>
                <a:latin typeface="+mn-lt"/>
                <a:ea typeface="+mn-ea"/>
                <a:cs typeface="+mn-cs"/>
              </a:rPr>
              <a:t>, 581, pp. 911-916.</a:t>
            </a:r>
          </a:p>
          <a:p>
            <a:pPr rtl="0" fontAlgn="base"/>
            <a:br>
              <a:rPr lang="en-US" b="0" dirty="0">
                <a:effectLst/>
              </a:rPr>
            </a:br>
            <a:r>
              <a:rPr lang="en-US" sz="1200" b="0" i="0" u="none" strike="noStrike" kern="1200" dirty="0">
                <a:solidFill>
                  <a:schemeClr val="tx1"/>
                </a:solidFill>
                <a:effectLst/>
                <a:latin typeface="+mn-lt"/>
                <a:ea typeface="+mn-ea"/>
                <a:cs typeface="+mn-cs"/>
              </a:rPr>
              <a:t>Bergman, D. &amp; Hooper, A.. (2003) 'Cytochrome P460 of </a:t>
            </a:r>
            <a:r>
              <a:rPr lang="en-US" sz="1200" b="0" i="1" u="none" strike="noStrike" kern="1200" dirty="0">
                <a:solidFill>
                  <a:schemeClr val="tx1"/>
                </a:solidFill>
                <a:effectLst/>
                <a:latin typeface="+mn-lt"/>
                <a:ea typeface="+mn-ea"/>
                <a:cs typeface="+mn-cs"/>
              </a:rPr>
              <a:t>Nitrosomonas </a:t>
            </a:r>
            <a:r>
              <a:rPr lang="en-US" sz="1200" b="0" i="1" u="none" strike="noStrike" kern="1200" dirty="0" err="1">
                <a:solidFill>
                  <a:schemeClr val="tx1"/>
                </a:solidFill>
                <a:effectLst/>
                <a:latin typeface="+mn-lt"/>
                <a:ea typeface="+mn-ea"/>
                <a:cs typeface="+mn-cs"/>
              </a:rPr>
              <a:t>europaea</a:t>
            </a:r>
            <a:r>
              <a:rPr lang="en-US" sz="1200" b="0" i="0" u="none" strike="noStrike" kern="1200" dirty="0">
                <a:solidFill>
                  <a:schemeClr val="tx1"/>
                </a:solidFill>
                <a:effectLst/>
                <a:latin typeface="+mn-lt"/>
                <a:ea typeface="+mn-ea"/>
                <a:cs typeface="+mn-cs"/>
              </a:rPr>
              <a:t>: Formation of the heme-lysine crosslink in a heterologous host and mutagenic conversion to a non-crosslinked cytochrome c’', </a:t>
            </a:r>
            <a:r>
              <a:rPr lang="en-US" sz="1200" b="0" i="1" u="none" strike="noStrike" kern="1200" dirty="0">
                <a:solidFill>
                  <a:schemeClr val="tx1"/>
                </a:solidFill>
                <a:effectLst/>
                <a:latin typeface="+mn-lt"/>
                <a:ea typeface="+mn-ea"/>
                <a:cs typeface="+mn-cs"/>
              </a:rPr>
              <a:t>Federation of European Biochemical Societies</a:t>
            </a:r>
            <a:r>
              <a:rPr lang="en-US" sz="1200" b="0" i="0" u="none" strike="noStrike" kern="1200" dirty="0">
                <a:solidFill>
                  <a:schemeClr val="tx1"/>
                </a:solidFill>
                <a:effectLst/>
                <a:latin typeface="+mn-lt"/>
                <a:ea typeface="+mn-ea"/>
                <a:cs typeface="+mn-cs"/>
              </a:rPr>
              <a:t>, 270, pp. 1935-1941.</a:t>
            </a:r>
          </a:p>
          <a:p>
            <a:pPr rtl="0" fontAlgn="base"/>
            <a:br>
              <a:rPr lang="en-US" b="0" dirty="0">
                <a:effectLst/>
              </a:rPr>
            </a:br>
            <a:r>
              <a:rPr lang="en-US" sz="1200" b="0" i="0" u="none" strike="noStrike" kern="1200" dirty="0">
                <a:solidFill>
                  <a:schemeClr val="tx1"/>
                </a:solidFill>
                <a:effectLst/>
                <a:latin typeface="+mn-lt"/>
                <a:ea typeface="+mn-ea"/>
                <a:cs typeface="+mn-cs"/>
              </a:rPr>
              <a:t>Zahn, J. </a:t>
            </a:r>
            <a:r>
              <a:rPr lang="en-US" sz="1200" b="0" i="1" u="none" strike="noStrike" kern="1200" dirty="0">
                <a:solidFill>
                  <a:schemeClr val="tx1"/>
                </a:solidFill>
                <a:effectLst/>
                <a:latin typeface="+mn-lt"/>
                <a:ea typeface="+mn-ea"/>
                <a:cs typeface="+mn-cs"/>
              </a:rPr>
              <a:t>et al</a:t>
            </a:r>
            <a:r>
              <a:rPr lang="en-US" sz="1200" b="0" i="0" u="none" strike="noStrike" kern="1200" dirty="0">
                <a:solidFill>
                  <a:schemeClr val="tx1"/>
                </a:solidFill>
                <a:effectLst/>
                <a:latin typeface="+mn-lt"/>
                <a:ea typeface="+mn-ea"/>
                <a:cs typeface="+mn-cs"/>
              </a:rPr>
              <a:t>. (1996) 'Cytochrome c’ of </a:t>
            </a:r>
            <a:r>
              <a:rPr lang="en-US" sz="1200" b="0" i="1" u="none" strike="noStrike" kern="1200" dirty="0" err="1">
                <a:solidFill>
                  <a:schemeClr val="tx1"/>
                </a:solidFill>
                <a:effectLst/>
                <a:latin typeface="+mn-lt"/>
                <a:ea typeface="+mn-ea"/>
                <a:cs typeface="+mn-cs"/>
              </a:rPr>
              <a:t>Methylococcus</a:t>
            </a:r>
            <a:r>
              <a:rPr lang="en-US" sz="1200" b="0" i="1"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capsulatus</a:t>
            </a:r>
            <a:r>
              <a:rPr lang="en-US" sz="1200" b="0" i="0" u="none" strike="noStrike" kern="1200" dirty="0">
                <a:solidFill>
                  <a:schemeClr val="tx1"/>
                </a:solidFill>
                <a:effectLst/>
                <a:latin typeface="+mn-lt"/>
                <a:ea typeface="+mn-ea"/>
                <a:cs typeface="+mn-cs"/>
              </a:rPr>
              <a:t> Bath', </a:t>
            </a:r>
            <a:r>
              <a:rPr lang="en-US" sz="1200" b="0" i="1" u="none" strike="noStrike" kern="1200" dirty="0">
                <a:solidFill>
                  <a:schemeClr val="tx1"/>
                </a:solidFill>
                <a:effectLst/>
                <a:latin typeface="+mn-lt"/>
                <a:ea typeface="+mn-ea"/>
                <a:cs typeface="+mn-cs"/>
              </a:rPr>
              <a:t>Federation of European Biochemical Societies</a:t>
            </a:r>
            <a:r>
              <a:rPr lang="en-US" sz="1200" b="0" i="0" u="none" strike="noStrike" kern="1200" dirty="0">
                <a:solidFill>
                  <a:schemeClr val="tx1"/>
                </a:solidFill>
                <a:effectLst/>
                <a:latin typeface="+mn-lt"/>
                <a:ea typeface="+mn-ea"/>
                <a:cs typeface="+mn-cs"/>
              </a:rPr>
              <a:t>, 240, pp. 684-691.</a:t>
            </a:r>
          </a:p>
          <a:p>
            <a:pPr rtl="0" fontAlgn="base"/>
            <a:br>
              <a:rPr lang="en-US" b="0" dirty="0">
                <a:effectLst/>
              </a:rPr>
            </a:br>
            <a:r>
              <a:rPr lang="en-US" sz="1200" b="0" i="0" u="none" strike="noStrike" kern="1200" dirty="0">
                <a:solidFill>
                  <a:schemeClr val="tx1"/>
                </a:solidFill>
                <a:effectLst/>
                <a:latin typeface="+mn-lt"/>
                <a:ea typeface="+mn-ea"/>
                <a:cs typeface="+mn-cs"/>
              </a:rPr>
              <a:t>Adams, H. </a:t>
            </a:r>
            <a:r>
              <a:rPr lang="en-US" sz="1200" b="0" i="1" u="none" strike="noStrike" kern="1200" dirty="0">
                <a:solidFill>
                  <a:schemeClr val="tx1"/>
                </a:solidFill>
                <a:effectLst/>
                <a:latin typeface="+mn-lt"/>
                <a:ea typeface="+mn-ea"/>
                <a:cs typeface="+mn-cs"/>
              </a:rPr>
              <a:t>et al</a:t>
            </a:r>
            <a:r>
              <a:rPr lang="en-US" sz="1200" b="0" i="0" u="none" strike="noStrike" kern="1200" dirty="0">
                <a:solidFill>
                  <a:schemeClr val="tx1"/>
                </a:solidFill>
                <a:effectLst/>
                <a:latin typeface="+mn-lt"/>
                <a:ea typeface="+mn-ea"/>
                <a:cs typeface="+mn-cs"/>
              </a:rPr>
              <a:t>. (2019) ‘One fold, two functions: cytochrome P450 and cytochrome c’-</a:t>
            </a:r>
            <a:r>
              <a:rPr lang="el-GR" sz="1200" b="0" i="0" u="none" strike="noStrike" kern="1200" dirty="0">
                <a:solidFill>
                  <a:schemeClr val="tx1"/>
                </a:solidFill>
                <a:effectLst/>
                <a:latin typeface="+mn-lt"/>
                <a:ea typeface="+mn-ea"/>
                <a:cs typeface="+mn-cs"/>
              </a:rPr>
              <a:t>β </a:t>
            </a:r>
            <a:r>
              <a:rPr lang="en-US" sz="1200" b="0" i="0" u="none" strike="noStrike" kern="1200" dirty="0">
                <a:solidFill>
                  <a:schemeClr val="tx1"/>
                </a:solidFill>
                <a:effectLst/>
                <a:latin typeface="+mn-lt"/>
                <a:ea typeface="+mn-ea"/>
                <a:cs typeface="+mn-cs"/>
              </a:rPr>
              <a:t>from the methanotroph </a:t>
            </a:r>
            <a:r>
              <a:rPr lang="en-US" sz="1200" b="0" i="0" u="none" strike="noStrike" kern="1200" dirty="0" err="1">
                <a:solidFill>
                  <a:schemeClr val="tx1"/>
                </a:solidFill>
                <a:effectLst/>
                <a:latin typeface="+mn-lt"/>
                <a:ea typeface="+mn-ea"/>
                <a:cs typeface="+mn-cs"/>
              </a:rPr>
              <a:t>Methylococcus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capsulatus</a:t>
            </a:r>
            <a:r>
              <a:rPr lang="en-US" sz="1200" b="0" i="0" u="none" strike="noStrike" kern="1200" dirty="0">
                <a:solidFill>
                  <a:schemeClr val="tx1"/>
                </a:solidFill>
                <a:effectLst/>
                <a:latin typeface="+mn-lt"/>
                <a:ea typeface="+mn-ea"/>
                <a:cs typeface="+mn-cs"/>
              </a:rPr>
              <a:t> (Bath)’, </a:t>
            </a:r>
            <a:r>
              <a:rPr lang="en-US" sz="1200" b="0" i="1" u="none" strike="noStrike" kern="1200" dirty="0">
                <a:solidFill>
                  <a:schemeClr val="tx1"/>
                </a:solidFill>
                <a:effectLst/>
                <a:latin typeface="+mn-lt"/>
                <a:ea typeface="+mn-ea"/>
                <a:cs typeface="+mn-cs"/>
              </a:rPr>
              <a:t>Chemical Science</a:t>
            </a:r>
            <a:r>
              <a:rPr lang="en-US" sz="1200" b="0" i="0" u="none" strike="noStrike" kern="1200" dirty="0">
                <a:solidFill>
                  <a:schemeClr val="tx1"/>
                </a:solidFill>
                <a:effectLst/>
                <a:latin typeface="+mn-lt"/>
                <a:ea typeface="+mn-ea"/>
                <a:cs typeface="+mn-cs"/>
              </a:rPr>
              <a:t>. 10, pp. 3031-3041.</a:t>
            </a:r>
          </a:p>
          <a:p>
            <a:pPr rtl="0" fontAlgn="base"/>
            <a:br>
              <a:rPr lang="en-US" b="0" dirty="0">
                <a:effectLst/>
              </a:rPr>
            </a:br>
            <a:r>
              <a:rPr lang="en-US" sz="1200" b="0" i="0" u="none" strike="noStrike" kern="1200" dirty="0">
                <a:solidFill>
                  <a:schemeClr val="tx1"/>
                </a:solidFill>
                <a:effectLst/>
                <a:latin typeface="+mn-lt"/>
                <a:ea typeface="+mn-ea"/>
                <a:cs typeface="+mn-cs"/>
              </a:rPr>
              <a:t>RCSB Protein Data Bank (2018) </a:t>
            </a:r>
            <a:r>
              <a:rPr lang="en-US" sz="1200" b="0" i="1" u="none" strike="noStrike" kern="1200" dirty="0">
                <a:solidFill>
                  <a:schemeClr val="tx1"/>
                </a:solidFill>
                <a:effectLst/>
                <a:latin typeface="+mn-lt"/>
                <a:ea typeface="+mn-ea"/>
                <a:cs typeface="+mn-cs"/>
              </a:rPr>
              <a:t>Cytochrome P460 from </a:t>
            </a:r>
            <a:r>
              <a:rPr lang="en-US" sz="1200" b="0" i="1" u="none" strike="noStrike" kern="1200" dirty="0" err="1">
                <a:solidFill>
                  <a:schemeClr val="tx1"/>
                </a:solidFill>
                <a:effectLst/>
                <a:latin typeface="+mn-lt"/>
                <a:ea typeface="+mn-ea"/>
                <a:cs typeface="+mn-cs"/>
              </a:rPr>
              <a:t>Methylococcus</a:t>
            </a:r>
            <a:r>
              <a:rPr lang="en-US" sz="1200" b="0" i="1"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capsulatus</a:t>
            </a:r>
            <a:r>
              <a:rPr lang="en-US" sz="1200" b="0" i="1" u="none" strike="noStrike" kern="1200" dirty="0">
                <a:solidFill>
                  <a:schemeClr val="tx1"/>
                </a:solidFill>
                <a:effectLst/>
                <a:latin typeface="+mn-lt"/>
                <a:ea typeface="+mn-ea"/>
                <a:cs typeface="+mn-cs"/>
              </a:rPr>
              <a:t> (Bath)</a:t>
            </a:r>
            <a:r>
              <a:rPr lang="en-US" sz="1200" b="0" i="0" u="none" strike="noStrike" kern="1200" dirty="0">
                <a:solidFill>
                  <a:schemeClr val="tx1"/>
                </a:solidFill>
                <a:effectLst/>
                <a:latin typeface="+mn-lt"/>
                <a:ea typeface="+mn-ea"/>
                <a:cs typeface="+mn-cs"/>
              </a:rPr>
              <a:t>. Available at: </a:t>
            </a:r>
            <a:r>
              <a:rPr lang="en-US" sz="1200" b="0" i="0" u="none" strike="noStrike" kern="1200" dirty="0">
                <a:solidFill>
                  <a:schemeClr val="tx1"/>
                </a:solidFill>
                <a:effectLst/>
                <a:latin typeface="+mn-lt"/>
                <a:ea typeface="+mn-ea"/>
                <a:cs typeface="+mn-cs"/>
                <a:hlinkClick r:id="rId3"/>
              </a:rPr>
              <a:t>http://www.rcsb.org/3d-view/6HIU/1</a:t>
            </a:r>
            <a:endParaRPr lang="en-US" sz="1200" b="0" i="0" u="none" strike="noStrike" kern="1200" dirty="0">
              <a:solidFill>
                <a:schemeClr val="tx1"/>
              </a:solidFill>
              <a:effectLst/>
              <a:latin typeface="+mn-lt"/>
              <a:ea typeface="+mn-ea"/>
              <a:cs typeface="+mn-cs"/>
            </a:endParaRPr>
          </a:p>
          <a:p>
            <a:pPr rtl="0" fontAlgn="base"/>
            <a:br>
              <a:rPr lang="en-US" b="0" dirty="0">
                <a:effectLst/>
              </a:rPr>
            </a:br>
            <a:r>
              <a:rPr lang="en-US" sz="1200" b="0" i="0" u="none" strike="noStrike" kern="1200" dirty="0">
                <a:solidFill>
                  <a:schemeClr val="tx1"/>
                </a:solidFill>
                <a:effectLst/>
                <a:latin typeface="+mn-lt"/>
                <a:ea typeface="+mn-ea"/>
                <a:cs typeface="+mn-cs"/>
              </a:rPr>
              <a:t>Bergman, D. </a:t>
            </a:r>
            <a:r>
              <a:rPr lang="en-US" sz="1200" b="0" i="1" u="none" strike="noStrike" kern="1200" dirty="0">
                <a:solidFill>
                  <a:schemeClr val="tx1"/>
                </a:solidFill>
                <a:effectLst/>
                <a:latin typeface="+mn-lt"/>
                <a:ea typeface="+mn-ea"/>
                <a:cs typeface="+mn-cs"/>
              </a:rPr>
              <a:t>et al</a:t>
            </a:r>
            <a:r>
              <a:rPr lang="en-US" sz="1200" b="0" i="0" u="none" strike="noStrike" kern="1200" dirty="0">
                <a:solidFill>
                  <a:schemeClr val="tx1"/>
                </a:solidFill>
                <a:effectLst/>
                <a:latin typeface="+mn-lt"/>
                <a:ea typeface="+mn-ea"/>
                <a:cs typeface="+mn-cs"/>
              </a:rPr>
              <a:t>. (2000) ‘Primary structure of cytochrome c’ of </a:t>
            </a:r>
            <a:r>
              <a:rPr lang="en-US" sz="1200" b="0" i="0" u="none" strike="noStrike" kern="1200" dirty="0" err="1">
                <a:solidFill>
                  <a:schemeClr val="tx1"/>
                </a:solidFill>
                <a:effectLst/>
                <a:latin typeface="+mn-lt"/>
                <a:ea typeface="+mn-ea"/>
                <a:cs typeface="+mn-cs"/>
              </a:rPr>
              <a:t>Methylococcus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capsulatus</a:t>
            </a:r>
            <a:r>
              <a:rPr lang="en-US" sz="1200" b="0" i="0" u="none" strike="noStrike" kern="1200" dirty="0">
                <a:solidFill>
                  <a:schemeClr val="tx1"/>
                </a:solidFill>
                <a:effectLst/>
                <a:latin typeface="+mn-lt"/>
                <a:ea typeface="+mn-ea"/>
                <a:cs typeface="+mn-cs"/>
              </a:rPr>
              <a:t> Bath: evidence of a phylogenetic link between P460 and c’-type cytochromes’, </a:t>
            </a:r>
            <a:r>
              <a:rPr lang="en-US" sz="1200" b="0" i="1" u="none" strike="noStrike" kern="1200" dirty="0">
                <a:solidFill>
                  <a:schemeClr val="tx1"/>
                </a:solidFill>
                <a:effectLst/>
                <a:latin typeface="+mn-lt"/>
                <a:ea typeface="+mn-ea"/>
                <a:cs typeface="+mn-cs"/>
              </a:rPr>
              <a:t>Arch Microbiology.</a:t>
            </a:r>
            <a:r>
              <a:rPr lang="en-US" sz="1200" b="0" i="0" u="none" strike="noStrike" kern="1200" dirty="0">
                <a:solidFill>
                  <a:schemeClr val="tx1"/>
                </a:solidFill>
                <a:effectLst/>
                <a:latin typeface="+mn-lt"/>
                <a:ea typeface="+mn-ea"/>
                <a:cs typeface="+mn-cs"/>
              </a:rPr>
              <a:t> 173, pp. 29-34.</a:t>
            </a:r>
          </a:p>
          <a:p>
            <a:pPr rtl="0" fontAlgn="base"/>
            <a:br>
              <a:rPr lang="en-US" b="0" dirty="0">
                <a:effectLst/>
              </a:rPr>
            </a:br>
            <a:r>
              <a:rPr lang="en-US" sz="1200" b="0" i="0" u="none" strike="noStrike" kern="1200" dirty="0">
                <a:solidFill>
                  <a:schemeClr val="tx1"/>
                </a:solidFill>
                <a:effectLst/>
                <a:latin typeface="+mn-lt"/>
                <a:ea typeface="+mn-ea"/>
                <a:cs typeface="+mn-cs"/>
              </a:rPr>
              <a:t>Stevens, C. (2019) ‘Nitrogen in the environment’. </a:t>
            </a:r>
            <a:r>
              <a:rPr lang="en-US" sz="1200" b="0" i="1" u="none" strike="noStrike" kern="1200" dirty="0">
                <a:solidFill>
                  <a:schemeClr val="tx1"/>
                </a:solidFill>
                <a:effectLst/>
                <a:latin typeface="+mn-lt"/>
                <a:ea typeface="+mn-ea"/>
                <a:cs typeface="+mn-cs"/>
              </a:rPr>
              <a:t>Science</a:t>
            </a:r>
            <a:r>
              <a:rPr lang="en-US" sz="1200" b="0" i="0" u="none" strike="noStrike" kern="1200" dirty="0">
                <a:solidFill>
                  <a:schemeClr val="tx1"/>
                </a:solidFill>
                <a:effectLst/>
                <a:latin typeface="+mn-lt"/>
                <a:ea typeface="+mn-ea"/>
                <a:cs typeface="+mn-cs"/>
              </a:rPr>
              <a:t>. 363(6427), pp. 578-580.</a:t>
            </a:r>
          </a:p>
          <a:p>
            <a:pPr rtl="0" fontAlgn="base"/>
            <a:br>
              <a:rPr lang="en-US" b="0" dirty="0">
                <a:effectLst/>
              </a:rPr>
            </a:br>
            <a:r>
              <a:rPr lang="en-US" sz="1200" b="0" i="0" u="none" strike="noStrike" kern="1200" dirty="0">
                <a:solidFill>
                  <a:schemeClr val="tx1"/>
                </a:solidFill>
                <a:effectLst/>
                <a:latin typeface="+mn-lt"/>
                <a:ea typeface="+mn-ea"/>
                <a:cs typeface="+mn-cs"/>
              </a:rPr>
              <a:t>Simkin, S. et al. (2016) ‘Conditional vulnerability of plant diversity to atmospheric nitrogen deposition across the United States’. </a:t>
            </a:r>
            <a:r>
              <a:rPr lang="en-US" sz="1200" b="0" i="1" u="none" strike="noStrike" kern="1200" dirty="0">
                <a:solidFill>
                  <a:schemeClr val="tx1"/>
                </a:solidFill>
                <a:effectLst/>
                <a:latin typeface="+mn-lt"/>
                <a:ea typeface="+mn-ea"/>
                <a:cs typeface="+mn-cs"/>
              </a:rPr>
              <a:t>PNAS</a:t>
            </a:r>
            <a:r>
              <a:rPr lang="en-US" sz="1200" b="0" i="0" u="none" strike="noStrike" kern="1200" dirty="0">
                <a:solidFill>
                  <a:schemeClr val="tx1"/>
                </a:solidFill>
                <a:effectLst/>
                <a:latin typeface="+mn-lt"/>
                <a:ea typeface="+mn-ea"/>
                <a:cs typeface="+mn-cs"/>
              </a:rPr>
              <a:t>. 113 (15), pp. 4086-4091.</a:t>
            </a:r>
          </a:p>
          <a:p>
            <a:pPr rtl="0" fontAlgn="base"/>
            <a:br>
              <a:rPr lang="en-US" b="0" dirty="0">
                <a:effectLst/>
              </a:rPr>
            </a:br>
            <a:r>
              <a:rPr lang="en-US" sz="1200" b="0" i="0" u="none" strike="noStrike" kern="1200" dirty="0">
                <a:solidFill>
                  <a:schemeClr val="tx1"/>
                </a:solidFill>
                <a:effectLst/>
                <a:latin typeface="+mn-lt"/>
                <a:ea typeface="+mn-ea"/>
                <a:cs typeface="+mn-cs"/>
              </a:rPr>
              <a:t>Gilbert, N. (2012) ‘Dirt poor: the key to tackling hunger in Africa is enriching the soil. The big debate is how to do it’. </a:t>
            </a:r>
            <a:r>
              <a:rPr lang="en-US" sz="1200" b="0" i="1" u="none" strike="noStrike" kern="1200" dirty="0">
                <a:solidFill>
                  <a:schemeClr val="tx1"/>
                </a:solidFill>
                <a:effectLst/>
                <a:latin typeface="+mn-lt"/>
                <a:ea typeface="+mn-ea"/>
                <a:cs typeface="+mn-cs"/>
              </a:rPr>
              <a:t>Nature</a:t>
            </a:r>
            <a:r>
              <a:rPr lang="en-US" sz="1200" b="0" i="0" u="none" strike="noStrike" kern="1200" dirty="0">
                <a:solidFill>
                  <a:schemeClr val="tx1"/>
                </a:solidFill>
                <a:effectLst/>
                <a:latin typeface="+mn-lt"/>
                <a:ea typeface="+mn-ea"/>
                <a:cs typeface="+mn-cs"/>
              </a:rPr>
              <a:t>. 483, pp. 525-527.</a:t>
            </a:r>
          </a:p>
          <a:p>
            <a:pPr rtl="0" fontAlgn="base"/>
            <a:br>
              <a:rPr lang="en-US" b="0" dirty="0">
                <a:effectLst/>
              </a:rPr>
            </a:br>
            <a:r>
              <a:rPr lang="en-US" sz="1200" b="0" i="0" u="none" strike="noStrike" kern="1200" dirty="0">
                <a:solidFill>
                  <a:schemeClr val="tx1"/>
                </a:solidFill>
                <a:effectLst/>
                <a:latin typeface="+mn-lt"/>
                <a:ea typeface="+mn-ea"/>
                <a:cs typeface="+mn-cs"/>
              </a:rPr>
              <a:t> Gruber, N., &amp; Galloway, J. (2008) ‘An Earth-system perspective of the global nitrogen cycle’, </a:t>
            </a:r>
            <a:r>
              <a:rPr lang="en-US" sz="1200" b="0" i="1" u="none" strike="noStrike" kern="1200" dirty="0">
                <a:solidFill>
                  <a:schemeClr val="tx1"/>
                </a:solidFill>
                <a:effectLst/>
                <a:latin typeface="+mn-lt"/>
                <a:ea typeface="+mn-ea"/>
                <a:cs typeface="+mn-cs"/>
              </a:rPr>
              <a:t>Nature</a:t>
            </a:r>
            <a:r>
              <a:rPr lang="en-US" sz="1200" b="0" i="0" u="none" strike="noStrike" kern="1200" dirty="0">
                <a:solidFill>
                  <a:schemeClr val="tx1"/>
                </a:solidFill>
                <a:effectLst/>
                <a:latin typeface="+mn-lt"/>
                <a:ea typeface="+mn-ea"/>
                <a:cs typeface="+mn-cs"/>
              </a:rPr>
              <a:t>. 451, pp. 293-296.</a:t>
            </a:r>
          </a:p>
          <a:p>
            <a:pPr rtl="0" fontAlgn="base"/>
            <a:br>
              <a:rPr lang="en-US" b="0" dirty="0">
                <a:effectLst/>
              </a:rPr>
            </a:br>
            <a:r>
              <a:rPr lang="en-US" sz="1200" b="0" i="0" u="none" strike="noStrike" kern="1200" dirty="0">
                <a:solidFill>
                  <a:schemeClr val="tx1"/>
                </a:solidFill>
                <a:effectLst/>
                <a:latin typeface="+mn-lt"/>
                <a:ea typeface="+mn-ea"/>
                <a:cs typeface="+mn-cs"/>
              </a:rPr>
              <a:t>RCSB Protein Data Bank (2018) </a:t>
            </a:r>
            <a:r>
              <a:rPr lang="en-US" sz="1200" b="0" i="1" u="none" strike="noStrike" kern="1200" dirty="0">
                <a:solidFill>
                  <a:schemeClr val="tx1"/>
                </a:solidFill>
                <a:effectLst/>
                <a:latin typeface="+mn-lt"/>
                <a:ea typeface="+mn-ea"/>
                <a:cs typeface="+mn-cs"/>
              </a:rPr>
              <a:t>Nitrosomonas </a:t>
            </a:r>
            <a:r>
              <a:rPr lang="en-US" sz="1200" b="0" i="1" u="none" strike="noStrike" kern="1200" dirty="0" err="1">
                <a:solidFill>
                  <a:schemeClr val="tx1"/>
                </a:solidFill>
                <a:effectLst/>
                <a:latin typeface="+mn-lt"/>
                <a:ea typeface="+mn-ea"/>
                <a:cs typeface="+mn-cs"/>
              </a:rPr>
              <a:t>europaea</a:t>
            </a:r>
            <a:r>
              <a:rPr lang="en-US" sz="1200" b="0" i="1" u="none" strike="noStrike" kern="1200" dirty="0">
                <a:solidFill>
                  <a:schemeClr val="tx1"/>
                </a:solidFill>
                <a:effectLst/>
                <a:latin typeface="+mn-lt"/>
                <a:ea typeface="+mn-ea"/>
                <a:cs typeface="+mn-cs"/>
              </a:rPr>
              <a:t> HAO</a:t>
            </a:r>
            <a:r>
              <a:rPr lang="en-US" sz="1200" b="0" i="0" u="none" strike="noStrike" kern="1200" dirty="0">
                <a:solidFill>
                  <a:schemeClr val="tx1"/>
                </a:solidFill>
                <a:effectLst/>
                <a:latin typeface="+mn-lt"/>
                <a:ea typeface="+mn-ea"/>
                <a:cs typeface="+mn-cs"/>
              </a:rPr>
              <a:t>. Available at: </a:t>
            </a:r>
            <a:r>
              <a:rPr lang="en-US" sz="1200" b="0" i="0" u="none" strike="noStrike" kern="1200" dirty="0">
                <a:solidFill>
                  <a:schemeClr val="tx1"/>
                </a:solidFill>
                <a:effectLst/>
                <a:latin typeface="+mn-lt"/>
                <a:ea typeface="+mn-ea"/>
                <a:cs typeface="+mn-cs"/>
                <a:hlinkClick r:id="rId4"/>
              </a:rPr>
              <a:t>http://www.rcsb.org/3d-view/4N4N/1</a:t>
            </a:r>
            <a:endParaRPr lang="en-US" sz="1200" b="0" i="0" u="none" strike="noStrike" kern="1200" dirty="0">
              <a:solidFill>
                <a:schemeClr val="tx1"/>
              </a:solidFill>
              <a:effectLst/>
              <a:latin typeface="+mn-lt"/>
              <a:ea typeface="+mn-ea"/>
              <a:cs typeface="+mn-cs"/>
            </a:endParaRPr>
          </a:p>
          <a:p>
            <a:br>
              <a:rPr lang="en-US" b="0" dirty="0">
                <a:effectLst/>
              </a:rPr>
            </a:br>
            <a:r>
              <a:rPr lang="en-US" sz="1200" b="0" i="0" u="none" strike="noStrike" kern="1200" dirty="0">
                <a:solidFill>
                  <a:schemeClr val="tx1"/>
                </a:solidFill>
                <a:effectLst/>
                <a:latin typeface="+mn-lt"/>
                <a:ea typeface="+mn-ea"/>
                <a:cs typeface="+mn-cs"/>
              </a:rPr>
              <a:t>RCSB Protein Data Bank (2018) </a:t>
            </a:r>
            <a:r>
              <a:rPr lang="en-US" sz="1200" b="0" i="1" u="none" strike="noStrike" kern="1200" dirty="0">
                <a:solidFill>
                  <a:schemeClr val="tx1"/>
                </a:solidFill>
                <a:effectLst/>
                <a:latin typeface="+mn-lt"/>
                <a:ea typeface="+mn-ea"/>
                <a:cs typeface="+mn-cs"/>
              </a:rPr>
              <a:t>Cytochrome c prime beta from </a:t>
            </a:r>
            <a:r>
              <a:rPr lang="en-US" sz="1200" b="0" i="1" u="none" strike="noStrike" kern="1200" dirty="0" err="1">
                <a:solidFill>
                  <a:schemeClr val="tx1"/>
                </a:solidFill>
                <a:effectLst/>
                <a:latin typeface="+mn-lt"/>
                <a:ea typeface="+mn-ea"/>
                <a:cs typeface="+mn-cs"/>
              </a:rPr>
              <a:t>Methylococcus</a:t>
            </a:r>
            <a:r>
              <a:rPr lang="en-US" sz="1200" b="0" i="1"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capsulatus</a:t>
            </a:r>
            <a:r>
              <a:rPr lang="en-US" sz="1200" b="0" i="1" u="none" strike="noStrike" kern="1200" dirty="0">
                <a:solidFill>
                  <a:schemeClr val="tx1"/>
                </a:solidFill>
                <a:effectLst/>
                <a:latin typeface="+mn-lt"/>
                <a:ea typeface="+mn-ea"/>
                <a:cs typeface="+mn-cs"/>
              </a:rPr>
              <a:t> (Bath)</a:t>
            </a:r>
            <a:r>
              <a:rPr lang="en-US" sz="1200" b="0" i="0" u="none" strike="noStrike" kern="1200" dirty="0">
                <a:solidFill>
                  <a:schemeClr val="tx1"/>
                </a:solidFill>
                <a:effectLst/>
                <a:latin typeface="+mn-lt"/>
                <a:ea typeface="+mn-ea"/>
                <a:cs typeface="+mn-cs"/>
              </a:rPr>
              <a:t>. Available at: </a:t>
            </a:r>
            <a:r>
              <a:rPr lang="en-US" sz="1200" b="0" i="0" u="none" strike="noStrike" kern="1200" dirty="0">
                <a:solidFill>
                  <a:schemeClr val="tx1"/>
                </a:solidFill>
                <a:effectLst/>
                <a:latin typeface="+mn-lt"/>
                <a:ea typeface="+mn-ea"/>
                <a:cs typeface="+mn-cs"/>
                <a:hlinkClick r:id="rId5"/>
              </a:rPr>
              <a:t>https://www.rcsb.org/3d-view/6HIH/1</a:t>
            </a:r>
            <a:endParaRPr lang="en-US" dirty="0"/>
          </a:p>
        </p:txBody>
      </p:sp>
      <p:sp>
        <p:nvSpPr>
          <p:cNvPr id="4" name="Slide Number Placeholder 3"/>
          <p:cNvSpPr>
            <a:spLocks noGrp="1"/>
          </p:cNvSpPr>
          <p:nvPr>
            <p:ph type="sldNum" sz="quarter" idx="5"/>
          </p:nvPr>
        </p:nvSpPr>
        <p:spPr/>
        <p:txBody>
          <a:bodyPr/>
          <a:lstStyle/>
          <a:p>
            <a:fld id="{8E446F52-EE0B-49D6-A010-2B96A7FC2880}" type="slidenum">
              <a:rPr lang="en-US" smtClean="0"/>
              <a:t>2</a:t>
            </a:fld>
            <a:endParaRPr lang="en-US"/>
          </a:p>
        </p:txBody>
      </p:sp>
    </p:spTree>
    <p:extLst>
      <p:ext uri="{BB962C8B-B14F-4D97-AF65-F5344CB8AC3E}">
        <p14:creationId xmlns:p14="http://schemas.microsoft.com/office/powerpoint/2010/main" val="85776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Elmore, B. </a:t>
            </a:r>
            <a:r>
              <a:rPr lang="en-US" sz="1200" b="0" i="1" u="none" strike="noStrike" kern="1200" dirty="0">
                <a:solidFill>
                  <a:schemeClr val="tx1"/>
                </a:solidFill>
                <a:effectLst/>
                <a:latin typeface="+mn-lt"/>
                <a:ea typeface="+mn-ea"/>
                <a:cs typeface="+mn-cs"/>
              </a:rPr>
              <a:t>et a</a:t>
            </a:r>
            <a:r>
              <a:rPr lang="en-US" sz="1200" b="0" i="0" u="none" strike="noStrike" kern="1200" dirty="0">
                <a:solidFill>
                  <a:schemeClr val="tx1"/>
                </a:solidFill>
                <a:effectLst/>
                <a:latin typeface="+mn-lt"/>
                <a:ea typeface="+mn-ea"/>
                <a:cs typeface="+mn-cs"/>
              </a:rPr>
              <a:t>l. (2007) 'Cytochromes P460 and c’-beta; A new family of high-spin cytochromes c', </a:t>
            </a:r>
            <a:r>
              <a:rPr lang="en-US" sz="1200" b="0" i="1" u="none" strike="noStrike" kern="1200" dirty="0">
                <a:solidFill>
                  <a:schemeClr val="tx1"/>
                </a:solidFill>
                <a:effectLst/>
                <a:latin typeface="+mn-lt"/>
                <a:ea typeface="+mn-ea"/>
                <a:cs typeface="+mn-cs"/>
              </a:rPr>
              <a:t>Federation of European Biochemical Societies</a:t>
            </a:r>
            <a:r>
              <a:rPr lang="en-US" sz="1200" b="0" i="0" u="none" strike="noStrike" kern="1200" dirty="0">
                <a:solidFill>
                  <a:schemeClr val="tx1"/>
                </a:solidFill>
                <a:effectLst/>
                <a:latin typeface="+mn-lt"/>
                <a:ea typeface="+mn-ea"/>
                <a:cs typeface="+mn-cs"/>
              </a:rPr>
              <a:t>, 581, pp. 911-916.</a:t>
            </a:r>
          </a:p>
          <a:p>
            <a:pPr rtl="0" fontAlgn="base"/>
            <a:br>
              <a:rPr lang="en-US" b="0" dirty="0">
                <a:effectLst/>
              </a:rPr>
            </a:br>
            <a:r>
              <a:rPr lang="en-US" sz="1200" b="0" i="0" u="none" strike="noStrike" kern="1200" dirty="0">
                <a:solidFill>
                  <a:schemeClr val="tx1"/>
                </a:solidFill>
                <a:effectLst/>
                <a:latin typeface="+mn-lt"/>
                <a:ea typeface="+mn-ea"/>
                <a:cs typeface="+mn-cs"/>
              </a:rPr>
              <a:t>Bergman, D. &amp; Hooper, A.. (2003) 'Cytochrome P460 of </a:t>
            </a:r>
            <a:r>
              <a:rPr lang="en-US" sz="1200" b="0" i="1" u="none" strike="noStrike" kern="1200" dirty="0">
                <a:solidFill>
                  <a:schemeClr val="tx1"/>
                </a:solidFill>
                <a:effectLst/>
                <a:latin typeface="+mn-lt"/>
                <a:ea typeface="+mn-ea"/>
                <a:cs typeface="+mn-cs"/>
              </a:rPr>
              <a:t>Nitrosomonas </a:t>
            </a:r>
            <a:r>
              <a:rPr lang="en-US" sz="1200" b="0" i="1" u="none" strike="noStrike" kern="1200" dirty="0" err="1">
                <a:solidFill>
                  <a:schemeClr val="tx1"/>
                </a:solidFill>
                <a:effectLst/>
                <a:latin typeface="+mn-lt"/>
                <a:ea typeface="+mn-ea"/>
                <a:cs typeface="+mn-cs"/>
              </a:rPr>
              <a:t>europaea</a:t>
            </a:r>
            <a:r>
              <a:rPr lang="en-US" sz="1200" b="0" i="0" u="none" strike="noStrike" kern="1200" dirty="0">
                <a:solidFill>
                  <a:schemeClr val="tx1"/>
                </a:solidFill>
                <a:effectLst/>
                <a:latin typeface="+mn-lt"/>
                <a:ea typeface="+mn-ea"/>
                <a:cs typeface="+mn-cs"/>
              </a:rPr>
              <a:t>: Formation of the heme-lysine crosslink in a heterologous host and mutagenic conversion to a non-crosslinked cytochrome c’', </a:t>
            </a:r>
            <a:r>
              <a:rPr lang="en-US" sz="1200" b="0" i="1" u="none" strike="noStrike" kern="1200" dirty="0">
                <a:solidFill>
                  <a:schemeClr val="tx1"/>
                </a:solidFill>
                <a:effectLst/>
                <a:latin typeface="+mn-lt"/>
                <a:ea typeface="+mn-ea"/>
                <a:cs typeface="+mn-cs"/>
              </a:rPr>
              <a:t>Federation of European Biochemical Societies</a:t>
            </a:r>
            <a:r>
              <a:rPr lang="en-US" sz="1200" b="0" i="0" u="none" strike="noStrike" kern="1200" dirty="0">
                <a:solidFill>
                  <a:schemeClr val="tx1"/>
                </a:solidFill>
                <a:effectLst/>
                <a:latin typeface="+mn-lt"/>
                <a:ea typeface="+mn-ea"/>
                <a:cs typeface="+mn-cs"/>
              </a:rPr>
              <a:t>, 270, pp. 1935-1941.</a:t>
            </a:r>
          </a:p>
          <a:p>
            <a:pPr rtl="0" fontAlgn="base"/>
            <a:br>
              <a:rPr lang="en-US" b="0" dirty="0">
                <a:effectLst/>
              </a:rPr>
            </a:br>
            <a:r>
              <a:rPr lang="en-US" sz="1200" b="0" i="0" u="none" strike="noStrike" kern="1200" dirty="0">
                <a:solidFill>
                  <a:schemeClr val="tx1"/>
                </a:solidFill>
                <a:effectLst/>
                <a:latin typeface="+mn-lt"/>
                <a:ea typeface="+mn-ea"/>
                <a:cs typeface="+mn-cs"/>
              </a:rPr>
              <a:t>Zahn, J. </a:t>
            </a:r>
            <a:r>
              <a:rPr lang="en-US" sz="1200" b="0" i="1" u="none" strike="noStrike" kern="1200" dirty="0">
                <a:solidFill>
                  <a:schemeClr val="tx1"/>
                </a:solidFill>
                <a:effectLst/>
                <a:latin typeface="+mn-lt"/>
                <a:ea typeface="+mn-ea"/>
                <a:cs typeface="+mn-cs"/>
              </a:rPr>
              <a:t>et al</a:t>
            </a:r>
            <a:r>
              <a:rPr lang="en-US" sz="1200" b="0" i="0" u="none" strike="noStrike" kern="1200" dirty="0">
                <a:solidFill>
                  <a:schemeClr val="tx1"/>
                </a:solidFill>
                <a:effectLst/>
                <a:latin typeface="+mn-lt"/>
                <a:ea typeface="+mn-ea"/>
                <a:cs typeface="+mn-cs"/>
              </a:rPr>
              <a:t>. (1996) 'Cytochrome c’ of </a:t>
            </a:r>
            <a:r>
              <a:rPr lang="en-US" sz="1200" b="0" i="1" u="none" strike="noStrike" kern="1200" dirty="0" err="1">
                <a:solidFill>
                  <a:schemeClr val="tx1"/>
                </a:solidFill>
                <a:effectLst/>
                <a:latin typeface="+mn-lt"/>
                <a:ea typeface="+mn-ea"/>
                <a:cs typeface="+mn-cs"/>
              </a:rPr>
              <a:t>Methylococcus</a:t>
            </a:r>
            <a:r>
              <a:rPr lang="en-US" sz="1200" b="0" i="1"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capsulatus</a:t>
            </a:r>
            <a:r>
              <a:rPr lang="en-US" sz="1200" b="0" i="0" u="none" strike="noStrike" kern="1200" dirty="0">
                <a:solidFill>
                  <a:schemeClr val="tx1"/>
                </a:solidFill>
                <a:effectLst/>
                <a:latin typeface="+mn-lt"/>
                <a:ea typeface="+mn-ea"/>
                <a:cs typeface="+mn-cs"/>
              </a:rPr>
              <a:t> Bath', </a:t>
            </a:r>
            <a:r>
              <a:rPr lang="en-US" sz="1200" b="0" i="1" u="none" strike="noStrike" kern="1200" dirty="0">
                <a:solidFill>
                  <a:schemeClr val="tx1"/>
                </a:solidFill>
                <a:effectLst/>
                <a:latin typeface="+mn-lt"/>
                <a:ea typeface="+mn-ea"/>
                <a:cs typeface="+mn-cs"/>
              </a:rPr>
              <a:t>Federation of European Biochemical Societies</a:t>
            </a:r>
            <a:r>
              <a:rPr lang="en-US" sz="1200" b="0" i="0" u="none" strike="noStrike" kern="1200" dirty="0">
                <a:solidFill>
                  <a:schemeClr val="tx1"/>
                </a:solidFill>
                <a:effectLst/>
                <a:latin typeface="+mn-lt"/>
                <a:ea typeface="+mn-ea"/>
                <a:cs typeface="+mn-cs"/>
              </a:rPr>
              <a:t>, 240, pp. 684-691.</a:t>
            </a:r>
          </a:p>
          <a:p>
            <a:pPr rtl="0" fontAlgn="base"/>
            <a:br>
              <a:rPr lang="en-US" b="0" dirty="0">
                <a:effectLst/>
              </a:rPr>
            </a:br>
            <a:r>
              <a:rPr lang="en-US" sz="1200" b="0" i="0" u="none" strike="noStrike" kern="1200" dirty="0">
                <a:solidFill>
                  <a:schemeClr val="tx1"/>
                </a:solidFill>
                <a:effectLst/>
                <a:latin typeface="+mn-lt"/>
                <a:ea typeface="+mn-ea"/>
                <a:cs typeface="+mn-cs"/>
              </a:rPr>
              <a:t>Adams, H. </a:t>
            </a:r>
            <a:r>
              <a:rPr lang="en-US" sz="1200" b="0" i="1" u="none" strike="noStrike" kern="1200" dirty="0">
                <a:solidFill>
                  <a:schemeClr val="tx1"/>
                </a:solidFill>
                <a:effectLst/>
                <a:latin typeface="+mn-lt"/>
                <a:ea typeface="+mn-ea"/>
                <a:cs typeface="+mn-cs"/>
              </a:rPr>
              <a:t>et al</a:t>
            </a:r>
            <a:r>
              <a:rPr lang="en-US" sz="1200" b="0" i="0" u="none" strike="noStrike" kern="1200" dirty="0">
                <a:solidFill>
                  <a:schemeClr val="tx1"/>
                </a:solidFill>
                <a:effectLst/>
                <a:latin typeface="+mn-lt"/>
                <a:ea typeface="+mn-ea"/>
                <a:cs typeface="+mn-cs"/>
              </a:rPr>
              <a:t>. (2019) ‘One fold, two functions: cytochrome P450 and cytochrome c’-</a:t>
            </a:r>
            <a:r>
              <a:rPr lang="el-GR" sz="1200" b="0" i="0" u="none" strike="noStrike" kern="1200" dirty="0">
                <a:solidFill>
                  <a:schemeClr val="tx1"/>
                </a:solidFill>
                <a:effectLst/>
                <a:latin typeface="+mn-lt"/>
                <a:ea typeface="+mn-ea"/>
                <a:cs typeface="+mn-cs"/>
              </a:rPr>
              <a:t>β </a:t>
            </a:r>
            <a:r>
              <a:rPr lang="en-US" sz="1200" b="0" i="0" u="none" strike="noStrike" kern="1200" dirty="0">
                <a:solidFill>
                  <a:schemeClr val="tx1"/>
                </a:solidFill>
                <a:effectLst/>
                <a:latin typeface="+mn-lt"/>
                <a:ea typeface="+mn-ea"/>
                <a:cs typeface="+mn-cs"/>
              </a:rPr>
              <a:t>from the methanotroph </a:t>
            </a:r>
            <a:r>
              <a:rPr lang="en-US" sz="1200" b="0" i="0" u="none" strike="noStrike" kern="1200" dirty="0" err="1">
                <a:solidFill>
                  <a:schemeClr val="tx1"/>
                </a:solidFill>
                <a:effectLst/>
                <a:latin typeface="+mn-lt"/>
                <a:ea typeface="+mn-ea"/>
                <a:cs typeface="+mn-cs"/>
              </a:rPr>
              <a:t>Methylococcus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capsulatus</a:t>
            </a:r>
            <a:r>
              <a:rPr lang="en-US" sz="1200" b="0" i="0" u="none" strike="noStrike" kern="1200" dirty="0">
                <a:solidFill>
                  <a:schemeClr val="tx1"/>
                </a:solidFill>
                <a:effectLst/>
                <a:latin typeface="+mn-lt"/>
                <a:ea typeface="+mn-ea"/>
                <a:cs typeface="+mn-cs"/>
              </a:rPr>
              <a:t> (Bath)’, </a:t>
            </a:r>
            <a:r>
              <a:rPr lang="en-US" sz="1200" b="0" i="1" u="none" strike="noStrike" kern="1200" dirty="0">
                <a:solidFill>
                  <a:schemeClr val="tx1"/>
                </a:solidFill>
                <a:effectLst/>
                <a:latin typeface="+mn-lt"/>
                <a:ea typeface="+mn-ea"/>
                <a:cs typeface="+mn-cs"/>
              </a:rPr>
              <a:t>Chemical Science</a:t>
            </a:r>
            <a:r>
              <a:rPr lang="en-US" sz="1200" b="0" i="0" u="none" strike="noStrike" kern="1200" dirty="0">
                <a:solidFill>
                  <a:schemeClr val="tx1"/>
                </a:solidFill>
                <a:effectLst/>
                <a:latin typeface="+mn-lt"/>
                <a:ea typeface="+mn-ea"/>
                <a:cs typeface="+mn-cs"/>
              </a:rPr>
              <a:t>. 10, pp. 3031-3041.</a:t>
            </a:r>
          </a:p>
          <a:p>
            <a:pPr rtl="0" fontAlgn="base"/>
            <a:br>
              <a:rPr lang="en-US" b="0" dirty="0">
                <a:effectLst/>
              </a:rPr>
            </a:br>
            <a:r>
              <a:rPr lang="en-US" sz="1200" b="0" i="0" u="none" strike="noStrike" kern="1200" dirty="0">
                <a:solidFill>
                  <a:schemeClr val="tx1"/>
                </a:solidFill>
                <a:effectLst/>
                <a:latin typeface="+mn-lt"/>
                <a:ea typeface="+mn-ea"/>
                <a:cs typeface="+mn-cs"/>
              </a:rPr>
              <a:t>RCSB Protein Data Bank (2018) </a:t>
            </a:r>
            <a:r>
              <a:rPr lang="en-US" sz="1200" b="0" i="1" u="none" strike="noStrike" kern="1200" dirty="0">
                <a:solidFill>
                  <a:schemeClr val="tx1"/>
                </a:solidFill>
                <a:effectLst/>
                <a:latin typeface="+mn-lt"/>
                <a:ea typeface="+mn-ea"/>
                <a:cs typeface="+mn-cs"/>
              </a:rPr>
              <a:t>Cytochrome P460 from </a:t>
            </a:r>
            <a:r>
              <a:rPr lang="en-US" sz="1200" b="0" i="1" u="none" strike="noStrike" kern="1200" dirty="0" err="1">
                <a:solidFill>
                  <a:schemeClr val="tx1"/>
                </a:solidFill>
                <a:effectLst/>
                <a:latin typeface="+mn-lt"/>
                <a:ea typeface="+mn-ea"/>
                <a:cs typeface="+mn-cs"/>
              </a:rPr>
              <a:t>Methylococcus</a:t>
            </a:r>
            <a:r>
              <a:rPr lang="en-US" sz="1200" b="0" i="1"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capsulatus</a:t>
            </a:r>
            <a:r>
              <a:rPr lang="en-US" sz="1200" b="0" i="1" u="none" strike="noStrike" kern="1200" dirty="0">
                <a:solidFill>
                  <a:schemeClr val="tx1"/>
                </a:solidFill>
                <a:effectLst/>
                <a:latin typeface="+mn-lt"/>
                <a:ea typeface="+mn-ea"/>
                <a:cs typeface="+mn-cs"/>
              </a:rPr>
              <a:t> (Bath)</a:t>
            </a:r>
            <a:r>
              <a:rPr lang="en-US" sz="1200" b="0" i="0" u="none" strike="noStrike" kern="1200" dirty="0">
                <a:solidFill>
                  <a:schemeClr val="tx1"/>
                </a:solidFill>
                <a:effectLst/>
                <a:latin typeface="+mn-lt"/>
                <a:ea typeface="+mn-ea"/>
                <a:cs typeface="+mn-cs"/>
              </a:rPr>
              <a:t>. Available at: </a:t>
            </a:r>
            <a:r>
              <a:rPr lang="en-US" sz="1200" b="0" i="0" u="none" strike="noStrike" kern="1200" dirty="0">
                <a:solidFill>
                  <a:schemeClr val="tx1"/>
                </a:solidFill>
                <a:effectLst/>
                <a:latin typeface="+mn-lt"/>
                <a:ea typeface="+mn-ea"/>
                <a:cs typeface="+mn-cs"/>
                <a:hlinkClick r:id="rId3"/>
              </a:rPr>
              <a:t>http://www.rcsb.org/3d-view/6HIU/1</a:t>
            </a:r>
            <a:endParaRPr lang="en-US" sz="1200" b="0" i="0" u="none" strike="noStrike" kern="1200" dirty="0">
              <a:solidFill>
                <a:schemeClr val="tx1"/>
              </a:solidFill>
              <a:effectLst/>
              <a:latin typeface="+mn-lt"/>
              <a:ea typeface="+mn-ea"/>
              <a:cs typeface="+mn-cs"/>
            </a:endParaRPr>
          </a:p>
          <a:p>
            <a:pPr rtl="0" fontAlgn="base"/>
            <a:br>
              <a:rPr lang="en-US" b="0" dirty="0">
                <a:effectLst/>
              </a:rPr>
            </a:br>
            <a:r>
              <a:rPr lang="en-US" sz="1200" b="0" i="0" u="none" strike="noStrike" kern="1200" dirty="0">
                <a:solidFill>
                  <a:schemeClr val="tx1"/>
                </a:solidFill>
                <a:effectLst/>
                <a:latin typeface="+mn-lt"/>
                <a:ea typeface="+mn-ea"/>
                <a:cs typeface="+mn-cs"/>
              </a:rPr>
              <a:t>Bergman, D. </a:t>
            </a:r>
            <a:r>
              <a:rPr lang="en-US" sz="1200" b="0" i="1" u="none" strike="noStrike" kern="1200" dirty="0">
                <a:solidFill>
                  <a:schemeClr val="tx1"/>
                </a:solidFill>
                <a:effectLst/>
                <a:latin typeface="+mn-lt"/>
                <a:ea typeface="+mn-ea"/>
                <a:cs typeface="+mn-cs"/>
              </a:rPr>
              <a:t>et al</a:t>
            </a:r>
            <a:r>
              <a:rPr lang="en-US" sz="1200" b="0" i="0" u="none" strike="noStrike" kern="1200" dirty="0">
                <a:solidFill>
                  <a:schemeClr val="tx1"/>
                </a:solidFill>
                <a:effectLst/>
                <a:latin typeface="+mn-lt"/>
                <a:ea typeface="+mn-ea"/>
                <a:cs typeface="+mn-cs"/>
              </a:rPr>
              <a:t>. (2000) ‘Primary structure of cytochrome c’ of </a:t>
            </a:r>
            <a:r>
              <a:rPr lang="en-US" sz="1200" b="0" i="0" u="none" strike="noStrike" kern="1200" dirty="0" err="1">
                <a:solidFill>
                  <a:schemeClr val="tx1"/>
                </a:solidFill>
                <a:effectLst/>
                <a:latin typeface="+mn-lt"/>
                <a:ea typeface="+mn-ea"/>
                <a:cs typeface="+mn-cs"/>
              </a:rPr>
              <a:t>Methylococcus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capsulatus</a:t>
            </a:r>
            <a:r>
              <a:rPr lang="en-US" sz="1200" b="0" i="0" u="none" strike="noStrike" kern="1200" dirty="0">
                <a:solidFill>
                  <a:schemeClr val="tx1"/>
                </a:solidFill>
                <a:effectLst/>
                <a:latin typeface="+mn-lt"/>
                <a:ea typeface="+mn-ea"/>
                <a:cs typeface="+mn-cs"/>
              </a:rPr>
              <a:t> Bath: evidence of a phylogenetic link between P460 and c’-type cytochromes’, </a:t>
            </a:r>
            <a:r>
              <a:rPr lang="en-US" sz="1200" b="0" i="1" u="none" strike="noStrike" kern="1200" dirty="0">
                <a:solidFill>
                  <a:schemeClr val="tx1"/>
                </a:solidFill>
                <a:effectLst/>
                <a:latin typeface="+mn-lt"/>
                <a:ea typeface="+mn-ea"/>
                <a:cs typeface="+mn-cs"/>
              </a:rPr>
              <a:t>Arch Microbiology.</a:t>
            </a:r>
            <a:r>
              <a:rPr lang="en-US" sz="1200" b="0" i="0" u="none" strike="noStrike" kern="1200" dirty="0">
                <a:solidFill>
                  <a:schemeClr val="tx1"/>
                </a:solidFill>
                <a:effectLst/>
                <a:latin typeface="+mn-lt"/>
                <a:ea typeface="+mn-ea"/>
                <a:cs typeface="+mn-cs"/>
              </a:rPr>
              <a:t> 173, pp. 29-34.</a:t>
            </a:r>
          </a:p>
          <a:p>
            <a:pPr rtl="0" fontAlgn="base"/>
            <a:br>
              <a:rPr lang="en-US" b="0" dirty="0">
                <a:effectLst/>
              </a:rPr>
            </a:br>
            <a:r>
              <a:rPr lang="en-US" sz="1200" b="0" i="0" u="none" strike="noStrike" kern="1200" dirty="0">
                <a:solidFill>
                  <a:schemeClr val="tx1"/>
                </a:solidFill>
                <a:effectLst/>
                <a:latin typeface="+mn-lt"/>
                <a:ea typeface="+mn-ea"/>
                <a:cs typeface="+mn-cs"/>
              </a:rPr>
              <a:t>Stevens, C. (2019) ‘Nitrogen in the environment’. </a:t>
            </a:r>
            <a:r>
              <a:rPr lang="en-US" sz="1200" b="0" i="1" u="none" strike="noStrike" kern="1200" dirty="0">
                <a:solidFill>
                  <a:schemeClr val="tx1"/>
                </a:solidFill>
                <a:effectLst/>
                <a:latin typeface="+mn-lt"/>
                <a:ea typeface="+mn-ea"/>
                <a:cs typeface="+mn-cs"/>
              </a:rPr>
              <a:t>Science</a:t>
            </a:r>
            <a:r>
              <a:rPr lang="en-US" sz="1200" b="0" i="0" u="none" strike="noStrike" kern="1200" dirty="0">
                <a:solidFill>
                  <a:schemeClr val="tx1"/>
                </a:solidFill>
                <a:effectLst/>
                <a:latin typeface="+mn-lt"/>
                <a:ea typeface="+mn-ea"/>
                <a:cs typeface="+mn-cs"/>
              </a:rPr>
              <a:t>. 363(6427), pp. 578-580.</a:t>
            </a:r>
          </a:p>
          <a:p>
            <a:pPr rtl="0" fontAlgn="base"/>
            <a:br>
              <a:rPr lang="en-US" b="0" dirty="0">
                <a:effectLst/>
              </a:rPr>
            </a:br>
            <a:r>
              <a:rPr lang="en-US" sz="1200" b="0" i="0" u="none" strike="noStrike" kern="1200" dirty="0">
                <a:solidFill>
                  <a:schemeClr val="tx1"/>
                </a:solidFill>
                <a:effectLst/>
                <a:latin typeface="+mn-lt"/>
                <a:ea typeface="+mn-ea"/>
                <a:cs typeface="+mn-cs"/>
              </a:rPr>
              <a:t>Simkin, S. et al. (2016) ‘Conditional vulnerability of plant diversity to atmospheric nitrogen deposition across the United States’. </a:t>
            </a:r>
            <a:r>
              <a:rPr lang="en-US" sz="1200" b="0" i="1" u="none" strike="noStrike" kern="1200" dirty="0">
                <a:solidFill>
                  <a:schemeClr val="tx1"/>
                </a:solidFill>
                <a:effectLst/>
                <a:latin typeface="+mn-lt"/>
                <a:ea typeface="+mn-ea"/>
                <a:cs typeface="+mn-cs"/>
              </a:rPr>
              <a:t>PNAS</a:t>
            </a:r>
            <a:r>
              <a:rPr lang="en-US" sz="1200" b="0" i="0" u="none" strike="noStrike" kern="1200" dirty="0">
                <a:solidFill>
                  <a:schemeClr val="tx1"/>
                </a:solidFill>
                <a:effectLst/>
                <a:latin typeface="+mn-lt"/>
                <a:ea typeface="+mn-ea"/>
                <a:cs typeface="+mn-cs"/>
              </a:rPr>
              <a:t>. 113 (15), pp. 4086-4091.</a:t>
            </a:r>
          </a:p>
          <a:p>
            <a:pPr rtl="0" fontAlgn="base"/>
            <a:br>
              <a:rPr lang="en-US" b="0" dirty="0">
                <a:effectLst/>
              </a:rPr>
            </a:br>
            <a:r>
              <a:rPr lang="en-US" sz="1200" b="0" i="0" u="none" strike="noStrike" kern="1200" dirty="0">
                <a:solidFill>
                  <a:schemeClr val="tx1"/>
                </a:solidFill>
                <a:effectLst/>
                <a:latin typeface="+mn-lt"/>
                <a:ea typeface="+mn-ea"/>
                <a:cs typeface="+mn-cs"/>
              </a:rPr>
              <a:t>Gilbert, N. (2012) ‘Dirt poor: the key to tackling hunger in Africa is enriching the soil. The big debate is how to do it’. </a:t>
            </a:r>
            <a:r>
              <a:rPr lang="en-US" sz="1200" b="0" i="1" u="none" strike="noStrike" kern="1200" dirty="0">
                <a:solidFill>
                  <a:schemeClr val="tx1"/>
                </a:solidFill>
                <a:effectLst/>
                <a:latin typeface="+mn-lt"/>
                <a:ea typeface="+mn-ea"/>
                <a:cs typeface="+mn-cs"/>
              </a:rPr>
              <a:t>Nature</a:t>
            </a:r>
            <a:r>
              <a:rPr lang="en-US" sz="1200" b="0" i="0" u="none" strike="noStrike" kern="1200" dirty="0">
                <a:solidFill>
                  <a:schemeClr val="tx1"/>
                </a:solidFill>
                <a:effectLst/>
                <a:latin typeface="+mn-lt"/>
                <a:ea typeface="+mn-ea"/>
                <a:cs typeface="+mn-cs"/>
              </a:rPr>
              <a:t>. 483, pp. 525-527.</a:t>
            </a:r>
          </a:p>
          <a:p>
            <a:pPr rtl="0" fontAlgn="base"/>
            <a:br>
              <a:rPr lang="en-US" b="0" dirty="0">
                <a:effectLst/>
              </a:rPr>
            </a:br>
            <a:r>
              <a:rPr lang="en-US" sz="1200" b="0" i="0" u="none" strike="noStrike" kern="1200" dirty="0">
                <a:solidFill>
                  <a:schemeClr val="tx1"/>
                </a:solidFill>
                <a:effectLst/>
                <a:latin typeface="+mn-lt"/>
                <a:ea typeface="+mn-ea"/>
                <a:cs typeface="+mn-cs"/>
              </a:rPr>
              <a:t> Gruber, N., &amp; Galloway, J. (2008) ‘An Earth-system perspective of the global nitrogen cycle’, </a:t>
            </a:r>
            <a:r>
              <a:rPr lang="en-US" sz="1200" b="0" i="1" u="none" strike="noStrike" kern="1200" dirty="0">
                <a:solidFill>
                  <a:schemeClr val="tx1"/>
                </a:solidFill>
                <a:effectLst/>
                <a:latin typeface="+mn-lt"/>
                <a:ea typeface="+mn-ea"/>
                <a:cs typeface="+mn-cs"/>
              </a:rPr>
              <a:t>Nature</a:t>
            </a:r>
            <a:r>
              <a:rPr lang="en-US" sz="1200" b="0" i="0" u="none" strike="noStrike" kern="1200" dirty="0">
                <a:solidFill>
                  <a:schemeClr val="tx1"/>
                </a:solidFill>
                <a:effectLst/>
                <a:latin typeface="+mn-lt"/>
                <a:ea typeface="+mn-ea"/>
                <a:cs typeface="+mn-cs"/>
              </a:rPr>
              <a:t>. 451, pp. 293-296.</a:t>
            </a:r>
          </a:p>
          <a:p>
            <a:pPr rtl="0" fontAlgn="base"/>
            <a:br>
              <a:rPr lang="en-US" b="0" dirty="0">
                <a:effectLst/>
              </a:rPr>
            </a:br>
            <a:r>
              <a:rPr lang="en-US" sz="1200" b="0" i="0" u="none" strike="noStrike" kern="1200" dirty="0">
                <a:solidFill>
                  <a:schemeClr val="tx1"/>
                </a:solidFill>
                <a:effectLst/>
                <a:latin typeface="+mn-lt"/>
                <a:ea typeface="+mn-ea"/>
                <a:cs typeface="+mn-cs"/>
              </a:rPr>
              <a:t>RCSB Protein Data Bank (2018) </a:t>
            </a:r>
            <a:r>
              <a:rPr lang="en-US" sz="1200" b="0" i="1" u="none" strike="noStrike" kern="1200" dirty="0">
                <a:solidFill>
                  <a:schemeClr val="tx1"/>
                </a:solidFill>
                <a:effectLst/>
                <a:latin typeface="+mn-lt"/>
                <a:ea typeface="+mn-ea"/>
                <a:cs typeface="+mn-cs"/>
              </a:rPr>
              <a:t>Nitrosomonas </a:t>
            </a:r>
            <a:r>
              <a:rPr lang="en-US" sz="1200" b="0" i="1" u="none" strike="noStrike" kern="1200" dirty="0" err="1">
                <a:solidFill>
                  <a:schemeClr val="tx1"/>
                </a:solidFill>
                <a:effectLst/>
                <a:latin typeface="+mn-lt"/>
                <a:ea typeface="+mn-ea"/>
                <a:cs typeface="+mn-cs"/>
              </a:rPr>
              <a:t>europaea</a:t>
            </a:r>
            <a:r>
              <a:rPr lang="en-US" sz="1200" b="0" i="1" u="none" strike="noStrike" kern="1200" dirty="0">
                <a:solidFill>
                  <a:schemeClr val="tx1"/>
                </a:solidFill>
                <a:effectLst/>
                <a:latin typeface="+mn-lt"/>
                <a:ea typeface="+mn-ea"/>
                <a:cs typeface="+mn-cs"/>
              </a:rPr>
              <a:t> HAO</a:t>
            </a:r>
            <a:r>
              <a:rPr lang="en-US" sz="1200" b="0" i="0" u="none" strike="noStrike" kern="1200" dirty="0">
                <a:solidFill>
                  <a:schemeClr val="tx1"/>
                </a:solidFill>
                <a:effectLst/>
                <a:latin typeface="+mn-lt"/>
                <a:ea typeface="+mn-ea"/>
                <a:cs typeface="+mn-cs"/>
              </a:rPr>
              <a:t>. Available at: </a:t>
            </a:r>
            <a:r>
              <a:rPr lang="en-US" sz="1200" b="0" i="0" u="none" strike="noStrike" kern="1200" dirty="0">
                <a:solidFill>
                  <a:schemeClr val="tx1"/>
                </a:solidFill>
                <a:effectLst/>
                <a:latin typeface="+mn-lt"/>
                <a:ea typeface="+mn-ea"/>
                <a:cs typeface="+mn-cs"/>
                <a:hlinkClick r:id="rId4"/>
              </a:rPr>
              <a:t>http://www.rcsb.org/3d-view/4N4N/1</a:t>
            </a:r>
            <a:endParaRPr lang="en-US" sz="1200" b="0" i="0" u="none" strike="noStrike" kern="1200" dirty="0">
              <a:solidFill>
                <a:schemeClr val="tx1"/>
              </a:solidFill>
              <a:effectLst/>
              <a:latin typeface="+mn-lt"/>
              <a:ea typeface="+mn-ea"/>
              <a:cs typeface="+mn-cs"/>
            </a:endParaRPr>
          </a:p>
          <a:p>
            <a:br>
              <a:rPr lang="en-US" b="0" dirty="0">
                <a:effectLst/>
              </a:rPr>
            </a:br>
            <a:r>
              <a:rPr lang="en-US" sz="1200" b="0" i="0" u="none" strike="noStrike" kern="1200" dirty="0">
                <a:solidFill>
                  <a:schemeClr val="tx1"/>
                </a:solidFill>
                <a:effectLst/>
                <a:latin typeface="+mn-lt"/>
                <a:ea typeface="+mn-ea"/>
                <a:cs typeface="+mn-cs"/>
              </a:rPr>
              <a:t>RCSB Protein Data Bank (2018) </a:t>
            </a:r>
            <a:r>
              <a:rPr lang="en-US" sz="1200" b="0" i="1" u="none" strike="noStrike" kern="1200" dirty="0">
                <a:solidFill>
                  <a:schemeClr val="tx1"/>
                </a:solidFill>
                <a:effectLst/>
                <a:latin typeface="+mn-lt"/>
                <a:ea typeface="+mn-ea"/>
                <a:cs typeface="+mn-cs"/>
              </a:rPr>
              <a:t>Cytochrome c prime beta from </a:t>
            </a:r>
            <a:r>
              <a:rPr lang="en-US" sz="1200" b="0" i="1" u="none" strike="noStrike" kern="1200" dirty="0" err="1">
                <a:solidFill>
                  <a:schemeClr val="tx1"/>
                </a:solidFill>
                <a:effectLst/>
                <a:latin typeface="+mn-lt"/>
                <a:ea typeface="+mn-ea"/>
                <a:cs typeface="+mn-cs"/>
              </a:rPr>
              <a:t>Methylococcus</a:t>
            </a:r>
            <a:r>
              <a:rPr lang="en-US" sz="1200" b="0" i="1"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capsulatus</a:t>
            </a:r>
            <a:r>
              <a:rPr lang="en-US" sz="1200" b="0" i="1" u="none" strike="noStrike" kern="1200" dirty="0">
                <a:solidFill>
                  <a:schemeClr val="tx1"/>
                </a:solidFill>
                <a:effectLst/>
                <a:latin typeface="+mn-lt"/>
                <a:ea typeface="+mn-ea"/>
                <a:cs typeface="+mn-cs"/>
              </a:rPr>
              <a:t> (Bath)</a:t>
            </a:r>
            <a:r>
              <a:rPr lang="en-US" sz="1200" b="0" i="0" u="none" strike="noStrike" kern="1200" dirty="0">
                <a:solidFill>
                  <a:schemeClr val="tx1"/>
                </a:solidFill>
                <a:effectLst/>
                <a:latin typeface="+mn-lt"/>
                <a:ea typeface="+mn-ea"/>
                <a:cs typeface="+mn-cs"/>
              </a:rPr>
              <a:t>. Available at: </a:t>
            </a:r>
            <a:r>
              <a:rPr lang="en-US" sz="1200" b="0" i="0" u="none" strike="noStrike" kern="1200" dirty="0">
                <a:solidFill>
                  <a:schemeClr val="tx1"/>
                </a:solidFill>
                <a:effectLst/>
                <a:latin typeface="+mn-lt"/>
                <a:ea typeface="+mn-ea"/>
                <a:cs typeface="+mn-cs"/>
                <a:hlinkClick r:id="rId5"/>
              </a:rPr>
              <a:t>https://www.rcsb.org/3d-view/6HIH/1</a:t>
            </a:r>
            <a:endParaRPr lang="en-US" dirty="0"/>
          </a:p>
        </p:txBody>
      </p:sp>
      <p:sp>
        <p:nvSpPr>
          <p:cNvPr id="4" name="Slide Number Placeholder 3"/>
          <p:cNvSpPr>
            <a:spLocks noGrp="1"/>
          </p:cNvSpPr>
          <p:nvPr>
            <p:ph type="sldNum" sz="quarter" idx="5"/>
          </p:nvPr>
        </p:nvSpPr>
        <p:spPr/>
        <p:txBody>
          <a:bodyPr/>
          <a:lstStyle/>
          <a:p>
            <a:fld id="{8E446F52-EE0B-49D6-A010-2B96A7FC2880}" type="slidenum">
              <a:rPr lang="en-US" smtClean="0"/>
              <a:t>3</a:t>
            </a:fld>
            <a:endParaRPr lang="en-US"/>
          </a:p>
        </p:txBody>
      </p:sp>
    </p:spTree>
    <p:extLst>
      <p:ext uri="{BB962C8B-B14F-4D97-AF65-F5344CB8AC3E}">
        <p14:creationId xmlns:p14="http://schemas.microsoft.com/office/powerpoint/2010/main" val="37575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46F52-EE0B-49D6-A010-2B96A7FC2880}" type="slidenum">
              <a:rPr lang="en-US" smtClean="0"/>
              <a:t>4</a:t>
            </a:fld>
            <a:endParaRPr lang="en-US"/>
          </a:p>
        </p:txBody>
      </p:sp>
    </p:spTree>
    <p:extLst>
      <p:ext uri="{BB962C8B-B14F-4D97-AF65-F5344CB8AC3E}">
        <p14:creationId xmlns:p14="http://schemas.microsoft.com/office/powerpoint/2010/main" val="61315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46F52-EE0B-49D6-A010-2B96A7FC2880}" type="slidenum">
              <a:rPr lang="en-US" smtClean="0"/>
              <a:t>5</a:t>
            </a:fld>
            <a:endParaRPr lang="en-US"/>
          </a:p>
        </p:txBody>
      </p:sp>
    </p:spTree>
    <p:extLst>
      <p:ext uri="{BB962C8B-B14F-4D97-AF65-F5344CB8AC3E}">
        <p14:creationId xmlns:p14="http://schemas.microsoft.com/office/powerpoint/2010/main" val="170121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ED86DC59-6958-4024-8632-A779863F92B3}"/>
              </a:ext>
            </a:extLst>
          </p:cNvPr>
          <p:cNvGrpSpPr/>
          <p:nvPr/>
        </p:nvGrpSpPr>
        <p:grpSpPr>
          <a:xfrm>
            <a:off x="0" y="-8467"/>
            <a:ext cx="12192005" cy="6866467"/>
            <a:chOff x="0" y="-8467"/>
            <a:chExt cx="12192005" cy="6866467"/>
          </a:xfrm>
        </p:grpSpPr>
        <p:sp>
          <p:nvSpPr>
            <p:cNvPr id="3" name="Freeform 14">
              <a:extLst>
                <a:ext uri="{FF2B5EF4-FFF2-40B4-BE49-F238E27FC236}">
                  <a16:creationId xmlns:a16="http://schemas.microsoft.com/office/drawing/2014/main" id="{D62C28F2-8033-4168-8106-30F9830262B8}"/>
                </a:ext>
              </a:extLst>
            </p:cNvPr>
            <p:cNvSpPr/>
            <p:nvPr/>
          </p:nvSpPr>
          <p:spPr>
            <a:xfrm>
              <a:off x="0" y="-7863"/>
              <a:ext cx="863595" cy="5698065"/>
            </a:xfrm>
            <a:custGeom>
              <a:avLst/>
              <a:gdLst>
                <a:gd name="f0" fmla="val w"/>
                <a:gd name="f1" fmla="val h"/>
                <a:gd name="f2" fmla="val 0"/>
                <a:gd name="f3" fmla="val 863600"/>
                <a:gd name="f4" fmla="val 5698067"/>
                <a:gd name="f5" fmla="val 8467"/>
                <a:gd name="f6" fmla="val 16934"/>
                <a:gd name="f7" fmla="*/ f0 1 863600"/>
                <a:gd name="f8" fmla="*/ f1 1 5698067"/>
                <a:gd name="f9" fmla="+- f4 0 f2"/>
                <a:gd name="f10" fmla="+- f3 0 f2"/>
                <a:gd name="f11" fmla="*/ f10 1 863600"/>
                <a:gd name="f12" fmla="*/ f9 1 5698067"/>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863600" h="5698067">
                  <a:moveTo>
                    <a:pt x="f2" y="f5"/>
                  </a:moveTo>
                  <a:lnTo>
                    <a:pt x="f3" y="f2"/>
                  </a:lnTo>
                  <a:lnTo>
                    <a:pt x="f3" y="f6"/>
                  </a:lnTo>
                  <a:lnTo>
                    <a:pt x="f2" y="f4"/>
                  </a:lnTo>
                  <a:lnTo>
                    <a:pt x="f2" y="f5"/>
                  </a:lnTo>
                  <a:close/>
                </a:path>
              </a:pathLst>
            </a:custGeom>
            <a:solidFill>
              <a:srgbClr val="5E076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4" name="Straight Connector 18">
              <a:extLst>
                <a:ext uri="{FF2B5EF4-FFF2-40B4-BE49-F238E27FC236}">
                  <a16:creationId xmlns:a16="http://schemas.microsoft.com/office/drawing/2014/main" id="{A0D847A5-0878-49AC-A54D-B2579B61FBCE}"/>
                </a:ext>
              </a:extLst>
            </p:cNvPr>
            <p:cNvCxnSpPr/>
            <p:nvPr/>
          </p:nvCxnSpPr>
          <p:spPr>
            <a:xfrm>
              <a:off x="9371008" y="0"/>
              <a:ext cx="1219207" cy="6858000"/>
            </a:xfrm>
            <a:prstGeom prst="straightConnector1">
              <a:avLst/>
            </a:prstGeom>
            <a:noFill/>
            <a:ln w="9528" cap="rnd">
              <a:solidFill>
                <a:srgbClr val="5E076F">
                  <a:alpha val="70000"/>
                </a:srgbClr>
              </a:solidFill>
              <a:prstDash val="solid"/>
              <a:miter/>
            </a:ln>
          </p:spPr>
        </p:cxnSp>
        <p:cxnSp>
          <p:nvCxnSpPr>
            <p:cNvPr id="5" name="Straight Connector 19">
              <a:extLst>
                <a:ext uri="{FF2B5EF4-FFF2-40B4-BE49-F238E27FC236}">
                  <a16:creationId xmlns:a16="http://schemas.microsoft.com/office/drawing/2014/main" id="{3984C8F6-713A-40F3-ACCF-9549C9D2C808}"/>
                </a:ext>
              </a:extLst>
            </p:cNvPr>
            <p:cNvCxnSpPr/>
            <p:nvPr/>
          </p:nvCxnSpPr>
          <p:spPr>
            <a:xfrm flipH="1">
              <a:off x="7425266" y="3681410"/>
              <a:ext cx="4763557" cy="3176590"/>
            </a:xfrm>
            <a:prstGeom prst="straightConnector1">
              <a:avLst/>
            </a:prstGeom>
            <a:noFill/>
            <a:ln w="9528" cap="rnd">
              <a:solidFill>
                <a:srgbClr val="5E076F">
                  <a:alpha val="70000"/>
                </a:srgbClr>
              </a:solidFill>
              <a:prstDash val="solid"/>
              <a:miter/>
            </a:ln>
          </p:spPr>
        </p:cxnSp>
        <p:sp>
          <p:nvSpPr>
            <p:cNvPr id="6" name="Rectangle 23">
              <a:extLst>
                <a:ext uri="{FF2B5EF4-FFF2-40B4-BE49-F238E27FC236}">
                  <a16:creationId xmlns:a16="http://schemas.microsoft.com/office/drawing/2014/main" id="{438EFF73-1656-4CAB-92E9-B4FBD9A62F4C}"/>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5E076F">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7" name="Rectangle 25">
              <a:extLst>
                <a:ext uri="{FF2B5EF4-FFF2-40B4-BE49-F238E27FC236}">
                  <a16:creationId xmlns:a16="http://schemas.microsoft.com/office/drawing/2014/main" id="{9BBF27F8-6AFA-45A2-974D-204533DE4C80}"/>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5E076F">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Isosceles Triangle 22">
              <a:extLst>
                <a:ext uri="{FF2B5EF4-FFF2-40B4-BE49-F238E27FC236}">
                  <a16:creationId xmlns:a16="http://schemas.microsoft.com/office/drawing/2014/main" id="{951A161E-032F-49CA-BBE9-CF3643598524}"/>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60553">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9" name="Rectangle 27">
              <a:extLst>
                <a:ext uri="{FF2B5EF4-FFF2-40B4-BE49-F238E27FC236}">
                  <a16:creationId xmlns:a16="http://schemas.microsoft.com/office/drawing/2014/main" id="{D6B50B03-1653-411E-9C4C-49CE3C4A873F}"/>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460553">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0" name="Rectangle 28">
              <a:extLst>
                <a:ext uri="{FF2B5EF4-FFF2-40B4-BE49-F238E27FC236}">
                  <a16:creationId xmlns:a16="http://schemas.microsoft.com/office/drawing/2014/main" id="{EC77A337-2A61-4600-BEA3-0A13DCE534A1}"/>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A2100">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1" name="Rectangle 29">
              <a:extLst>
                <a:ext uri="{FF2B5EF4-FFF2-40B4-BE49-F238E27FC236}">
                  <a16:creationId xmlns:a16="http://schemas.microsoft.com/office/drawing/2014/main" id="{0A76A40B-8301-46EB-859D-01E0FD530B83}"/>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01900">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2" name="Isosceles Triangle 26">
              <a:extLst>
                <a:ext uri="{FF2B5EF4-FFF2-40B4-BE49-F238E27FC236}">
                  <a16:creationId xmlns:a16="http://schemas.microsoft.com/office/drawing/2014/main" id="{74734E9D-B79D-4E27-B173-31DF1733FFA3}"/>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60553">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grpSp>
      <p:sp>
        <p:nvSpPr>
          <p:cNvPr id="13" name="Title 1">
            <a:extLst>
              <a:ext uri="{FF2B5EF4-FFF2-40B4-BE49-F238E27FC236}">
                <a16:creationId xmlns:a16="http://schemas.microsoft.com/office/drawing/2014/main" id="{5FE991EE-70BD-4AC1-83DF-74C958C526D5}"/>
              </a:ext>
            </a:extLst>
          </p:cNvPr>
          <p:cNvSpPr txBox="1">
            <a:spLocks noGrp="1"/>
          </p:cNvSpPr>
          <p:nvPr>
            <p:ph type="ctrTitle"/>
          </p:nvPr>
        </p:nvSpPr>
        <p:spPr>
          <a:xfrm>
            <a:off x="1507068" y="2404533"/>
            <a:ext cx="7766931" cy="1646304"/>
          </a:xfrm>
        </p:spPr>
        <p:txBody>
          <a:bodyPr anchor="b">
            <a:noAutofit/>
          </a:bodyPr>
          <a:lstStyle>
            <a:lvl1pPr algn="r">
              <a:defRPr sz="5400"/>
            </a:lvl1pPr>
          </a:lstStyle>
          <a:p>
            <a:pPr lvl="0"/>
            <a:r>
              <a:rPr lang="en-US"/>
              <a:t>Click to edit Master title style</a:t>
            </a:r>
          </a:p>
        </p:txBody>
      </p:sp>
      <p:sp>
        <p:nvSpPr>
          <p:cNvPr id="14" name="Subtitle 2">
            <a:extLst>
              <a:ext uri="{FF2B5EF4-FFF2-40B4-BE49-F238E27FC236}">
                <a16:creationId xmlns:a16="http://schemas.microsoft.com/office/drawing/2014/main" id="{B7B9CCEA-1CA5-4C70-A981-78F4BDC223C3}"/>
              </a:ext>
            </a:extLst>
          </p:cNvPr>
          <p:cNvSpPr txBox="1">
            <a:spLocks noGrp="1"/>
          </p:cNvSpPr>
          <p:nvPr>
            <p:ph type="subTitle" idx="1"/>
          </p:nvPr>
        </p:nvSpPr>
        <p:spPr>
          <a:xfrm>
            <a:off x="1507068" y="4050828"/>
            <a:ext cx="7766931" cy="1096895"/>
          </a:xfrm>
        </p:spPr>
        <p:txBody>
          <a:bodyPr/>
          <a:lstStyle>
            <a:lvl1pPr marL="0" indent="0" algn="r">
              <a:buNone/>
              <a:defRPr>
                <a:solidFill>
                  <a:srgbClr val="7F7F7F"/>
                </a:solidFill>
              </a:defRPr>
            </a:lvl1pPr>
          </a:lstStyle>
          <a:p>
            <a:pPr lvl="0"/>
            <a:r>
              <a:rPr lang="en-US"/>
              <a:t>Click to edit Master subtitle style</a:t>
            </a:r>
          </a:p>
        </p:txBody>
      </p:sp>
      <p:sp>
        <p:nvSpPr>
          <p:cNvPr id="15" name="Date Placeholder 3">
            <a:extLst>
              <a:ext uri="{FF2B5EF4-FFF2-40B4-BE49-F238E27FC236}">
                <a16:creationId xmlns:a16="http://schemas.microsoft.com/office/drawing/2014/main" id="{487A0C44-E28F-44B1-B577-3FF82469C93F}"/>
              </a:ext>
            </a:extLst>
          </p:cNvPr>
          <p:cNvSpPr txBox="1">
            <a:spLocks noGrp="1"/>
          </p:cNvSpPr>
          <p:nvPr>
            <p:ph type="dt" sz="half" idx="7"/>
          </p:nvPr>
        </p:nvSpPr>
        <p:spPr/>
        <p:txBody>
          <a:bodyPr/>
          <a:lstStyle>
            <a:lvl1pPr>
              <a:defRPr/>
            </a:lvl1pPr>
          </a:lstStyle>
          <a:p>
            <a:pPr lvl="0"/>
            <a:fld id="{D6B5AB5E-0E02-4FC2-8779-A182302E8CDE}" type="datetime1">
              <a:rPr lang="en-GB"/>
              <a:pPr lvl="0"/>
              <a:t>26/06/2020</a:t>
            </a:fld>
            <a:endParaRPr lang="en-GB"/>
          </a:p>
        </p:txBody>
      </p:sp>
      <p:sp>
        <p:nvSpPr>
          <p:cNvPr id="16" name="Footer Placeholder 4">
            <a:extLst>
              <a:ext uri="{FF2B5EF4-FFF2-40B4-BE49-F238E27FC236}">
                <a16:creationId xmlns:a16="http://schemas.microsoft.com/office/drawing/2014/main" id="{3275869C-B634-4A77-9134-1C8A9FF8A861}"/>
              </a:ext>
            </a:extLst>
          </p:cNvPr>
          <p:cNvSpPr txBox="1">
            <a:spLocks noGrp="1"/>
          </p:cNvSpPr>
          <p:nvPr>
            <p:ph type="ftr" sz="quarter" idx="9"/>
          </p:nvPr>
        </p:nvSpPr>
        <p:spPr/>
        <p:txBody>
          <a:bodyPr/>
          <a:lstStyle>
            <a:lvl1pPr>
              <a:defRPr/>
            </a:lvl1pPr>
          </a:lstStyle>
          <a:p>
            <a:pPr lvl="0"/>
            <a:endParaRPr lang="en-GB"/>
          </a:p>
        </p:txBody>
      </p:sp>
      <p:sp>
        <p:nvSpPr>
          <p:cNvPr id="17" name="Slide Number Placeholder 5">
            <a:extLst>
              <a:ext uri="{FF2B5EF4-FFF2-40B4-BE49-F238E27FC236}">
                <a16:creationId xmlns:a16="http://schemas.microsoft.com/office/drawing/2014/main" id="{AA8B0428-156A-420A-B9B2-9116DEF01BBD}"/>
              </a:ext>
            </a:extLst>
          </p:cNvPr>
          <p:cNvSpPr txBox="1">
            <a:spLocks noGrp="1"/>
          </p:cNvSpPr>
          <p:nvPr>
            <p:ph type="sldNum" sz="quarter" idx="8"/>
          </p:nvPr>
        </p:nvSpPr>
        <p:spPr/>
        <p:txBody>
          <a:bodyPr/>
          <a:lstStyle>
            <a:lvl1pPr>
              <a:defRPr/>
            </a:lvl1pPr>
          </a:lstStyle>
          <a:p>
            <a:pPr lvl="0"/>
            <a:fld id="{4E7857B8-75B4-499B-AF80-EC37FD1BB7BF}" type="slidenum">
              <a:t>‹#›</a:t>
            </a:fld>
            <a:endParaRPr lang="en-GB"/>
          </a:p>
        </p:txBody>
      </p:sp>
    </p:spTree>
    <p:extLst>
      <p:ext uri="{BB962C8B-B14F-4D97-AF65-F5344CB8AC3E}">
        <p14:creationId xmlns:p14="http://schemas.microsoft.com/office/powerpoint/2010/main" val="41855473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6045-5FE4-4501-9122-F8BC6A42B2F4}"/>
              </a:ext>
            </a:extLst>
          </p:cNvPr>
          <p:cNvSpPr txBox="1">
            <a:spLocks noGrp="1"/>
          </p:cNvSpPr>
          <p:nvPr>
            <p:ph type="title"/>
          </p:nvPr>
        </p:nvSpPr>
        <p:spPr>
          <a:xfrm>
            <a:off x="677332" y="609603"/>
            <a:ext cx="8596667" cy="3403597"/>
          </a:xfrm>
        </p:spPr>
        <p:txBody>
          <a:bodyPr anchor="ctr"/>
          <a:lstStyle>
            <a:lvl1pPr>
              <a:defRPr sz="4400"/>
            </a:lvl1pPr>
          </a:lstStyle>
          <a:p>
            <a:pPr lvl="0"/>
            <a:r>
              <a:rPr lang="en-US"/>
              <a:t>Click to edit Master title style</a:t>
            </a:r>
          </a:p>
        </p:txBody>
      </p:sp>
      <p:sp>
        <p:nvSpPr>
          <p:cNvPr id="3" name="Text Placeholder 2">
            <a:extLst>
              <a:ext uri="{FF2B5EF4-FFF2-40B4-BE49-F238E27FC236}">
                <a16:creationId xmlns:a16="http://schemas.microsoft.com/office/drawing/2014/main" id="{947CDE40-DCF4-47B6-88BD-1B49228FCF36}"/>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CF070542-BE88-422A-AB65-BD0913D50C79}"/>
              </a:ext>
            </a:extLst>
          </p:cNvPr>
          <p:cNvSpPr txBox="1">
            <a:spLocks noGrp="1"/>
          </p:cNvSpPr>
          <p:nvPr>
            <p:ph type="dt" sz="half" idx="7"/>
          </p:nvPr>
        </p:nvSpPr>
        <p:spPr/>
        <p:txBody>
          <a:bodyPr/>
          <a:lstStyle>
            <a:lvl1pPr>
              <a:defRPr/>
            </a:lvl1pPr>
          </a:lstStyle>
          <a:p>
            <a:pPr lvl="0"/>
            <a:fld id="{63A3292A-022E-4210-BA89-41445DB84201}" type="datetime1">
              <a:rPr lang="en-GB"/>
              <a:pPr lvl="0"/>
              <a:t>26/06/2020</a:t>
            </a:fld>
            <a:endParaRPr lang="en-GB"/>
          </a:p>
        </p:txBody>
      </p:sp>
      <p:sp>
        <p:nvSpPr>
          <p:cNvPr id="5" name="Footer Placeholder 4">
            <a:extLst>
              <a:ext uri="{FF2B5EF4-FFF2-40B4-BE49-F238E27FC236}">
                <a16:creationId xmlns:a16="http://schemas.microsoft.com/office/drawing/2014/main" id="{25418672-0CBB-4EBC-B56F-3133972E6B92}"/>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A208359-0065-4DFC-A835-056776E5FD27}"/>
              </a:ext>
            </a:extLst>
          </p:cNvPr>
          <p:cNvSpPr txBox="1">
            <a:spLocks noGrp="1"/>
          </p:cNvSpPr>
          <p:nvPr>
            <p:ph type="sldNum" sz="quarter" idx="8"/>
          </p:nvPr>
        </p:nvSpPr>
        <p:spPr/>
        <p:txBody>
          <a:bodyPr/>
          <a:lstStyle>
            <a:lvl1pPr>
              <a:defRPr/>
            </a:lvl1pPr>
          </a:lstStyle>
          <a:p>
            <a:pPr lvl="0"/>
            <a:fld id="{27DB6ECC-0664-4706-9735-B1D9917E76AF}" type="slidenum">
              <a:t>‹#›</a:t>
            </a:fld>
            <a:endParaRPr lang="en-GB"/>
          </a:p>
        </p:txBody>
      </p:sp>
    </p:spTree>
    <p:extLst>
      <p:ext uri="{BB962C8B-B14F-4D97-AF65-F5344CB8AC3E}">
        <p14:creationId xmlns:p14="http://schemas.microsoft.com/office/powerpoint/2010/main" val="189312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7008-8D92-4BCB-AB99-CB86BA039F7D}"/>
              </a:ext>
            </a:extLst>
          </p:cNvPr>
          <p:cNvSpPr txBox="1">
            <a:spLocks noGrp="1"/>
          </p:cNvSpPr>
          <p:nvPr>
            <p:ph type="title"/>
          </p:nvPr>
        </p:nvSpPr>
        <p:spPr>
          <a:xfrm>
            <a:off x="931334" y="609603"/>
            <a:ext cx="8094131" cy="3022604"/>
          </a:xfrm>
        </p:spPr>
        <p:txBody>
          <a:bodyPr anchor="ctr"/>
          <a:lstStyle>
            <a:lvl1pPr>
              <a:defRPr sz="4400"/>
            </a:lvl1pPr>
          </a:lstStyle>
          <a:p>
            <a:pPr lvl="0"/>
            <a:r>
              <a:rPr lang="en-US"/>
              <a:t>Click to edit Master title style</a:t>
            </a:r>
          </a:p>
        </p:txBody>
      </p:sp>
      <p:sp>
        <p:nvSpPr>
          <p:cNvPr id="3" name="Text Placeholder 9">
            <a:extLst>
              <a:ext uri="{FF2B5EF4-FFF2-40B4-BE49-F238E27FC236}">
                <a16:creationId xmlns:a16="http://schemas.microsoft.com/office/drawing/2014/main" id="{3F707116-0F63-4E0B-8A5F-16153A8094AE}"/>
              </a:ext>
            </a:extLst>
          </p:cNvPr>
          <p:cNvSpPr txBox="1">
            <a:spLocks noGrp="1"/>
          </p:cNvSpPr>
          <p:nvPr>
            <p:ph type="body" idx="4294967295"/>
          </p:nvPr>
        </p:nvSpPr>
        <p:spPr>
          <a:xfrm>
            <a:off x="1366141" y="3632197"/>
            <a:ext cx="7224528" cy="381003"/>
          </a:xfrm>
        </p:spPr>
        <p:txBody>
          <a:bodyPr anchor="ctr">
            <a:noAutofit/>
          </a:bodyPr>
          <a:lstStyle>
            <a:lvl1pPr marL="0" indent="0">
              <a:buNone/>
              <a:defRPr sz="1600">
                <a:solidFill>
                  <a:srgbClr val="7F7F7F"/>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F0C34133-0FD5-4C45-8AD0-FA5897E068E8}"/>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en-US"/>
              <a:t>Click to edit Master text styles</a:t>
            </a:r>
          </a:p>
        </p:txBody>
      </p:sp>
      <p:sp>
        <p:nvSpPr>
          <p:cNvPr id="5" name="Date Placeholder 3">
            <a:extLst>
              <a:ext uri="{FF2B5EF4-FFF2-40B4-BE49-F238E27FC236}">
                <a16:creationId xmlns:a16="http://schemas.microsoft.com/office/drawing/2014/main" id="{6299D86C-EDBF-44ED-9446-EB8F28F55EA0}"/>
              </a:ext>
            </a:extLst>
          </p:cNvPr>
          <p:cNvSpPr txBox="1">
            <a:spLocks noGrp="1"/>
          </p:cNvSpPr>
          <p:nvPr>
            <p:ph type="dt" sz="half" idx="7"/>
          </p:nvPr>
        </p:nvSpPr>
        <p:spPr/>
        <p:txBody>
          <a:bodyPr/>
          <a:lstStyle>
            <a:lvl1pPr>
              <a:defRPr/>
            </a:lvl1pPr>
          </a:lstStyle>
          <a:p>
            <a:pPr lvl="0"/>
            <a:fld id="{63F20A62-4D12-4F87-8815-0FC0C1883DEB}" type="datetime1">
              <a:rPr lang="en-GB"/>
              <a:pPr lvl="0"/>
              <a:t>26/06/2020</a:t>
            </a:fld>
            <a:endParaRPr lang="en-GB"/>
          </a:p>
        </p:txBody>
      </p:sp>
      <p:sp>
        <p:nvSpPr>
          <p:cNvPr id="6" name="Footer Placeholder 4">
            <a:extLst>
              <a:ext uri="{FF2B5EF4-FFF2-40B4-BE49-F238E27FC236}">
                <a16:creationId xmlns:a16="http://schemas.microsoft.com/office/drawing/2014/main" id="{CDF9CF6E-08AD-445D-8C65-8B5E8E6A0BAB}"/>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A66B591D-9F67-41BA-B721-13753471BB12}"/>
              </a:ext>
            </a:extLst>
          </p:cNvPr>
          <p:cNvSpPr txBox="1">
            <a:spLocks noGrp="1"/>
          </p:cNvSpPr>
          <p:nvPr>
            <p:ph type="sldNum" sz="quarter" idx="8"/>
          </p:nvPr>
        </p:nvSpPr>
        <p:spPr/>
        <p:txBody>
          <a:bodyPr/>
          <a:lstStyle>
            <a:lvl1pPr>
              <a:defRPr/>
            </a:lvl1pPr>
          </a:lstStyle>
          <a:p>
            <a:pPr lvl="0"/>
            <a:fld id="{DFD741F6-1B09-4971-B8F0-1E5E8CA7057E}" type="slidenum">
              <a:t>‹#›</a:t>
            </a:fld>
            <a:endParaRPr lang="en-GB"/>
          </a:p>
        </p:txBody>
      </p:sp>
      <p:sp>
        <p:nvSpPr>
          <p:cNvPr id="8" name="TextBox 23">
            <a:extLst>
              <a:ext uri="{FF2B5EF4-FFF2-40B4-BE49-F238E27FC236}">
                <a16:creationId xmlns:a16="http://schemas.microsoft.com/office/drawing/2014/main" id="{5399FCB1-3DAC-496D-A3C1-EBF906122834}"/>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F22F1"/>
                </a:solidFill>
                <a:uFillTx/>
                <a:latin typeface="Arial"/>
              </a:rPr>
              <a:t>“</a:t>
            </a:r>
          </a:p>
        </p:txBody>
      </p:sp>
      <p:sp>
        <p:nvSpPr>
          <p:cNvPr id="9" name="TextBox 24">
            <a:extLst>
              <a:ext uri="{FF2B5EF4-FFF2-40B4-BE49-F238E27FC236}">
                <a16:creationId xmlns:a16="http://schemas.microsoft.com/office/drawing/2014/main" id="{42835DF2-5A5D-4334-BFCA-BF38281FAC23}"/>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F22F1"/>
                </a:solidFill>
                <a:uFillTx/>
                <a:latin typeface="Arial"/>
              </a:rPr>
              <a:t>”</a:t>
            </a:r>
          </a:p>
        </p:txBody>
      </p:sp>
    </p:spTree>
    <p:extLst>
      <p:ext uri="{BB962C8B-B14F-4D97-AF65-F5344CB8AC3E}">
        <p14:creationId xmlns:p14="http://schemas.microsoft.com/office/powerpoint/2010/main" val="2960393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1F32-8D07-4F32-A295-4B4CE635EDC8}"/>
              </a:ext>
            </a:extLst>
          </p:cNvPr>
          <p:cNvSpPr txBox="1">
            <a:spLocks noGrp="1"/>
          </p:cNvSpPr>
          <p:nvPr>
            <p:ph type="title"/>
          </p:nvPr>
        </p:nvSpPr>
        <p:spPr>
          <a:xfrm>
            <a:off x="677332" y="1931990"/>
            <a:ext cx="8596667" cy="2595460"/>
          </a:xfrm>
        </p:spPr>
        <p:txBody>
          <a:bodyPr anchor="b"/>
          <a:lstStyle>
            <a:lvl1pPr>
              <a:defRPr sz="4400"/>
            </a:lvl1pPr>
          </a:lstStyle>
          <a:p>
            <a:pPr lvl="0"/>
            <a:r>
              <a:rPr lang="en-US"/>
              <a:t>Click to edit Master title style</a:t>
            </a:r>
          </a:p>
        </p:txBody>
      </p:sp>
      <p:sp>
        <p:nvSpPr>
          <p:cNvPr id="3" name="Text Placeholder 2">
            <a:extLst>
              <a:ext uri="{FF2B5EF4-FFF2-40B4-BE49-F238E27FC236}">
                <a16:creationId xmlns:a16="http://schemas.microsoft.com/office/drawing/2014/main" id="{1D80F5D9-8AC5-48DE-848D-6949371BBCFE}"/>
              </a:ext>
            </a:extLst>
          </p:cNvPr>
          <p:cNvSpPr txBox="1">
            <a:spLocks noGrp="1"/>
          </p:cNvSpPr>
          <p:nvPr>
            <p:ph type="body" idx="4294967295"/>
          </p:nvPr>
        </p:nvSpPr>
        <p:spPr>
          <a:xfrm>
            <a:off x="677332" y="4527450"/>
            <a:ext cx="8596667" cy="1513917"/>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0D0DC3A5-CD3D-4907-A5C3-5661009DC192}"/>
              </a:ext>
            </a:extLst>
          </p:cNvPr>
          <p:cNvSpPr txBox="1">
            <a:spLocks noGrp="1"/>
          </p:cNvSpPr>
          <p:nvPr>
            <p:ph type="dt" sz="half" idx="7"/>
          </p:nvPr>
        </p:nvSpPr>
        <p:spPr/>
        <p:txBody>
          <a:bodyPr/>
          <a:lstStyle>
            <a:lvl1pPr>
              <a:defRPr/>
            </a:lvl1pPr>
          </a:lstStyle>
          <a:p>
            <a:pPr lvl="0"/>
            <a:fld id="{B08E6837-1E78-418F-AA30-70ABA398AE1C}" type="datetime1">
              <a:rPr lang="en-GB"/>
              <a:pPr lvl="0"/>
              <a:t>26/06/2020</a:t>
            </a:fld>
            <a:endParaRPr lang="en-GB"/>
          </a:p>
        </p:txBody>
      </p:sp>
      <p:sp>
        <p:nvSpPr>
          <p:cNvPr id="5" name="Footer Placeholder 4">
            <a:extLst>
              <a:ext uri="{FF2B5EF4-FFF2-40B4-BE49-F238E27FC236}">
                <a16:creationId xmlns:a16="http://schemas.microsoft.com/office/drawing/2014/main" id="{4D6C60FA-A7A3-4A30-AA72-9A3FD7A5D11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AFAD73E1-82C1-4FAC-86F3-8C2C8F53DB8C}"/>
              </a:ext>
            </a:extLst>
          </p:cNvPr>
          <p:cNvSpPr txBox="1">
            <a:spLocks noGrp="1"/>
          </p:cNvSpPr>
          <p:nvPr>
            <p:ph type="sldNum" sz="quarter" idx="8"/>
          </p:nvPr>
        </p:nvSpPr>
        <p:spPr/>
        <p:txBody>
          <a:bodyPr/>
          <a:lstStyle>
            <a:lvl1pPr>
              <a:defRPr/>
            </a:lvl1pPr>
          </a:lstStyle>
          <a:p>
            <a:pPr lvl="0"/>
            <a:fld id="{A6C82806-5373-4F56-93CF-DF82EB990808}" type="slidenum">
              <a:t>‹#›</a:t>
            </a:fld>
            <a:endParaRPr lang="en-GB"/>
          </a:p>
        </p:txBody>
      </p:sp>
    </p:spTree>
    <p:extLst>
      <p:ext uri="{BB962C8B-B14F-4D97-AF65-F5344CB8AC3E}">
        <p14:creationId xmlns:p14="http://schemas.microsoft.com/office/powerpoint/2010/main" val="396253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F9F6-7CAC-4AF8-9C46-A51A8CCE667F}"/>
              </a:ext>
            </a:extLst>
          </p:cNvPr>
          <p:cNvSpPr txBox="1">
            <a:spLocks noGrp="1"/>
          </p:cNvSpPr>
          <p:nvPr>
            <p:ph type="title"/>
          </p:nvPr>
        </p:nvSpPr>
        <p:spPr>
          <a:xfrm>
            <a:off x="931334" y="609603"/>
            <a:ext cx="8094131" cy="3022604"/>
          </a:xfrm>
        </p:spPr>
        <p:txBody>
          <a:bodyPr anchor="ctr"/>
          <a:lstStyle>
            <a:lvl1pPr>
              <a:defRPr sz="4400"/>
            </a:lvl1pPr>
          </a:lstStyle>
          <a:p>
            <a:pPr lvl="0"/>
            <a:r>
              <a:rPr lang="en-US"/>
              <a:t>Click to edit Master title style</a:t>
            </a:r>
          </a:p>
        </p:txBody>
      </p:sp>
      <p:sp>
        <p:nvSpPr>
          <p:cNvPr id="3" name="Text Placeholder 9">
            <a:extLst>
              <a:ext uri="{FF2B5EF4-FFF2-40B4-BE49-F238E27FC236}">
                <a16:creationId xmlns:a16="http://schemas.microsoft.com/office/drawing/2014/main" id="{346B8E93-E0BF-40DA-8CF7-4A38E999D02B}"/>
              </a:ext>
            </a:extLst>
          </p:cNvPr>
          <p:cNvSpPr txBox="1">
            <a:spLocks noGrp="1"/>
          </p:cNvSpPr>
          <p:nvPr>
            <p:ph type="body" idx="4294967295"/>
          </p:nvPr>
        </p:nvSpPr>
        <p:spPr>
          <a:xfrm>
            <a:off x="677332" y="4013201"/>
            <a:ext cx="8596667" cy="514249"/>
          </a:xfrm>
        </p:spPr>
        <p:txBody>
          <a:bodyPr anchor="b">
            <a:noAutofit/>
          </a:bodyPr>
          <a:lstStyle>
            <a:lvl1pPr marL="0" indent="0">
              <a:buNone/>
              <a:defRPr sz="2400"/>
            </a:lvl1pPr>
          </a:lstStyle>
          <a:p>
            <a:pPr lvl="0"/>
            <a:r>
              <a:rPr lang="en-US"/>
              <a:t>Click to edit Master text styles</a:t>
            </a:r>
          </a:p>
        </p:txBody>
      </p:sp>
      <p:sp>
        <p:nvSpPr>
          <p:cNvPr id="4" name="Text Placeholder 2">
            <a:extLst>
              <a:ext uri="{FF2B5EF4-FFF2-40B4-BE49-F238E27FC236}">
                <a16:creationId xmlns:a16="http://schemas.microsoft.com/office/drawing/2014/main" id="{0402367B-0F0C-42AA-B3D9-2FEC6027A198}"/>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en-US"/>
              <a:t>Click to edit Master text styles</a:t>
            </a:r>
          </a:p>
        </p:txBody>
      </p:sp>
      <p:sp>
        <p:nvSpPr>
          <p:cNvPr id="5" name="Date Placeholder 3">
            <a:extLst>
              <a:ext uri="{FF2B5EF4-FFF2-40B4-BE49-F238E27FC236}">
                <a16:creationId xmlns:a16="http://schemas.microsoft.com/office/drawing/2014/main" id="{0BE888D2-9CC0-40BD-8FAF-3888149BE120}"/>
              </a:ext>
            </a:extLst>
          </p:cNvPr>
          <p:cNvSpPr txBox="1">
            <a:spLocks noGrp="1"/>
          </p:cNvSpPr>
          <p:nvPr>
            <p:ph type="dt" sz="half" idx="7"/>
          </p:nvPr>
        </p:nvSpPr>
        <p:spPr/>
        <p:txBody>
          <a:bodyPr/>
          <a:lstStyle>
            <a:lvl1pPr>
              <a:defRPr/>
            </a:lvl1pPr>
          </a:lstStyle>
          <a:p>
            <a:pPr lvl="0"/>
            <a:fld id="{5786565D-1EE9-4335-A5C0-0EF3F3124705}" type="datetime1">
              <a:rPr lang="en-GB"/>
              <a:pPr lvl="0"/>
              <a:t>26/06/2020</a:t>
            </a:fld>
            <a:endParaRPr lang="en-GB"/>
          </a:p>
        </p:txBody>
      </p:sp>
      <p:sp>
        <p:nvSpPr>
          <p:cNvPr id="6" name="Footer Placeholder 4">
            <a:extLst>
              <a:ext uri="{FF2B5EF4-FFF2-40B4-BE49-F238E27FC236}">
                <a16:creationId xmlns:a16="http://schemas.microsoft.com/office/drawing/2014/main" id="{381CEBBB-F72F-4AAD-83FE-133DCF92C646}"/>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EACCB3D8-60C5-4274-80AC-A4FF6575F9F8}"/>
              </a:ext>
            </a:extLst>
          </p:cNvPr>
          <p:cNvSpPr txBox="1">
            <a:spLocks noGrp="1"/>
          </p:cNvSpPr>
          <p:nvPr>
            <p:ph type="sldNum" sz="quarter" idx="8"/>
          </p:nvPr>
        </p:nvSpPr>
        <p:spPr/>
        <p:txBody>
          <a:bodyPr/>
          <a:lstStyle>
            <a:lvl1pPr>
              <a:defRPr/>
            </a:lvl1pPr>
          </a:lstStyle>
          <a:p>
            <a:pPr lvl="0"/>
            <a:fld id="{EC3E82B4-EEB6-4248-956C-7BFBB8ABF3AC}" type="slidenum">
              <a:t>‹#›</a:t>
            </a:fld>
            <a:endParaRPr lang="en-GB"/>
          </a:p>
        </p:txBody>
      </p:sp>
      <p:sp>
        <p:nvSpPr>
          <p:cNvPr id="8" name="TextBox 23">
            <a:extLst>
              <a:ext uri="{FF2B5EF4-FFF2-40B4-BE49-F238E27FC236}">
                <a16:creationId xmlns:a16="http://schemas.microsoft.com/office/drawing/2014/main" id="{BCEF0CC8-90D5-43EC-9181-0A1BFBEFE600}"/>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F22F1"/>
                </a:solidFill>
                <a:uFillTx/>
                <a:latin typeface="Arial"/>
              </a:rPr>
              <a:t>“</a:t>
            </a:r>
          </a:p>
        </p:txBody>
      </p:sp>
      <p:sp>
        <p:nvSpPr>
          <p:cNvPr id="9" name="TextBox 24">
            <a:extLst>
              <a:ext uri="{FF2B5EF4-FFF2-40B4-BE49-F238E27FC236}">
                <a16:creationId xmlns:a16="http://schemas.microsoft.com/office/drawing/2014/main" id="{7DFE0A12-C86A-41F4-BAD5-0C6448C09FAE}"/>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F22F1"/>
                </a:solidFill>
                <a:uFillTx/>
                <a:latin typeface="Arial"/>
              </a:rPr>
              <a:t>”</a:t>
            </a:r>
          </a:p>
        </p:txBody>
      </p:sp>
    </p:spTree>
    <p:extLst>
      <p:ext uri="{BB962C8B-B14F-4D97-AF65-F5344CB8AC3E}">
        <p14:creationId xmlns:p14="http://schemas.microsoft.com/office/powerpoint/2010/main" val="1849983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854A-A278-4BE1-978E-3201D6B9F1CD}"/>
              </a:ext>
            </a:extLst>
          </p:cNvPr>
          <p:cNvSpPr txBox="1">
            <a:spLocks noGrp="1"/>
          </p:cNvSpPr>
          <p:nvPr>
            <p:ph type="title"/>
          </p:nvPr>
        </p:nvSpPr>
        <p:spPr>
          <a:xfrm>
            <a:off x="685800" y="609603"/>
            <a:ext cx="8588200" cy="3022604"/>
          </a:xfrm>
        </p:spPr>
        <p:txBody>
          <a:bodyPr anchor="ctr"/>
          <a:lstStyle>
            <a:lvl1pPr>
              <a:defRPr sz="4400"/>
            </a:lvl1pPr>
          </a:lstStyle>
          <a:p>
            <a:pPr lvl="0"/>
            <a:r>
              <a:rPr lang="en-US"/>
              <a:t>Click to edit Master title style</a:t>
            </a:r>
          </a:p>
        </p:txBody>
      </p:sp>
      <p:sp>
        <p:nvSpPr>
          <p:cNvPr id="3" name="Text Placeholder 9">
            <a:extLst>
              <a:ext uri="{FF2B5EF4-FFF2-40B4-BE49-F238E27FC236}">
                <a16:creationId xmlns:a16="http://schemas.microsoft.com/office/drawing/2014/main" id="{32A442D8-A1B9-4F95-8555-4C5A27E3CD75}"/>
              </a:ext>
            </a:extLst>
          </p:cNvPr>
          <p:cNvSpPr txBox="1">
            <a:spLocks noGrp="1"/>
          </p:cNvSpPr>
          <p:nvPr>
            <p:ph type="body" idx="4294967295"/>
          </p:nvPr>
        </p:nvSpPr>
        <p:spPr>
          <a:xfrm>
            <a:off x="677332" y="4013201"/>
            <a:ext cx="8596667" cy="514249"/>
          </a:xfrm>
        </p:spPr>
        <p:txBody>
          <a:bodyPr anchor="b">
            <a:noAutofit/>
          </a:bodyPr>
          <a:lstStyle>
            <a:lvl1pPr marL="0" indent="0">
              <a:buNone/>
              <a:defRPr sz="2400">
                <a:solidFill>
                  <a:srgbClr val="5E076F"/>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C83CE38A-D5DE-4B01-8722-7CE0291156B7}"/>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en-US"/>
              <a:t>Click to edit Master text styles</a:t>
            </a:r>
          </a:p>
        </p:txBody>
      </p:sp>
      <p:sp>
        <p:nvSpPr>
          <p:cNvPr id="5" name="Date Placeholder 3">
            <a:extLst>
              <a:ext uri="{FF2B5EF4-FFF2-40B4-BE49-F238E27FC236}">
                <a16:creationId xmlns:a16="http://schemas.microsoft.com/office/drawing/2014/main" id="{4EE2D35C-8C0C-41A4-8576-15E2D94E090C}"/>
              </a:ext>
            </a:extLst>
          </p:cNvPr>
          <p:cNvSpPr txBox="1">
            <a:spLocks noGrp="1"/>
          </p:cNvSpPr>
          <p:nvPr>
            <p:ph type="dt" sz="half" idx="7"/>
          </p:nvPr>
        </p:nvSpPr>
        <p:spPr/>
        <p:txBody>
          <a:bodyPr/>
          <a:lstStyle>
            <a:lvl1pPr>
              <a:defRPr/>
            </a:lvl1pPr>
          </a:lstStyle>
          <a:p>
            <a:pPr lvl="0"/>
            <a:fld id="{828F9D87-92AF-4249-AE8E-FFD811A66D13}" type="datetime1">
              <a:rPr lang="en-GB"/>
              <a:pPr lvl="0"/>
              <a:t>26/06/2020</a:t>
            </a:fld>
            <a:endParaRPr lang="en-GB"/>
          </a:p>
        </p:txBody>
      </p:sp>
      <p:sp>
        <p:nvSpPr>
          <p:cNvPr id="6" name="Footer Placeholder 4">
            <a:extLst>
              <a:ext uri="{FF2B5EF4-FFF2-40B4-BE49-F238E27FC236}">
                <a16:creationId xmlns:a16="http://schemas.microsoft.com/office/drawing/2014/main" id="{74B9FEAE-BBAC-4F48-88BE-A1E939D8B712}"/>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72576138-AD8C-48A9-AAC7-70BA0FD9E188}"/>
              </a:ext>
            </a:extLst>
          </p:cNvPr>
          <p:cNvSpPr txBox="1">
            <a:spLocks noGrp="1"/>
          </p:cNvSpPr>
          <p:nvPr>
            <p:ph type="sldNum" sz="quarter" idx="8"/>
          </p:nvPr>
        </p:nvSpPr>
        <p:spPr/>
        <p:txBody>
          <a:bodyPr/>
          <a:lstStyle>
            <a:lvl1pPr>
              <a:defRPr/>
            </a:lvl1pPr>
          </a:lstStyle>
          <a:p>
            <a:pPr lvl="0"/>
            <a:fld id="{E77491E1-F1E4-49ED-9BCC-FB06027BFD23}" type="slidenum">
              <a:t>‹#›</a:t>
            </a:fld>
            <a:endParaRPr lang="en-GB"/>
          </a:p>
        </p:txBody>
      </p:sp>
    </p:spTree>
    <p:extLst>
      <p:ext uri="{BB962C8B-B14F-4D97-AF65-F5344CB8AC3E}">
        <p14:creationId xmlns:p14="http://schemas.microsoft.com/office/powerpoint/2010/main" val="3218568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693C-2403-45F1-9224-55327D7FC591}"/>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AE9FB42-E326-4279-8469-94565D04959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6957E-49A8-43E8-8D49-D2E219FC3CD4}"/>
              </a:ext>
            </a:extLst>
          </p:cNvPr>
          <p:cNvSpPr txBox="1">
            <a:spLocks noGrp="1"/>
          </p:cNvSpPr>
          <p:nvPr>
            <p:ph type="dt" sz="half" idx="7"/>
          </p:nvPr>
        </p:nvSpPr>
        <p:spPr/>
        <p:txBody>
          <a:bodyPr/>
          <a:lstStyle>
            <a:lvl1pPr>
              <a:defRPr/>
            </a:lvl1pPr>
          </a:lstStyle>
          <a:p>
            <a:pPr lvl="0"/>
            <a:fld id="{AF43631E-4A5D-4D7A-B0FF-427230FE1064}" type="datetime1">
              <a:rPr lang="en-GB"/>
              <a:pPr lvl="0"/>
              <a:t>26/06/2020</a:t>
            </a:fld>
            <a:endParaRPr lang="en-GB"/>
          </a:p>
        </p:txBody>
      </p:sp>
      <p:sp>
        <p:nvSpPr>
          <p:cNvPr id="5" name="Footer Placeholder 4">
            <a:extLst>
              <a:ext uri="{FF2B5EF4-FFF2-40B4-BE49-F238E27FC236}">
                <a16:creationId xmlns:a16="http://schemas.microsoft.com/office/drawing/2014/main" id="{41A2318B-F6C3-4A80-BA53-D40DA0CE8B0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766D321-3600-42EE-9BB3-112A53300D47}"/>
              </a:ext>
            </a:extLst>
          </p:cNvPr>
          <p:cNvSpPr txBox="1">
            <a:spLocks noGrp="1"/>
          </p:cNvSpPr>
          <p:nvPr>
            <p:ph type="sldNum" sz="quarter" idx="8"/>
          </p:nvPr>
        </p:nvSpPr>
        <p:spPr/>
        <p:txBody>
          <a:bodyPr/>
          <a:lstStyle>
            <a:lvl1pPr>
              <a:defRPr/>
            </a:lvl1pPr>
          </a:lstStyle>
          <a:p>
            <a:pPr lvl="0"/>
            <a:fld id="{38D0CF6E-7F2A-4D07-B85E-70751BE2B734}" type="slidenum">
              <a:t>‹#›</a:t>
            </a:fld>
            <a:endParaRPr lang="en-GB"/>
          </a:p>
        </p:txBody>
      </p:sp>
    </p:spTree>
    <p:extLst>
      <p:ext uri="{BB962C8B-B14F-4D97-AF65-F5344CB8AC3E}">
        <p14:creationId xmlns:p14="http://schemas.microsoft.com/office/powerpoint/2010/main" val="4012345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A7418-1E8F-4ABD-B3BF-448100473DE5}"/>
              </a:ext>
            </a:extLst>
          </p:cNvPr>
          <p:cNvSpPr txBox="1">
            <a:spLocks noGrp="1"/>
          </p:cNvSpPr>
          <p:nvPr>
            <p:ph type="title" orient="vert"/>
          </p:nvPr>
        </p:nvSpPr>
        <p:spPr>
          <a:xfrm>
            <a:off x="7967670" y="609603"/>
            <a:ext cx="1304739" cy="5251454"/>
          </a:xfrm>
        </p:spPr>
        <p:txBody>
          <a:bodyPr vert="eaVert" anchor="ct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C427D623-645D-40D1-9163-57882115DB67}"/>
              </a:ext>
            </a:extLst>
          </p:cNvPr>
          <p:cNvSpPr txBox="1">
            <a:spLocks noGrp="1"/>
          </p:cNvSpPr>
          <p:nvPr>
            <p:ph type="body" orient="vert" idx="1"/>
          </p:nvPr>
        </p:nvSpPr>
        <p:spPr>
          <a:xfrm>
            <a:off x="677332" y="609603"/>
            <a:ext cx="7060146" cy="525145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ED0D9-C0F4-4E58-9EE6-62D0D6E937E0}"/>
              </a:ext>
            </a:extLst>
          </p:cNvPr>
          <p:cNvSpPr txBox="1">
            <a:spLocks noGrp="1"/>
          </p:cNvSpPr>
          <p:nvPr>
            <p:ph type="dt" sz="half" idx="7"/>
          </p:nvPr>
        </p:nvSpPr>
        <p:spPr/>
        <p:txBody>
          <a:bodyPr/>
          <a:lstStyle>
            <a:lvl1pPr>
              <a:defRPr/>
            </a:lvl1pPr>
          </a:lstStyle>
          <a:p>
            <a:pPr lvl="0"/>
            <a:fld id="{A356B295-7772-4500-861E-AD4C661F894D}" type="datetime1">
              <a:rPr lang="en-GB"/>
              <a:pPr lvl="0"/>
              <a:t>26/06/2020</a:t>
            </a:fld>
            <a:endParaRPr lang="en-GB"/>
          </a:p>
        </p:txBody>
      </p:sp>
      <p:sp>
        <p:nvSpPr>
          <p:cNvPr id="5" name="Footer Placeholder 4">
            <a:extLst>
              <a:ext uri="{FF2B5EF4-FFF2-40B4-BE49-F238E27FC236}">
                <a16:creationId xmlns:a16="http://schemas.microsoft.com/office/drawing/2014/main" id="{5C5F6133-0112-4782-9CFF-0597F606861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F2E303C6-704B-4153-AC06-5C962C19E66B}"/>
              </a:ext>
            </a:extLst>
          </p:cNvPr>
          <p:cNvSpPr txBox="1">
            <a:spLocks noGrp="1"/>
          </p:cNvSpPr>
          <p:nvPr>
            <p:ph type="sldNum" sz="quarter" idx="8"/>
          </p:nvPr>
        </p:nvSpPr>
        <p:spPr/>
        <p:txBody>
          <a:bodyPr/>
          <a:lstStyle>
            <a:lvl1pPr>
              <a:defRPr/>
            </a:lvl1pPr>
          </a:lstStyle>
          <a:p>
            <a:pPr lvl="0"/>
            <a:fld id="{71E412CB-1D01-4AF5-AA15-287CE71E74AD}" type="slidenum">
              <a:t>‹#›</a:t>
            </a:fld>
            <a:endParaRPr lang="en-GB"/>
          </a:p>
        </p:txBody>
      </p:sp>
    </p:spTree>
    <p:extLst>
      <p:ext uri="{BB962C8B-B14F-4D97-AF65-F5344CB8AC3E}">
        <p14:creationId xmlns:p14="http://schemas.microsoft.com/office/powerpoint/2010/main" val="394714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E41F-F2FB-41A6-89B1-D73443FA4B66}"/>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B8B63B2-C534-42A3-A96F-122A530C029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89A73-06EE-4666-BF38-AB131A896B1F}"/>
              </a:ext>
            </a:extLst>
          </p:cNvPr>
          <p:cNvSpPr txBox="1">
            <a:spLocks noGrp="1"/>
          </p:cNvSpPr>
          <p:nvPr>
            <p:ph type="dt" sz="half" idx="7"/>
          </p:nvPr>
        </p:nvSpPr>
        <p:spPr/>
        <p:txBody>
          <a:bodyPr/>
          <a:lstStyle>
            <a:lvl1pPr>
              <a:defRPr/>
            </a:lvl1pPr>
          </a:lstStyle>
          <a:p>
            <a:pPr lvl="0"/>
            <a:fld id="{FA0B59D2-DE3A-4FB7-AF73-6A19D62D4DB1}" type="datetime1">
              <a:rPr lang="en-GB"/>
              <a:pPr lvl="0"/>
              <a:t>26/06/2020</a:t>
            </a:fld>
            <a:endParaRPr lang="en-GB"/>
          </a:p>
        </p:txBody>
      </p:sp>
      <p:sp>
        <p:nvSpPr>
          <p:cNvPr id="5" name="Footer Placeholder 4">
            <a:extLst>
              <a:ext uri="{FF2B5EF4-FFF2-40B4-BE49-F238E27FC236}">
                <a16:creationId xmlns:a16="http://schemas.microsoft.com/office/drawing/2014/main" id="{BC18123E-7E85-4C87-A65C-7656001BD77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A60C97F-DBB0-4CEE-9037-F0DC90328E03}"/>
              </a:ext>
            </a:extLst>
          </p:cNvPr>
          <p:cNvSpPr txBox="1">
            <a:spLocks noGrp="1"/>
          </p:cNvSpPr>
          <p:nvPr>
            <p:ph type="sldNum" sz="quarter" idx="8"/>
          </p:nvPr>
        </p:nvSpPr>
        <p:spPr/>
        <p:txBody>
          <a:bodyPr/>
          <a:lstStyle>
            <a:lvl1pPr>
              <a:defRPr/>
            </a:lvl1pPr>
          </a:lstStyle>
          <a:p>
            <a:pPr lvl="0"/>
            <a:fld id="{FB2C4D21-0B16-450F-A6E5-10EB5B3F34C1}" type="slidenum">
              <a:t>‹#›</a:t>
            </a:fld>
            <a:endParaRPr lang="en-GB"/>
          </a:p>
        </p:txBody>
      </p:sp>
    </p:spTree>
    <p:extLst>
      <p:ext uri="{BB962C8B-B14F-4D97-AF65-F5344CB8AC3E}">
        <p14:creationId xmlns:p14="http://schemas.microsoft.com/office/powerpoint/2010/main" val="14015920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F9B7-D067-4A3F-8C97-91867E9C2A43}"/>
              </a:ext>
            </a:extLst>
          </p:cNvPr>
          <p:cNvSpPr txBox="1">
            <a:spLocks noGrp="1"/>
          </p:cNvSpPr>
          <p:nvPr>
            <p:ph type="title"/>
          </p:nvPr>
        </p:nvSpPr>
        <p:spPr>
          <a:xfrm>
            <a:off x="677332" y="2700863"/>
            <a:ext cx="8596667" cy="1826578"/>
          </a:xfrm>
        </p:spPr>
        <p:txBody>
          <a:bodyPr anchor="b"/>
          <a:lstStyle>
            <a:lvl1pPr>
              <a:defRPr sz="4000"/>
            </a:lvl1pPr>
          </a:lstStyle>
          <a:p>
            <a:pPr lvl="0"/>
            <a:r>
              <a:rPr lang="en-US"/>
              <a:t>Click to edit Master title style</a:t>
            </a:r>
          </a:p>
        </p:txBody>
      </p:sp>
      <p:sp>
        <p:nvSpPr>
          <p:cNvPr id="3" name="Text Placeholder 2">
            <a:extLst>
              <a:ext uri="{FF2B5EF4-FFF2-40B4-BE49-F238E27FC236}">
                <a16:creationId xmlns:a16="http://schemas.microsoft.com/office/drawing/2014/main" id="{BE27A197-AF02-4226-B418-01C23DF6DC17}"/>
              </a:ext>
            </a:extLst>
          </p:cNvPr>
          <p:cNvSpPr txBox="1">
            <a:spLocks noGrp="1"/>
          </p:cNvSpPr>
          <p:nvPr>
            <p:ph type="body" idx="1"/>
          </p:nvPr>
        </p:nvSpPr>
        <p:spPr>
          <a:xfrm>
            <a:off x="677332" y="4527450"/>
            <a:ext cx="8596667" cy="860395"/>
          </a:xfrm>
        </p:spPr>
        <p:txBody>
          <a:bodyPr/>
          <a:lstStyle>
            <a:lvl1pPr marL="0" indent="0">
              <a:buNone/>
              <a:defRPr sz="2000">
                <a:solidFill>
                  <a:srgbClr val="7F7F7F"/>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9683E198-2D8E-4A31-8892-2D536C93A7FF}"/>
              </a:ext>
            </a:extLst>
          </p:cNvPr>
          <p:cNvSpPr txBox="1">
            <a:spLocks noGrp="1"/>
          </p:cNvSpPr>
          <p:nvPr>
            <p:ph type="dt" sz="half" idx="7"/>
          </p:nvPr>
        </p:nvSpPr>
        <p:spPr/>
        <p:txBody>
          <a:bodyPr/>
          <a:lstStyle>
            <a:lvl1pPr>
              <a:defRPr/>
            </a:lvl1pPr>
          </a:lstStyle>
          <a:p>
            <a:pPr lvl="0"/>
            <a:fld id="{2D2ED9B8-332B-4D2E-A53B-0D2E01BA4EDA}" type="datetime1">
              <a:rPr lang="en-GB"/>
              <a:pPr lvl="0"/>
              <a:t>26/06/2020</a:t>
            </a:fld>
            <a:endParaRPr lang="en-GB"/>
          </a:p>
        </p:txBody>
      </p:sp>
      <p:sp>
        <p:nvSpPr>
          <p:cNvPr id="5" name="Footer Placeholder 4">
            <a:extLst>
              <a:ext uri="{FF2B5EF4-FFF2-40B4-BE49-F238E27FC236}">
                <a16:creationId xmlns:a16="http://schemas.microsoft.com/office/drawing/2014/main" id="{122AC51E-0F6D-4752-8667-FDB1002C0D5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10C290D-7B8C-4C7C-9207-E2574FE89E78}"/>
              </a:ext>
            </a:extLst>
          </p:cNvPr>
          <p:cNvSpPr txBox="1">
            <a:spLocks noGrp="1"/>
          </p:cNvSpPr>
          <p:nvPr>
            <p:ph type="sldNum" sz="quarter" idx="8"/>
          </p:nvPr>
        </p:nvSpPr>
        <p:spPr/>
        <p:txBody>
          <a:bodyPr/>
          <a:lstStyle>
            <a:lvl1pPr>
              <a:defRPr/>
            </a:lvl1pPr>
          </a:lstStyle>
          <a:p>
            <a:pPr lvl="0"/>
            <a:fld id="{0A0FA242-9F9C-4A69-918C-C3EE7B493EB5}" type="slidenum">
              <a:t>‹#›</a:t>
            </a:fld>
            <a:endParaRPr lang="en-GB"/>
          </a:p>
        </p:txBody>
      </p:sp>
    </p:spTree>
    <p:extLst>
      <p:ext uri="{BB962C8B-B14F-4D97-AF65-F5344CB8AC3E}">
        <p14:creationId xmlns:p14="http://schemas.microsoft.com/office/powerpoint/2010/main" val="313580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7878-AE6F-4C0E-8395-BF13DCE44C41}"/>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F7E1717-7554-44AB-8AB8-F12484639B14}"/>
              </a:ext>
            </a:extLst>
          </p:cNvPr>
          <p:cNvSpPr txBox="1">
            <a:spLocks noGrp="1"/>
          </p:cNvSpPr>
          <p:nvPr>
            <p:ph idx="1"/>
          </p:nvPr>
        </p:nvSpPr>
        <p:spPr>
          <a:xfrm>
            <a:off x="677332" y="2160590"/>
            <a:ext cx="4184038" cy="38807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577C7F-A155-4D85-A46C-664B45D151C1}"/>
              </a:ext>
            </a:extLst>
          </p:cNvPr>
          <p:cNvSpPr txBox="1">
            <a:spLocks noGrp="1"/>
          </p:cNvSpPr>
          <p:nvPr>
            <p:ph idx="2"/>
          </p:nvPr>
        </p:nvSpPr>
        <p:spPr>
          <a:xfrm>
            <a:off x="5089971" y="2160590"/>
            <a:ext cx="4184038" cy="38807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0469B-28D2-4112-AD55-4630D1BB7725}"/>
              </a:ext>
            </a:extLst>
          </p:cNvPr>
          <p:cNvSpPr txBox="1">
            <a:spLocks noGrp="1"/>
          </p:cNvSpPr>
          <p:nvPr>
            <p:ph type="dt" sz="half" idx="7"/>
          </p:nvPr>
        </p:nvSpPr>
        <p:spPr/>
        <p:txBody>
          <a:bodyPr/>
          <a:lstStyle>
            <a:lvl1pPr>
              <a:defRPr/>
            </a:lvl1pPr>
          </a:lstStyle>
          <a:p>
            <a:pPr lvl="0"/>
            <a:fld id="{5E408948-C08F-4E5F-9B78-10266C2E16CE}" type="datetime1">
              <a:rPr lang="en-GB"/>
              <a:pPr lvl="0"/>
              <a:t>26/06/2020</a:t>
            </a:fld>
            <a:endParaRPr lang="en-GB"/>
          </a:p>
        </p:txBody>
      </p:sp>
      <p:sp>
        <p:nvSpPr>
          <p:cNvPr id="6" name="Footer Placeholder 5">
            <a:extLst>
              <a:ext uri="{FF2B5EF4-FFF2-40B4-BE49-F238E27FC236}">
                <a16:creationId xmlns:a16="http://schemas.microsoft.com/office/drawing/2014/main" id="{553B46E4-5555-4698-9A78-CF6791A960F3}"/>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98AD4E2-EBB9-4B04-975C-A67E220BAEC8}"/>
              </a:ext>
            </a:extLst>
          </p:cNvPr>
          <p:cNvSpPr txBox="1">
            <a:spLocks noGrp="1"/>
          </p:cNvSpPr>
          <p:nvPr>
            <p:ph type="sldNum" sz="quarter" idx="8"/>
          </p:nvPr>
        </p:nvSpPr>
        <p:spPr/>
        <p:txBody>
          <a:bodyPr/>
          <a:lstStyle>
            <a:lvl1pPr>
              <a:defRPr/>
            </a:lvl1pPr>
          </a:lstStyle>
          <a:p>
            <a:pPr lvl="0"/>
            <a:fld id="{DB19770B-9B74-431F-8368-5736B8356FF1}" type="slidenum">
              <a:t>‹#›</a:t>
            </a:fld>
            <a:endParaRPr lang="en-GB"/>
          </a:p>
        </p:txBody>
      </p:sp>
    </p:spTree>
    <p:extLst>
      <p:ext uri="{BB962C8B-B14F-4D97-AF65-F5344CB8AC3E}">
        <p14:creationId xmlns:p14="http://schemas.microsoft.com/office/powerpoint/2010/main" val="166128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F9BF-6C07-45D1-BEED-B0EA7513EC5C}"/>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43A047D1-5C34-4CC4-9252-BC49C974246E}"/>
              </a:ext>
            </a:extLst>
          </p:cNvPr>
          <p:cNvSpPr txBox="1">
            <a:spLocks noGrp="1"/>
          </p:cNvSpPr>
          <p:nvPr>
            <p:ph type="body" idx="1"/>
          </p:nvPr>
        </p:nvSpPr>
        <p:spPr>
          <a:xfrm>
            <a:off x="675741" y="2160983"/>
            <a:ext cx="4185620" cy="576264"/>
          </a:xfrm>
        </p:spPr>
        <p:txBody>
          <a:bodyPr anchor="b">
            <a:noAutofit/>
          </a:bodyPr>
          <a:lstStyle>
            <a:lvl1pPr marL="0" indent="0">
              <a:buNone/>
              <a:defRPr sz="2400"/>
            </a:lvl1pPr>
          </a:lstStyle>
          <a:p>
            <a:pPr lvl="0"/>
            <a:r>
              <a:rPr lang="en-US"/>
              <a:t>Click to edit Master text styles</a:t>
            </a:r>
          </a:p>
        </p:txBody>
      </p:sp>
      <p:sp>
        <p:nvSpPr>
          <p:cNvPr id="4" name="Content Placeholder 3">
            <a:extLst>
              <a:ext uri="{FF2B5EF4-FFF2-40B4-BE49-F238E27FC236}">
                <a16:creationId xmlns:a16="http://schemas.microsoft.com/office/drawing/2014/main" id="{1FA004D4-B6BB-42A5-ADE2-9A092A0E6C7A}"/>
              </a:ext>
            </a:extLst>
          </p:cNvPr>
          <p:cNvSpPr txBox="1">
            <a:spLocks noGrp="1"/>
          </p:cNvSpPr>
          <p:nvPr>
            <p:ph idx="2"/>
          </p:nvPr>
        </p:nvSpPr>
        <p:spPr>
          <a:xfrm>
            <a:off x="675741" y="2737247"/>
            <a:ext cx="4185620" cy="33041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34A089-2816-4351-97EC-431D526C32DC}"/>
              </a:ext>
            </a:extLst>
          </p:cNvPr>
          <p:cNvSpPr txBox="1">
            <a:spLocks noGrp="1"/>
          </p:cNvSpPr>
          <p:nvPr>
            <p:ph type="body" idx="3"/>
          </p:nvPr>
        </p:nvSpPr>
        <p:spPr>
          <a:xfrm>
            <a:off x="5088379" y="2160983"/>
            <a:ext cx="4185620" cy="576264"/>
          </a:xfrm>
        </p:spPr>
        <p:txBody>
          <a:bodyPr anchor="b">
            <a:noAutofit/>
          </a:bodyPr>
          <a:lstStyle>
            <a:lvl1pPr marL="0" indent="0">
              <a:buNone/>
              <a:defRPr sz="2400"/>
            </a:lvl1pPr>
          </a:lstStyle>
          <a:p>
            <a:pPr lvl="0"/>
            <a:r>
              <a:rPr lang="en-US"/>
              <a:t>Click to edit Master text styles</a:t>
            </a:r>
          </a:p>
        </p:txBody>
      </p:sp>
      <p:sp>
        <p:nvSpPr>
          <p:cNvPr id="6" name="Content Placeholder 5">
            <a:extLst>
              <a:ext uri="{FF2B5EF4-FFF2-40B4-BE49-F238E27FC236}">
                <a16:creationId xmlns:a16="http://schemas.microsoft.com/office/drawing/2014/main" id="{DF080099-4B09-4AD1-B5A9-0F2BDA00B1C0}"/>
              </a:ext>
            </a:extLst>
          </p:cNvPr>
          <p:cNvSpPr txBox="1">
            <a:spLocks noGrp="1"/>
          </p:cNvSpPr>
          <p:nvPr>
            <p:ph idx="4"/>
          </p:nvPr>
        </p:nvSpPr>
        <p:spPr>
          <a:xfrm>
            <a:off x="5088379" y="2737247"/>
            <a:ext cx="4185620" cy="33041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3AC06-9C72-4B1E-B92F-44D0C3645F7F}"/>
              </a:ext>
            </a:extLst>
          </p:cNvPr>
          <p:cNvSpPr txBox="1">
            <a:spLocks noGrp="1"/>
          </p:cNvSpPr>
          <p:nvPr>
            <p:ph type="dt" sz="half" idx="7"/>
          </p:nvPr>
        </p:nvSpPr>
        <p:spPr/>
        <p:txBody>
          <a:bodyPr/>
          <a:lstStyle>
            <a:lvl1pPr>
              <a:defRPr/>
            </a:lvl1pPr>
          </a:lstStyle>
          <a:p>
            <a:pPr lvl="0"/>
            <a:fld id="{A2567672-764A-428E-AB38-5A7CD130CD76}" type="datetime1">
              <a:rPr lang="en-GB"/>
              <a:pPr lvl="0"/>
              <a:t>26/06/2020</a:t>
            </a:fld>
            <a:endParaRPr lang="en-GB"/>
          </a:p>
        </p:txBody>
      </p:sp>
      <p:sp>
        <p:nvSpPr>
          <p:cNvPr id="8" name="Footer Placeholder 7">
            <a:extLst>
              <a:ext uri="{FF2B5EF4-FFF2-40B4-BE49-F238E27FC236}">
                <a16:creationId xmlns:a16="http://schemas.microsoft.com/office/drawing/2014/main" id="{218C6AF7-5A52-4625-8F93-A9D06365CC9D}"/>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362FCFD7-00FB-4FC1-AC6A-01AC895EBCD2}"/>
              </a:ext>
            </a:extLst>
          </p:cNvPr>
          <p:cNvSpPr txBox="1">
            <a:spLocks noGrp="1"/>
          </p:cNvSpPr>
          <p:nvPr>
            <p:ph type="sldNum" sz="quarter" idx="8"/>
          </p:nvPr>
        </p:nvSpPr>
        <p:spPr/>
        <p:txBody>
          <a:bodyPr/>
          <a:lstStyle>
            <a:lvl1pPr>
              <a:defRPr/>
            </a:lvl1pPr>
          </a:lstStyle>
          <a:p>
            <a:pPr lvl="0"/>
            <a:fld id="{4B427116-211E-4FA2-91CA-5D7529EEE82B}" type="slidenum">
              <a:t>‹#›</a:t>
            </a:fld>
            <a:endParaRPr lang="en-GB"/>
          </a:p>
        </p:txBody>
      </p:sp>
    </p:spTree>
    <p:extLst>
      <p:ext uri="{BB962C8B-B14F-4D97-AF65-F5344CB8AC3E}">
        <p14:creationId xmlns:p14="http://schemas.microsoft.com/office/powerpoint/2010/main" val="194248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9A4B-6977-4EA9-81CB-8CCDDD6ABE6B}"/>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31C4192C-9F1B-4315-AB4F-AC97B0960481}"/>
              </a:ext>
            </a:extLst>
          </p:cNvPr>
          <p:cNvSpPr txBox="1">
            <a:spLocks noGrp="1"/>
          </p:cNvSpPr>
          <p:nvPr>
            <p:ph type="dt" sz="half" idx="7"/>
          </p:nvPr>
        </p:nvSpPr>
        <p:spPr/>
        <p:txBody>
          <a:bodyPr/>
          <a:lstStyle>
            <a:lvl1pPr>
              <a:defRPr/>
            </a:lvl1pPr>
          </a:lstStyle>
          <a:p>
            <a:pPr lvl="0"/>
            <a:fld id="{44E1FD1C-2B4F-4DA3-89B9-79A542AB4678}" type="datetime1">
              <a:rPr lang="en-GB"/>
              <a:pPr lvl="0"/>
              <a:t>26/06/2020</a:t>
            </a:fld>
            <a:endParaRPr lang="en-GB"/>
          </a:p>
        </p:txBody>
      </p:sp>
      <p:sp>
        <p:nvSpPr>
          <p:cNvPr id="4" name="Footer Placeholder 3">
            <a:extLst>
              <a:ext uri="{FF2B5EF4-FFF2-40B4-BE49-F238E27FC236}">
                <a16:creationId xmlns:a16="http://schemas.microsoft.com/office/drawing/2014/main" id="{1ADAEFDD-1269-40D4-B35A-C36AD7948BC9}"/>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94D4671E-DF9E-4D22-9AC1-45203F96169F}"/>
              </a:ext>
            </a:extLst>
          </p:cNvPr>
          <p:cNvSpPr txBox="1">
            <a:spLocks noGrp="1"/>
          </p:cNvSpPr>
          <p:nvPr>
            <p:ph type="sldNum" sz="quarter" idx="8"/>
          </p:nvPr>
        </p:nvSpPr>
        <p:spPr/>
        <p:txBody>
          <a:bodyPr/>
          <a:lstStyle>
            <a:lvl1pPr>
              <a:defRPr/>
            </a:lvl1pPr>
          </a:lstStyle>
          <a:p>
            <a:pPr lvl="0"/>
            <a:fld id="{2C37CC08-BC98-4563-BB30-BE0FEC955910}" type="slidenum">
              <a:t>‹#›</a:t>
            </a:fld>
            <a:endParaRPr lang="en-GB"/>
          </a:p>
        </p:txBody>
      </p:sp>
    </p:spTree>
    <p:extLst>
      <p:ext uri="{BB962C8B-B14F-4D97-AF65-F5344CB8AC3E}">
        <p14:creationId xmlns:p14="http://schemas.microsoft.com/office/powerpoint/2010/main" val="89538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C4F78-1968-4DED-8604-C9CC51F35B73}"/>
              </a:ext>
            </a:extLst>
          </p:cNvPr>
          <p:cNvSpPr txBox="1">
            <a:spLocks noGrp="1"/>
          </p:cNvSpPr>
          <p:nvPr>
            <p:ph type="dt" sz="half" idx="7"/>
          </p:nvPr>
        </p:nvSpPr>
        <p:spPr/>
        <p:txBody>
          <a:bodyPr/>
          <a:lstStyle>
            <a:lvl1pPr>
              <a:defRPr/>
            </a:lvl1pPr>
          </a:lstStyle>
          <a:p>
            <a:pPr lvl="0"/>
            <a:fld id="{754CEADB-6207-4DCB-ACD1-44D8D3518D9B}" type="datetime1">
              <a:rPr lang="en-GB"/>
              <a:pPr lvl="0"/>
              <a:t>26/06/2020</a:t>
            </a:fld>
            <a:endParaRPr lang="en-GB"/>
          </a:p>
        </p:txBody>
      </p:sp>
      <p:sp>
        <p:nvSpPr>
          <p:cNvPr id="3" name="Footer Placeholder 2">
            <a:extLst>
              <a:ext uri="{FF2B5EF4-FFF2-40B4-BE49-F238E27FC236}">
                <a16:creationId xmlns:a16="http://schemas.microsoft.com/office/drawing/2014/main" id="{BAF625EE-F5A0-4ACE-B2A5-F4AF09B4699C}"/>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FCC597E5-44BA-405C-BF2E-348F26EF4DF3}"/>
              </a:ext>
            </a:extLst>
          </p:cNvPr>
          <p:cNvSpPr txBox="1">
            <a:spLocks noGrp="1"/>
          </p:cNvSpPr>
          <p:nvPr>
            <p:ph type="sldNum" sz="quarter" idx="8"/>
          </p:nvPr>
        </p:nvSpPr>
        <p:spPr/>
        <p:txBody>
          <a:bodyPr/>
          <a:lstStyle>
            <a:lvl1pPr>
              <a:defRPr/>
            </a:lvl1pPr>
          </a:lstStyle>
          <a:p>
            <a:pPr lvl="0"/>
            <a:fld id="{D6E49405-D464-40C5-8107-41CC20F70170}" type="slidenum">
              <a:t>‹#›</a:t>
            </a:fld>
            <a:endParaRPr lang="en-GB"/>
          </a:p>
        </p:txBody>
      </p:sp>
    </p:spTree>
    <p:extLst>
      <p:ext uri="{BB962C8B-B14F-4D97-AF65-F5344CB8AC3E}">
        <p14:creationId xmlns:p14="http://schemas.microsoft.com/office/powerpoint/2010/main" val="67661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A594-2D99-4A97-B8DE-3EEACC09A3F2}"/>
              </a:ext>
            </a:extLst>
          </p:cNvPr>
          <p:cNvSpPr txBox="1">
            <a:spLocks noGrp="1"/>
          </p:cNvSpPr>
          <p:nvPr>
            <p:ph type="title"/>
          </p:nvPr>
        </p:nvSpPr>
        <p:spPr>
          <a:xfrm>
            <a:off x="677332" y="1498601"/>
            <a:ext cx="3854525" cy="1278468"/>
          </a:xfrm>
        </p:spPr>
        <p:txBody>
          <a:bodyPr anchor="b"/>
          <a:lstStyle>
            <a:lvl1pPr>
              <a:defRPr sz="2000"/>
            </a:lvl1pPr>
          </a:lstStyle>
          <a:p>
            <a:pPr lvl="0"/>
            <a:r>
              <a:rPr lang="en-US"/>
              <a:t>Click to edit Master title style</a:t>
            </a:r>
          </a:p>
        </p:txBody>
      </p:sp>
      <p:sp>
        <p:nvSpPr>
          <p:cNvPr id="3" name="Content Placeholder 2">
            <a:extLst>
              <a:ext uri="{FF2B5EF4-FFF2-40B4-BE49-F238E27FC236}">
                <a16:creationId xmlns:a16="http://schemas.microsoft.com/office/drawing/2014/main" id="{FB6A4640-9C57-4994-88AC-8C88AD203A1E}"/>
              </a:ext>
            </a:extLst>
          </p:cNvPr>
          <p:cNvSpPr txBox="1">
            <a:spLocks noGrp="1"/>
          </p:cNvSpPr>
          <p:nvPr>
            <p:ph idx="1"/>
          </p:nvPr>
        </p:nvSpPr>
        <p:spPr>
          <a:xfrm>
            <a:off x="4760457" y="514926"/>
            <a:ext cx="4513542" cy="552643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57D571-BBD8-4D86-B9CC-49F6CC8BEA06}"/>
              </a:ext>
            </a:extLst>
          </p:cNvPr>
          <p:cNvSpPr txBox="1">
            <a:spLocks noGrp="1"/>
          </p:cNvSpPr>
          <p:nvPr>
            <p:ph type="body" idx="2"/>
          </p:nvPr>
        </p:nvSpPr>
        <p:spPr>
          <a:xfrm>
            <a:off x="677332" y="2777069"/>
            <a:ext cx="3854525" cy="2584451"/>
          </a:xfrm>
        </p:spPr>
        <p:txBody>
          <a:bodyPr/>
          <a:lstStyle>
            <a:lvl1pPr marL="0" indent="0">
              <a:buNone/>
              <a:defRPr sz="1400"/>
            </a:lvl1pPr>
          </a:lstStyle>
          <a:p>
            <a:pPr lvl="0"/>
            <a:r>
              <a:rPr lang="en-US"/>
              <a:t>Click to edit Master text styles</a:t>
            </a:r>
          </a:p>
        </p:txBody>
      </p:sp>
      <p:sp>
        <p:nvSpPr>
          <p:cNvPr id="5" name="Date Placeholder 4">
            <a:extLst>
              <a:ext uri="{FF2B5EF4-FFF2-40B4-BE49-F238E27FC236}">
                <a16:creationId xmlns:a16="http://schemas.microsoft.com/office/drawing/2014/main" id="{960C52AF-2677-4742-BE90-F376F016B8EF}"/>
              </a:ext>
            </a:extLst>
          </p:cNvPr>
          <p:cNvSpPr txBox="1">
            <a:spLocks noGrp="1"/>
          </p:cNvSpPr>
          <p:nvPr>
            <p:ph type="dt" sz="half" idx="7"/>
          </p:nvPr>
        </p:nvSpPr>
        <p:spPr/>
        <p:txBody>
          <a:bodyPr/>
          <a:lstStyle>
            <a:lvl1pPr>
              <a:defRPr/>
            </a:lvl1pPr>
          </a:lstStyle>
          <a:p>
            <a:pPr lvl="0"/>
            <a:fld id="{6F15F8A6-EEC4-45DD-827F-F61DF84E4C75}" type="datetime1">
              <a:rPr lang="en-GB"/>
              <a:pPr lvl="0"/>
              <a:t>26/06/2020</a:t>
            </a:fld>
            <a:endParaRPr lang="en-GB"/>
          </a:p>
        </p:txBody>
      </p:sp>
      <p:sp>
        <p:nvSpPr>
          <p:cNvPr id="6" name="Footer Placeholder 5">
            <a:extLst>
              <a:ext uri="{FF2B5EF4-FFF2-40B4-BE49-F238E27FC236}">
                <a16:creationId xmlns:a16="http://schemas.microsoft.com/office/drawing/2014/main" id="{01DB56AD-406C-42A3-9BA7-962D404D3FAE}"/>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5190C756-7C30-4F26-A22E-D972F38F5CFE}"/>
              </a:ext>
            </a:extLst>
          </p:cNvPr>
          <p:cNvSpPr txBox="1">
            <a:spLocks noGrp="1"/>
          </p:cNvSpPr>
          <p:nvPr>
            <p:ph type="sldNum" sz="quarter" idx="8"/>
          </p:nvPr>
        </p:nvSpPr>
        <p:spPr/>
        <p:txBody>
          <a:bodyPr/>
          <a:lstStyle>
            <a:lvl1pPr>
              <a:defRPr/>
            </a:lvl1pPr>
          </a:lstStyle>
          <a:p>
            <a:pPr lvl="0"/>
            <a:fld id="{B38C856B-26ED-46B9-BA4B-F0634339B5BE}" type="slidenum">
              <a:t>‹#›</a:t>
            </a:fld>
            <a:endParaRPr lang="en-GB"/>
          </a:p>
        </p:txBody>
      </p:sp>
    </p:spTree>
    <p:extLst>
      <p:ext uri="{BB962C8B-B14F-4D97-AF65-F5344CB8AC3E}">
        <p14:creationId xmlns:p14="http://schemas.microsoft.com/office/powerpoint/2010/main" val="179452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35BB-719B-42A0-B3A9-EC6FC778E165}"/>
              </a:ext>
            </a:extLst>
          </p:cNvPr>
          <p:cNvSpPr txBox="1">
            <a:spLocks noGrp="1"/>
          </p:cNvSpPr>
          <p:nvPr>
            <p:ph type="title"/>
          </p:nvPr>
        </p:nvSpPr>
        <p:spPr>
          <a:xfrm>
            <a:off x="677332" y="4800600"/>
            <a:ext cx="8596667" cy="566735"/>
          </a:xfrm>
        </p:spPr>
        <p:txBody>
          <a:bodyPr anchor="b"/>
          <a:lstStyle>
            <a:lvl1pPr>
              <a:defRPr sz="2400"/>
            </a:lvl1pPr>
          </a:lstStyle>
          <a:p>
            <a:pPr lvl="0"/>
            <a:r>
              <a:rPr lang="en-US"/>
              <a:t>Click to edit Master title style</a:t>
            </a:r>
          </a:p>
        </p:txBody>
      </p:sp>
      <p:sp>
        <p:nvSpPr>
          <p:cNvPr id="3" name="Picture Placeholder 2">
            <a:extLst>
              <a:ext uri="{FF2B5EF4-FFF2-40B4-BE49-F238E27FC236}">
                <a16:creationId xmlns:a16="http://schemas.microsoft.com/office/drawing/2014/main" id="{93D5C862-CA6A-4553-8666-55F3AB4F0942}"/>
              </a:ext>
            </a:extLst>
          </p:cNvPr>
          <p:cNvSpPr txBox="1">
            <a:spLocks noGrp="1"/>
          </p:cNvSpPr>
          <p:nvPr>
            <p:ph type="pic" idx="1"/>
          </p:nvPr>
        </p:nvSpPr>
        <p:spPr>
          <a:xfrm>
            <a:off x="677332" y="609603"/>
            <a:ext cx="8596667" cy="3845719"/>
          </a:xfrm>
        </p:spPr>
        <p:txBody>
          <a:bodyPr anchorCtr="1"/>
          <a:lstStyle>
            <a:lvl1pPr marL="0" indent="0" algn="ctr">
              <a:buNone/>
              <a:defRPr sz="1600"/>
            </a:lvl1pPr>
          </a:lstStyle>
          <a:p>
            <a:pPr lvl="0"/>
            <a:r>
              <a:rPr lang="en-US"/>
              <a:t>Click icon to add picture</a:t>
            </a:r>
          </a:p>
        </p:txBody>
      </p:sp>
      <p:sp>
        <p:nvSpPr>
          <p:cNvPr id="4" name="Text Placeholder 3">
            <a:extLst>
              <a:ext uri="{FF2B5EF4-FFF2-40B4-BE49-F238E27FC236}">
                <a16:creationId xmlns:a16="http://schemas.microsoft.com/office/drawing/2014/main" id="{346C949B-60D3-4CD6-A866-DEE852FDFA46}"/>
              </a:ext>
            </a:extLst>
          </p:cNvPr>
          <p:cNvSpPr txBox="1">
            <a:spLocks noGrp="1"/>
          </p:cNvSpPr>
          <p:nvPr>
            <p:ph type="body" idx="2"/>
          </p:nvPr>
        </p:nvSpPr>
        <p:spPr>
          <a:xfrm>
            <a:off x="677332" y="5367335"/>
            <a:ext cx="8596667" cy="674022"/>
          </a:xfrm>
        </p:spPr>
        <p:txBody>
          <a:bodyPr/>
          <a:lstStyle>
            <a:lvl1pPr marL="0" indent="0">
              <a:buNone/>
              <a:defRPr sz="1200"/>
            </a:lvl1pPr>
          </a:lstStyle>
          <a:p>
            <a:pPr lvl="0"/>
            <a:r>
              <a:rPr lang="en-US"/>
              <a:t>Click to edit Master text styles</a:t>
            </a:r>
          </a:p>
        </p:txBody>
      </p:sp>
      <p:sp>
        <p:nvSpPr>
          <p:cNvPr id="5" name="Footer Placeholder 5">
            <a:extLst>
              <a:ext uri="{FF2B5EF4-FFF2-40B4-BE49-F238E27FC236}">
                <a16:creationId xmlns:a16="http://schemas.microsoft.com/office/drawing/2014/main" id="{E8A6051B-0B2C-47B7-93BF-F4F9EE4DD854}"/>
              </a:ext>
            </a:extLst>
          </p:cNvPr>
          <p:cNvSpPr txBox="1">
            <a:spLocks noGrp="1"/>
          </p:cNvSpPr>
          <p:nvPr>
            <p:ph type="ftr" sz="quarter" idx="9"/>
          </p:nvPr>
        </p:nvSpPr>
        <p:spPr/>
        <p:txBody>
          <a:bodyPr/>
          <a:lstStyle>
            <a:lvl1pPr>
              <a:defRPr/>
            </a:lvl1pPr>
          </a:lstStyle>
          <a:p>
            <a:pPr lvl="0"/>
            <a:endParaRPr lang="en-GB"/>
          </a:p>
        </p:txBody>
      </p:sp>
      <p:sp>
        <p:nvSpPr>
          <p:cNvPr id="6" name="Slide Number Placeholder 6">
            <a:extLst>
              <a:ext uri="{FF2B5EF4-FFF2-40B4-BE49-F238E27FC236}">
                <a16:creationId xmlns:a16="http://schemas.microsoft.com/office/drawing/2014/main" id="{F452DF1D-BC10-4890-A790-796030AD50BC}"/>
              </a:ext>
            </a:extLst>
          </p:cNvPr>
          <p:cNvSpPr txBox="1">
            <a:spLocks noGrp="1"/>
          </p:cNvSpPr>
          <p:nvPr>
            <p:ph type="sldNum" sz="quarter" idx="8"/>
          </p:nvPr>
        </p:nvSpPr>
        <p:spPr/>
        <p:txBody>
          <a:bodyPr/>
          <a:lstStyle>
            <a:lvl1pPr>
              <a:defRPr/>
            </a:lvl1pPr>
          </a:lstStyle>
          <a:p>
            <a:pPr lvl="0"/>
            <a:fld id="{FC3F0728-F4B8-4272-A0A1-6D70A1DE8FF5}" type="slidenum">
              <a:t>‹#›</a:t>
            </a:fld>
            <a:endParaRPr lang="en-GB"/>
          </a:p>
        </p:txBody>
      </p:sp>
      <p:sp>
        <p:nvSpPr>
          <p:cNvPr id="7" name="Date Placeholder 4">
            <a:extLst>
              <a:ext uri="{FF2B5EF4-FFF2-40B4-BE49-F238E27FC236}">
                <a16:creationId xmlns:a16="http://schemas.microsoft.com/office/drawing/2014/main" id="{6F0AC0AD-BE4A-4750-A444-905DC7348F2F}"/>
              </a:ext>
            </a:extLst>
          </p:cNvPr>
          <p:cNvSpPr txBox="1">
            <a:spLocks noGrp="1"/>
          </p:cNvSpPr>
          <p:nvPr>
            <p:ph type="dt" sz="half" idx="7"/>
          </p:nvPr>
        </p:nvSpPr>
        <p:spPr/>
        <p:txBody>
          <a:bodyPr/>
          <a:lstStyle>
            <a:lvl1pPr>
              <a:defRPr/>
            </a:lvl1pPr>
          </a:lstStyle>
          <a:p>
            <a:pPr lvl="0"/>
            <a:fld id="{9D585A52-9D05-4B5F-BB1F-6A4C8D6FD0E9}" type="datetime1">
              <a:rPr lang="en-GB"/>
              <a:pPr lvl="0"/>
              <a:t>26/06/2020</a:t>
            </a:fld>
            <a:endParaRPr lang="en-GB"/>
          </a:p>
        </p:txBody>
      </p:sp>
    </p:spTree>
    <p:extLst>
      <p:ext uri="{BB962C8B-B14F-4D97-AF65-F5344CB8AC3E}">
        <p14:creationId xmlns:p14="http://schemas.microsoft.com/office/powerpoint/2010/main" val="294992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43">
            <a:extLst>
              <a:ext uri="{FF2B5EF4-FFF2-40B4-BE49-F238E27FC236}">
                <a16:creationId xmlns:a16="http://schemas.microsoft.com/office/drawing/2014/main" id="{F537FD9B-73FE-4787-B708-0F66E46C40A0}"/>
              </a:ext>
            </a:extLst>
          </p:cNvPr>
          <p:cNvGrpSpPr/>
          <p:nvPr/>
        </p:nvGrpSpPr>
        <p:grpSpPr>
          <a:xfrm>
            <a:off x="0" y="-8467"/>
            <a:ext cx="12192005" cy="6866467"/>
            <a:chOff x="0" y="-8467"/>
            <a:chExt cx="12192005" cy="6866467"/>
          </a:xfrm>
        </p:grpSpPr>
        <p:cxnSp>
          <p:nvCxnSpPr>
            <p:cNvPr id="3" name="Straight Connector 19">
              <a:extLst>
                <a:ext uri="{FF2B5EF4-FFF2-40B4-BE49-F238E27FC236}">
                  <a16:creationId xmlns:a16="http://schemas.microsoft.com/office/drawing/2014/main" id="{2F583239-6108-46D8-A411-33C8DD8E9544}"/>
                </a:ext>
              </a:extLst>
            </p:cNvPr>
            <p:cNvCxnSpPr/>
            <p:nvPr/>
          </p:nvCxnSpPr>
          <p:spPr>
            <a:xfrm>
              <a:off x="9371008" y="0"/>
              <a:ext cx="1219207" cy="6858000"/>
            </a:xfrm>
            <a:prstGeom prst="straightConnector1">
              <a:avLst/>
            </a:prstGeom>
            <a:noFill/>
            <a:ln w="9528" cap="rnd">
              <a:solidFill>
                <a:srgbClr val="5E076F">
                  <a:alpha val="70000"/>
                </a:srgbClr>
              </a:solidFill>
              <a:prstDash val="solid"/>
              <a:miter/>
            </a:ln>
          </p:spPr>
        </p:cxnSp>
        <p:cxnSp>
          <p:nvCxnSpPr>
            <p:cNvPr id="4" name="Straight Connector 20">
              <a:extLst>
                <a:ext uri="{FF2B5EF4-FFF2-40B4-BE49-F238E27FC236}">
                  <a16:creationId xmlns:a16="http://schemas.microsoft.com/office/drawing/2014/main" id="{355ED9D6-B809-4F8A-B264-F5846B94FA6A}"/>
                </a:ext>
              </a:extLst>
            </p:cNvPr>
            <p:cNvCxnSpPr/>
            <p:nvPr/>
          </p:nvCxnSpPr>
          <p:spPr>
            <a:xfrm flipH="1">
              <a:off x="7425266" y="3681410"/>
              <a:ext cx="4763557" cy="3176590"/>
            </a:xfrm>
            <a:prstGeom prst="straightConnector1">
              <a:avLst/>
            </a:prstGeom>
            <a:noFill/>
            <a:ln w="9528" cap="rnd">
              <a:solidFill>
                <a:srgbClr val="5E076F">
                  <a:alpha val="70000"/>
                </a:srgbClr>
              </a:solidFill>
              <a:prstDash val="solid"/>
              <a:miter/>
            </a:ln>
          </p:spPr>
        </p:cxnSp>
        <p:sp>
          <p:nvSpPr>
            <p:cNvPr id="5" name="Rectangle 23">
              <a:extLst>
                <a:ext uri="{FF2B5EF4-FFF2-40B4-BE49-F238E27FC236}">
                  <a16:creationId xmlns:a16="http://schemas.microsoft.com/office/drawing/2014/main" id="{964E89F5-E703-40B9-B326-3BDD7D329D26}"/>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5E076F">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465881D0-BC56-4A79-9F7C-BF7B7BFF33F8}"/>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5E076F">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7" name="Isosceles Triangle 23">
              <a:extLst>
                <a:ext uri="{FF2B5EF4-FFF2-40B4-BE49-F238E27FC236}">
                  <a16:creationId xmlns:a16="http://schemas.microsoft.com/office/drawing/2014/main" id="{FBBDC864-A286-4A5F-8A4A-671267438628}"/>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60553">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1E6390D9-8E12-45B8-AAA8-0CE9CF2621EA}"/>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460553">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C594B563-7FF1-4696-987A-AAB56BCA57E0}"/>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A2100">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4CCFDC00-78DF-468E-BDDD-E94E8B2C3667}"/>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01900">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1" name="Isosceles Triangle 27">
              <a:extLst>
                <a:ext uri="{FF2B5EF4-FFF2-40B4-BE49-F238E27FC236}">
                  <a16:creationId xmlns:a16="http://schemas.microsoft.com/office/drawing/2014/main" id="{D23EC65C-BDEF-4980-9697-84CA71173E0B}"/>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60553">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2" name="Isosceles Triangle 18">
              <a:extLst>
                <a:ext uri="{FF2B5EF4-FFF2-40B4-BE49-F238E27FC236}">
                  <a16:creationId xmlns:a16="http://schemas.microsoft.com/office/drawing/2014/main" id="{EF232FC4-DD51-44BA-8B49-8BEF042213F9}"/>
                </a:ext>
              </a:extLst>
            </p:cNvPr>
            <p:cNvSpPr/>
            <p:nvPr/>
          </p:nvSpPr>
          <p:spPr>
            <a:xfrm>
              <a:off x="0"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5E076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grpSp>
      <p:sp>
        <p:nvSpPr>
          <p:cNvPr id="13" name="Title Placeholder 1">
            <a:extLst>
              <a:ext uri="{FF2B5EF4-FFF2-40B4-BE49-F238E27FC236}">
                <a16:creationId xmlns:a16="http://schemas.microsoft.com/office/drawing/2014/main" id="{20023197-BE8C-4B42-9509-5B43FEC209C0}"/>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14" name="Text Placeholder 2">
            <a:extLst>
              <a:ext uri="{FF2B5EF4-FFF2-40B4-BE49-F238E27FC236}">
                <a16:creationId xmlns:a16="http://schemas.microsoft.com/office/drawing/2014/main" id="{AD18714F-B528-4B44-A3ED-C7BD0A6454C0}"/>
              </a:ext>
            </a:extLst>
          </p:cNvPr>
          <p:cNvSpPr txBox="1">
            <a:spLocks noGrp="1"/>
          </p:cNvSpPr>
          <p:nvPr>
            <p:ph type="body" idx="1"/>
          </p:nvPr>
        </p:nvSpPr>
        <p:spPr>
          <a:xfrm>
            <a:off x="677332" y="2160590"/>
            <a:ext cx="8596667" cy="3880768"/>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3">
            <a:extLst>
              <a:ext uri="{FF2B5EF4-FFF2-40B4-BE49-F238E27FC236}">
                <a16:creationId xmlns:a16="http://schemas.microsoft.com/office/drawing/2014/main" id="{0EB745ED-F1FE-4A44-B95A-6F573BE5C83A}"/>
              </a:ext>
            </a:extLst>
          </p:cNvPr>
          <p:cNvSpPr txBox="1">
            <a:spLocks noGrp="1"/>
          </p:cNvSpPr>
          <p:nvPr>
            <p:ph type="dt" sz="half" idx="2"/>
          </p:nvPr>
        </p:nvSpPr>
        <p:spPr>
          <a:xfrm>
            <a:off x="7205133" y="6041358"/>
            <a:ext cx="9119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GB" sz="900" b="0" i="0" u="none" strike="noStrike" kern="1200" cap="none" spc="0" baseline="0">
                <a:solidFill>
                  <a:srgbClr val="898989"/>
                </a:solidFill>
                <a:uFillTx/>
                <a:latin typeface="Trebuchet MS"/>
              </a:defRPr>
            </a:lvl1pPr>
          </a:lstStyle>
          <a:p>
            <a:pPr lvl="0"/>
            <a:fld id="{B9935FD8-967E-4F98-A2E3-E3382986945D}" type="datetime1">
              <a:rPr lang="en-GB"/>
              <a:pPr lvl="0"/>
              <a:t>26/06/2020</a:t>
            </a:fld>
            <a:endParaRPr lang="en-GB"/>
          </a:p>
        </p:txBody>
      </p:sp>
      <p:sp>
        <p:nvSpPr>
          <p:cNvPr id="16" name="Footer Placeholder 4">
            <a:extLst>
              <a:ext uri="{FF2B5EF4-FFF2-40B4-BE49-F238E27FC236}">
                <a16:creationId xmlns:a16="http://schemas.microsoft.com/office/drawing/2014/main" id="{86A23EEE-A2BD-4AB7-85F8-45A21B973F4A}"/>
              </a:ext>
            </a:extLst>
          </p:cNvPr>
          <p:cNvSpPr txBox="1">
            <a:spLocks noGrp="1"/>
          </p:cNvSpPr>
          <p:nvPr>
            <p:ph type="ftr" sz="quarter" idx="3"/>
          </p:nvPr>
        </p:nvSpPr>
        <p:spPr>
          <a:xfrm>
            <a:off x="677332" y="6041358"/>
            <a:ext cx="6297609"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GB" sz="900" b="0" i="0" u="none" strike="noStrike" kern="1200" cap="none" spc="0" baseline="0">
                <a:solidFill>
                  <a:srgbClr val="898989"/>
                </a:solidFill>
                <a:uFillTx/>
                <a:latin typeface="Trebuchet MS"/>
              </a:defRPr>
            </a:lvl1pPr>
          </a:lstStyle>
          <a:p>
            <a:pPr lvl="0"/>
            <a:endParaRPr lang="en-GB"/>
          </a:p>
        </p:txBody>
      </p:sp>
      <p:sp>
        <p:nvSpPr>
          <p:cNvPr id="17" name="Slide Number Placeholder 5">
            <a:extLst>
              <a:ext uri="{FF2B5EF4-FFF2-40B4-BE49-F238E27FC236}">
                <a16:creationId xmlns:a16="http://schemas.microsoft.com/office/drawing/2014/main" id="{06990B2A-F6CD-4C95-A3F7-A31ECADC52BD}"/>
              </a:ext>
            </a:extLst>
          </p:cNvPr>
          <p:cNvSpPr txBox="1">
            <a:spLocks noGrp="1"/>
          </p:cNvSpPr>
          <p:nvPr>
            <p:ph type="sldNum" sz="quarter" idx="4"/>
          </p:nvPr>
        </p:nvSpPr>
        <p:spPr>
          <a:xfrm>
            <a:off x="8590659" y="6041358"/>
            <a:ext cx="6833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GB" sz="900" b="0" i="0" u="none" strike="noStrike" kern="1200" cap="none" spc="0" baseline="0">
                <a:solidFill>
                  <a:srgbClr val="5E076F"/>
                </a:solidFill>
                <a:uFillTx/>
                <a:latin typeface="Trebuchet MS"/>
              </a:defRPr>
            </a:lvl1pPr>
          </a:lstStyle>
          <a:p>
            <a:pPr lvl="0"/>
            <a:fld id="{2CA908E2-0AA4-4698-814D-3BD935A9A2A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en-US" sz="3600" b="0" i="0" u="none" strike="noStrike" kern="1200" cap="none" spc="0" baseline="0">
          <a:solidFill>
            <a:srgbClr val="5E076F"/>
          </a:solidFill>
          <a:uFillTx/>
          <a:latin typeface="Trebuchet MS"/>
        </a:defRPr>
      </a:lvl1pPr>
    </p:titleStyle>
    <p:bodyStyle>
      <a:lvl1pPr marL="342900" marR="0" lvl="0" indent="-342900" algn="l" defTabSz="457200" rtl="0" fontAlgn="auto" hangingPunct="1">
        <a:lnSpc>
          <a:spcPct val="100000"/>
        </a:lnSpc>
        <a:spcBef>
          <a:spcPts val="1000"/>
        </a:spcBef>
        <a:spcAft>
          <a:spcPts val="0"/>
        </a:spcAft>
        <a:buClr>
          <a:srgbClr val="5E076F"/>
        </a:buClr>
        <a:buSzPct val="80000"/>
        <a:buFont typeface="Wingdings 3"/>
        <a:buChar char=""/>
        <a:tabLst/>
        <a:defRPr lang="en-US" sz="1800" b="0" i="0" u="none" strike="noStrike" kern="1200" cap="none" spc="0" baseline="0">
          <a:solidFill>
            <a:srgbClr val="404040"/>
          </a:solidFill>
          <a:uFillTx/>
          <a:latin typeface="Trebuchet MS"/>
        </a:defRPr>
      </a:lvl1pPr>
      <a:lvl2pPr marL="742950" marR="0" lvl="1" indent="-285750" algn="l" defTabSz="457200" rtl="0" fontAlgn="auto" hangingPunct="1">
        <a:lnSpc>
          <a:spcPct val="100000"/>
        </a:lnSpc>
        <a:spcBef>
          <a:spcPts val="1000"/>
        </a:spcBef>
        <a:spcAft>
          <a:spcPts val="0"/>
        </a:spcAft>
        <a:buClr>
          <a:srgbClr val="5E076F"/>
        </a:buClr>
        <a:buSzPct val="80000"/>
        <a:buFont typeface="Wingdings 3"/>
        <a:buChar char=""/>
        <a:tabLst/>
        <a:defRPr lang="en-US" sz="1600" b="0" i="0" u="none" strike="noStrike" kern="1200" cap="none" spc="0" baseline="0">
          <a:solidFill>
            <a:srgbClr val="404040"/>
          </a:solidFill>
          <a:uFillTx/>
          <a:latin typeface="Trebuchet MS"/>
        </a:defRPr>
      </a:lvl2pPr>
      <a:lvl3pPr marL="1143000" marR="0" lvl="2" indent="-228600" algn="l" defTabSz="457200" rtl="0" fontAlgn="auto" hangingPunct="1">
        <a:lnSpc>
          <a:spcPct val="100000"/>
        </a:lnSpc>
        <a:spcBef>
          <a:spcPts val="1000"/>
        </a:spcBef>
        <a:spcAft>
          <a:spcPts val="0"/>
        </a:spcAft>
        <a:buClr>
          <a:srgbClr val="5E076F"/>
        </a:buClr>
        <a:buSzPct val="80000"/>
        <a:buFont typeface="Wingdings 3"/>
        <a:buChar char=""/>
        <a:tabLst/>
        <a:defRPr lang="en-US" sz="1400" b="0" i="0" u="none" strike="noStrike" kern="1200" cap="none" spc="0" baseline="0">
          <a:solidFill>
            <a:srgbClr val="404040"/>
          </a:solidFill>
          <a:uFillTx/>
          <a:latin typeface="Trebuchet MS"/>
        </a:defRPr>
      </a:lvl3pPr>
      <a:lvl4pPr marL="1600200" marR="0" lvl="3" indent="-228600" algn="l" defTabSz="457200" rtl="0" fontAlgn="auto" hangingPunct="1">
        <a:lnSpc>
          <a:spcPct val="100000"/>
        </a:lnSpc>
        <a:spcBef>
          <a:spcPts val="1000"/>
        </a:spcBef>
        <a:spcAft>
          <a:spcPts val="0"/>
        </a:spcAft>
        <a:buClr>
          <a:srgbClr val="5E076F"/>
        </a:buClr>
        <a:buSzPct val="80000"/>
        <a:buFont typeface="Wingdings 3"/>
        <a:buChar char=""/>
        <a:tabLst/>
        <a:defRPr lang="en-US" sz="1200" b="0" i="0" u="none" strike="noStrike" kern="1200" cap="none" spc="0" baseline="0">
          <a:solidFill>
            <a:srgbClr val="404040"/>
          </a:solidFill>
          <a:uFillTx/>
          <a:latin typeface="Trebuchet MS"/>
        </a:defRPr>
      </a:lvl4pPr>
      <a:lvl5pPr marL="2057400" marR="0" lvl="4" indent="-228600" algn="l" defTabSz="457200" rtl="0" fontAlgn="auto" hangingPunct="1">
        <a:lnSpc>
          <a:spcPct val="100000"/>
        </a:lnSpc>
        <a:spcBef>
          <a:spcPts val="1000"/>
        </a:spcBef>
        <a:spcAft>
          <a:spcPts val="0"/>
        </a:spcAft>
        <a:buClr>
          <a:srgbClr val="5E076F"/>
        </a:buClr>
        <a:buSzPct val="80000"/>
        <a:buFont typeface="Wingdings 3"/>
        <a:buChar char=""/>
        <a:tabLst/>
        <a:defRPr lang="en-US" sz="1200"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Picture 5" descr="A picture containing game&#10;&#10;Description automatically generated">
            <a:extLst>
              <a:ext uri="{FF2B5EF4-FFF2-40B4-BE49-F238E27FC236}">
                <a16:creationId xmlns:a16="http://schemas.microsoft.com/office/drawing/2014/main" id="{374C427B-E935-462D-B778-3E28348016F2}"/>
              </a:ext>
            </a:extLst>
          </p:cNvPr>
          <p:cNvPicPr>
            <a:picLocks noChangeAspect="1"/>
          </p:cNvPicPr>
          <p:nvPr/>
        </p:nvPicPr>
        <p:blipFill>
          <a:blip r:embed="rId2"/>
          <a:stretch>
            <a:fillRect/>
          </a:stretch>
        </p:blipFill>
        <p:spPr>
          <a:xfrm>
            <a:off x="0" y="3940734"/>
            <a:ext cx="2917996" cy="3018050"/>
          </a:xfrm>
          <a:prstGeom prst="rect">
            <a:avLst/>
          </a:prstGeom>
          <a:noFill/>
          <a:ln cap="flat">
            <a:noFill/>
          </a:ln>
        </p:spPr>
      </p:pic>
      <p:sp>
        <p:nvSpPr>
          <p:cNvPr id="3" name="Title 1">
            <a:extLst>
              <a:ext uri="{FF2B5EF4-FFF2-40B4-BE49-F238E27FC236}">
                <a16:creationId xmlns:a16="http://schemas.microsoft.com/office/drawing/2014/main" id="{A2212884-2F73-4160-9C4B-098705579573}"/>
              </a:ext>
            </a:extLst>
          </p:cNvPr>
          <p:cNvSpPr txBox="1">
            <a:spLocks noGrp="1"/>
          </p:cNvSpPr>
          <p:nvPr>
            <p:ph type="ctrTitle"/>
          </p:nvPr>
        </p:nvSpPr>
        <p:spPr>
          <a:xfrm>
            <a:off x="1020932" y="2086252"/>
            <a:ext cx="8253067" cy="1964586"/>
          </a:xfrm>
        </p:spPr>
        <p:txBody>
          <a:bodyPr/>
          <a:lstStyle/>
          <a:p>
            <a:pPr lvl="0"/>
            <a:r>
              <a:rPr lang="en-US" sz="3200" dirty="0"/>
              <a:t>Predicted Structures for C-Type Cytochromes Based on Protein Sequence Comparison with Cytochrome c’-β from </a:t>
            </a:r>
            <a:r>
              <a:rPr lang="en-US" sz="3200" i="1" dirty="0" err="1"/>
              <a:t>Methylococcus</a:t>
            </a:r>
            <a:r>
              <a:rPr lang="en-US" sz="3200" i="1" dirty="0"/>
              <a:t> </a:t>
            </a:r>
            <a:r>
              <a:rPr lang="en-US" sz="3200" i="1" dirty="0" err="1"/>
              <a:t>capsulatus</a:t>
            </a:r>
            <a:r>
              <a:rPr lang="en-US" sz="3200" dirty="0"/>
              <a:t> (Bath)</a:t>
            </a:r>
            <a:endParaRPr lang="en-GB" sz="3200" dirty="0"/>
          </a:p>
        </p:txBody>
      </p:sp>
      <p:sp>
        <p:nvSpPr>
          <p:cNvPr id="4" name="Subtitle 2">
            <a:extLst>
              <a:ext uri="{FF2B5EF4-FFF2-40B4-BE49-F238E27FC236}">
                <a16:creationId xmlns:a16="http://schemas.microsoft.com/office/drawing/2014/main" id="{D643BB5A-D377-4681-9A57-DE7B50F4FAAF}"/>
              </a:ext>
            </a:extLst>
          </p:cNvPr>
          <p:cNvSpPr txBox="1">
            <a:spLocks noGrp="1"/>
          </p:cNvSpPr>
          <p:nvPr>
            <p:ph type="subTitle" idx="1"/>
          </p:nvPr>
        </p:nvSpPr>
        <p:spPr/>
        <p:txBody>
          <a:bodyPr/>
          <a:lstStyle/>
          <a:p>
            <a:pPr lvl="0"/>
            <a:r>
              <a:rPr lang="en-GB" dirty="0"/>
              <a:t>Sarah Evans</a:t>
            </a:r>
          </a:p>
          <a:p>
            <a:pPr lvl="0"/>
            <a:endParaRPr lang="en-GB" dirty="0"/>
          </a:p>
        </p:txBody>
      </p:sp>
      <p:pic>
        <p:nvPicPr>
          <p:cNvPr id="5" name="Picture 2">
            <a:extLst>
              <a:ext uri="{FF2B5EF4-FFF2-40B4-BE49-F238E27FC236}">
                <a16:creationId xmlns:a16="http://schemas.microsoft.com/office/drawing/2014/main" id="{10819E28-909E-4232-B077-BF14A8470E77}"/>
              </a:ext>
            </a:extLst>
          </p:cNvPr>
          <p:cNvPicPr>
            <a:picLocks noChangeAspect="1"/>
          </p:cNvPicPr>
          <p:nvPr/>
        </p:nvPicPr>
        <p:blipFill>
          <a:blip r:embed="rId3"/>
          <a:srcRect/>
          <a:stretch>
            <a:fillRect/>
          </a:stretch>
        </p:blipFill>
        <p:spPr>
          <a:xfrm>
            <a:off x="941091" y="103692"/>
            <a:ext cx="2390040" cy="895545"/>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A0DE034-1C9F-4BE0-90F6-D34FCAE7E024}"/>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uFillTx/>
              <a:latin typeface="Trebuchet MS"/>
            </a:endParaRPr>
          </a:p>
        </p:txBody>
      </p:sp>
      <p:sp>
        <p:nvSpPr>
          <p:cNvPr id="3" name="Isosceles Triangle 9">
            <a:extLst>
              <a:ext uri="{FF2B5EF4-FFF2-40B4-BE49-F238E27FC236}">
                <a16:creationId xmlns:a16="http://schemas.microsoft.com/office/drawing/2014/main" id="{E645C8D9-107D-4793-830C-768B0EA2BD77}"/>
              </a:ext>
            </a:extLst>
          </p:cNvPr>
          <p:cNvSpPr>
            <a:spLocks noMove="1" noResize="1"/>
          </p:cNvSpPr>
          <p:nvPr/>
        </p:nvSpPr>
        <p:spPr>
          <a:xfrm rot="10799991">
            <a:off x="-19"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4" name="Isosceles Triangle 11">
            <a:extLst>
              <a:ext uri="{FF2B5EF4-FFF2-40B4-BE49-F238E27FC236}">
                <a16:creationId xmlns:a16="http://schemas.microsoft.com/office/drawing/2014/main" id="{50F253D7-A4FD-43A4-BF79-DA1651D4A758}"/>
              </a:ext>
            </a:extLst>
          </p:cNvPr>
          <p:cNvSpPr>
            <a:spLocks noMove="1" noResize="1"/>
          </p:cNvSpPr>
          <p:nvPr/>
        </p:nvSpPr>
        <p:spPr>
          <a:xfrm flipH="1">
            <a:off x="11743264"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5" name="Title 1">
            <a:extLst>
              <a:ext uri="{FF2B5EF4-FFF2-40B4-BE49-F238E27FC236}">
                <a16:creationId xmlns:a16="http://schemas.microsoft.com/office/drawing/2014/main" id="{AA6AE072-A399-488A-BB8E-892F228359CB}"/>
              </a:ext>
            </a:extLst>
          </p:cNvPr>
          <p:cNvSpPr txBox="1">
            <a:spLocks noGrp="1"/>
          </p:cNvSpPr>
          <p:nvPr>
            <p:ph type="title"/>
          </p:nvPr>
        </p:nvSpPr>
        <p:spPr>
          <a:xfrm>
            <a:off x="1797664" y="309798"/>
            <a:ext cx="8596667" cy="1320795"/>
          </a:xfrm>
        </p:spPr>
        <p:txBody>
          <a:bodyPr anchorCtr="1"/>
          <a:lstStyle/>
          <a:p>
            <a:pPr lvl="0" algn="ctr"/>
            <a:r>
              <a:rPr lang="en-GB" dirty="0"/>
              <a:t>Introduction </a:t>
            </a:r>
          </a:p>
        </p:txBody>
      </p:sp>
      <p:pic>
        <p:nvPicPr>
          <p:cNvPr id="6" name="Picture 2">
            <a:extLst>
              <a:ext uri="{FF2B5EF4-FFF2-40B4-BE49-F238E27FC236}">
                <a16:creationId xmlns:a16="http://schemas.microsoft.com/office/drawing/2014/main" id="{40568401-B0A2-4041-898A-95CCBD933B17}"/>
              </a:ext>
            </a:extLst>
          </p:cNvPr>
          <p:cNvPicPr>
            <a:picLocks noChangeAspect="1"/>
          </p:cNvPicPr>
          <p:nvPr/>
        </p:nvPicPr>
        <p:blipFill>
          <a:blip r:embed="rId3"/>
          <a:srcRect/>
          <a:stretch>
            <a:fillRect/>
          </a:stretch>
        </p:blipFill>
        <p:spPr>
          <a:xfrm>
            <a:off x="927439" y="74651"/>
            <a:ext cx="2390040" cy="895545"/>
          </a:xfrm>
          <a:prstGeom prst="rect">
            <a:avLst/>
          </a:prstGeom>
          <a:noFill/>
          <a:ln cap="flat">
            <a:noFill/>
          </a:ln>
        </p:spPr>
      </p:pic>
      <p:sp>
        <p:nvSpPr>
          <p:cNvPr id="12" name="TextBox 11">
            <a:extLst>
              <a:ext uri="{FF2B5EF4-FFF2-40B4-BE49-F238E27FC236}">
                <a16:creationId xmlns:a16="http://schemas.microsoft.com/office/drawing/2014/main" id="{FCF096A2-4B51-4334-95BD-266C1E22BF4E}"/>
              </a:ext>
            </a:extLst>
          </p:cNvPr>
          <p:cNvSpPr txBox="1"/>
          <p:nvPr/>
        </p:nvSpPr>
        <p:spPr>
          <a:xfrm>
            <a:off x="1386059" y="1474237"/>
            <a:ext cx="10357205" cy="369332"/>
          </a:xfrm>
          <a:prstGeom prst="rect">
            <a:avLst/>
          </a:prstGeom>
          <a:noFill/>
        </p:spPr>
        <p:txBody>
          <a:bodyPr wrap="square" rtlCol="0">
            <a:spAutoFit/>
          </a:bodyPr>
          <a:lstStyle/>
          <a:p>
            <a:r>
              <a:rPr lang="en-US" i="1" dirty="0" err="1"/>
              <a:t>Methylococcus</a:t>
            </a:r>
            <a:r>
              <a:rPr lang="en-US" i="1" dirty="0"/>
              <a:t> </a:t>
            </a:r>
            <a:r>
              <a:rPr lang="en-US" i="1" dirty="0" err="1"/>
              <a:t>capsulatus</a:t>
            </a:r>
            <a:r>
              <a:rPr lang="en-US" i="1" dirty="0"/>
              <a:t> </a:t>
            </a:r>
            <a:r>
              <a:rPr lang="en-US" dirty="0"/>
              <a:t>Bath – methanotroph, ammonia oxidizing </a:t>
            </a:r>
            <a:r>
              <a:rPr lang="en-US" dirty="0" err="1"/>
              <a:t>nonlithotrophic</a:t>
            </a:r>
            <a:r>
              <a:rPr lang="en-US" dirty="0"/>
              <a:t> bacteria</a:t>
            </a:r>
          </a:p>
        </p:txBody>
      </p:sp>
      <p:pic>
        <p:nvPicPr>
          <p:cNvPr id="1026" name="Picture 2" descr="Nitrogen Cycle | Land Management Online Course">
            <a:extLst>
              <a:ext uri="{FF2B5EF4-FFF2-40B4-BE49-F238E27FC236}">
                <a16:creationId xmlns:a16="http://schemas.microsoft.com/office/drawing/2014/main" id="{14187130-2A72-4345-8809-2309BB9FC2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3805" y="2130997"/>
            <a:ext cx="6684383" cy="43314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CCBC8F-DF58-4E6A-8098-371022B62D3A}"/>
              </a:ext>
            </a:extLst>
          </p:cNvPr>
          <p:cNvSpPr txBox="1"/>
          <p:nvPr/>
        </p:nvSpPr>
        <p:spPr>
          <a:xfrm>
            <a:off x="4309184" y="6503684"/>
            <a:ext cx="3573624" cy="246221"/>
          </a:xfrm>
          <a:prstGeom prst="rect">
            <a:avLst/>
          </a:prstGeom>
          <a:noFill/>
        </p:spPr>
        <p:txBody>
          <a:bodyPr wrap="square" rtlCol="0">
            <a:spAutoFit/>
          </a:bodyPr>
          <a:lstStyle/>
          <a:p>
            <a:r>
              <a:rPr lang="en-US" sz="1000" dirty="0" err="1"/>
              <a:t>src</a:t>
            </a:r>
            <a:r>
              <a:rPr lang="en-US" sz="1000" dirty="0"/>
              <a:t> = “https://www.studyacs.com/blog-nitrogen-cycle-37.aspx”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A0DE034-1C9F-4BE0-90F6-D34FCAE7E024}"/>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uFillTx/>
              <a:latin typeface="Trebuchet MS"/>
            </a:endParaRPr>
          </a:p>
        </p:txBody>
      </p:sp>
      <p:sp>
        <p:nvSpPr>
          <p:cNvPr id="3" name="Isosceles Triangle 9">
            <a:extLst>
              <a:ext uri="{FF2B5EF4-FFF2-40B4-BE49-F238E27FC236}">
                <a16:creationId xmlns:a16="http://schemas.microsoft.com/office/drawing/2014/main" id="{E645C8D9-107D-4793-830C-768B0EA2BD77}"/>
              </a:ext>
            </a:extLst>
          </p:cNvPr>
          <p:cNvSpPr>
            <a:spLocks noMove="1" noResize="1"/>
          </p:cNvSpPr>
          <p:nvPr/>
        </p:nvSpPr>
        <p:spPr>
          <a:xfrm rot="10799991">
            <a:off x="-19"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4" name="Isosceles Triangle 11">
            <a:extLst>
              <a:ext uri="{FF2B5EF4-FFF2-40B4-BE49-F238E27FC236}">
                <a16:creationId xmlns:a16="http://schemas.microsoft.com/office/drawing/2014/main" id="{50F253D7-A4FD-43A4-BF79-DA1651D4A758}"/>
              </a:ext>
            </a:extLst>
          </p:cNvPr>
          <p:cNvSpPr>
            <a:spLocks noMove="1" noResize="1"/>
          </p:cNvSpPr>
          <p:nvPr/>
        </p:nvSpPr>
        <p:spPr>
          <a:xfrm flipH="1">
            <a:off x="11743264"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5" name="Title 1">
            <a:extLst>
              <a:ext uri="{FF2B5EF4-FFF2-40B4-BE49-F238E27FC236}">
                <a16:creationId xmlns:a16="http://schemas.microsoft.com/office/drawing/2014/main" id="{AA6AE072-A399-488A-BB8E-892F228359CB}"/>
              </a:ext>
            </a:extLst>
          </p:cNvPr>
          <p:cNvSpPr txBox="1">
            <a:spLocks noGrp="1"/>
          </p:cNvSpPr>
          <p:nvPr>
            <p:ph type="title"/>
          </p:nvPr>
        </p:nvSpPr>
        <p:spPr>
          <a:xfrm>
            <a:off x="1797664" y="309798"/>
            <a:ext cx="8596667" cy="1320795"/>
          </a:xfrm>
        </p:spPr>
        <p:txBody>
          <a:bodyPr anchorCtr="1"/>
          <a:lstStyle/>
          <a:p>
            <a:pPr lvl="0" algn="ctr"/>
            <a:r>
              <a:rPr lang="en-GB"/>
              <a:t>Introduction </a:t>
            </a:r>
          </a:p>
        </p:txBody>
      </p:sp>
      <p:pic>
        <p:nvPicPr>
          <p:cNvPr id="6" name="Picture 2">
            <a:extLst>
              <a:ext uri="{FF2B5EF4-FFF2-40B4-BE49-F238E27FC236}">
                <a16:creationId xmlns:a16="http://schemas.microsoft.com/office/drawing/2014/main" id="{40568401-B0A2-4041-898A-95CCBD933B17}"/>
              </a:ext>
            </a:extLst>
          </p:cNvPr>
          <p:cNvPicPr>
            <a:picLocks noChangeAspect="1"/>
          </p:cNvPicPr>
          <p:nvPr/>
        </p:nvPicPr>
        <p:blipFill>
          <a:blip r:embed="rId3"/>
          <a:srcRect/>
          <a:stretch>
            <a:fillRect/>
          </a:stretch>
        </p:blipFill>
        <p:spPr>
          <a:xfrm>
            <a:off x="927439" y="74651"/>
            <a:ext cx="2390040" cy="895545"/>
          </a:xfrm>
          <a:prstGeom prst="rect">
            <a:avLst/>
          </a:prstGeom>
          <a:noFill/>
          <a:ln cap="flat">
            <a:noFill/>
          </a:ln>
        </p:spPr>
      </p:pic>
      <p:pic>
        <p:nvPicPr>
          <p:cNvPr id="7" name="Picture 6">
            <a:extLst>
              <a:ext uri="{FF2B5EF4-FFF2-40B4-BE49-F238E27FC236}">
                <a16:creationId xmlns:a16="http://schemas.microsoft.com/office/drawing/2014/main" id="{4C1EC3DE-7252-4642-A84F-204950F5E6D8}"/>
              </a:ext>
            </a:extLst>
          </p:cNvPr>
          <p:cNvPicPr>
            <a:picLocks noChangeAspect="1"/>
          </p:cNvPicPr>
          <p:nvPr/>
        </p:nvPicPr>
        <p:blipFill rotWithShape="1">
          <a:blip r:embed="rId4"/>
          <a:srcRect l="20667" t="38554" r="39793" b="10314"/>
          <a:stretch/>
        </p:blipFill>
        <p:spPr>
          <a:xfrm>
            <a:off x="777357" y="2869423"/>
            <a:ext cx="2563079" cy="1864487"/>
          </a:xfrm>
          <a:prstGeom prst="rect">
            <a:avLst/>
          </a:prstGeom>
        </p:spPr>
      </p:pic>
      <p:sp>
        <p:nvSpPr>
          <p:cNvPr id="8" name="TextBox 7">
            <a:extLst>
              <a:ext uri="{FF2B5EF4-FFF2-40B4-BE49-F238E27FC236}">
                <a16:creationId xmlns:a16="http://schemas.microsoft.com/office/drawing/2014/main" id="{A50F4758-7520-47DC-A024-D4891377D4CC}"/>
              </a:ext>
            </a:extLst>
          </p:cNvPr>
          <p:cNvSpPr txBox="1"/>
          <p:nvPr/>
        </p:nvSpPr>
        <p:spPr>
          <a:xfrm>
            <a:off x="3884936" y="2966822"/>
            <a:ext cx="8018171" cy="1754326"/>
          </a:xfrm>
          <a:prstGeom prst="rect">
            <a:avLst/>
          </a:prstGeom>
          <a:noFill/>
        </p:spPr>
        <p:txBody>
          <a:bodyPr wrap="square" rtlCol="0">
            <a:spAutoFit/>
          </a:bodyPr>
          <a:lstStyle/>
          <a:p>
            <a:r>
              <a:rPr lang="en-US" b="1" dirty="0"/>
              <a:t>Cytochrome c’-</a:t>
            </a:r>
            <a:r>
              <a:rPr lang="el-GR" b="1" dirty="0"/>
              <a:t>β</a:t>
            </a:r>
            <a:endParaRPr lang="en-US" b="1" dirty="0"/>
          </a:p>
          <a:p>
            <a:pPr marL="285750" indent="-285750">
              <a:buFont typeface="Arial" panose="020B0604020202020204" pitchFamily="34" charset="0"/>
              <a:buChar char="•"/>
            </a:pPr>
            <a:r>
              <a:rPr lang="en-US" dirty="0"/>
              <a:t>initial electron acceptor for cytochrome P460</a:t>
            </a:r>
          </a:p>
          <a:p>
            <a:pPr marL="285750" indent="-285750">
              <a:buFont typeface="Arial" panose="020B0604020202020204" pitchFamily="34" charset="0"/>
              <a:buChar char="•"/>
            </a:pPr>
            <a:r>
              <a:rPr lang="en-US" dirty="0"/>
              <a:t>optimized for ligand binding as a result of hydrophobic residues present in the heme pocket</a:t>
            </a:r>
          </a:p>
          <a:p>
            <a:pPr marL="285750" indent="-285750">
              <a:buFont typeface="Arial" panose="020B0604020202020204" pitchFamily="34" charset="0"/>
              <a:buChar char="•"/>
            </a:pPr>
            <a:r>
              <a:rPr lang="en-US" dirty="0"/>
              <a:t>Differs from other c-type cytochromes as a result of its primarily beta-sheet structure</a:t>
            </a:r>
          </a:p>
        </p:txBody>
      </p:sp>
      <p:pic>
        <p:nvPicPr>
          <p:cNvPr id="9" name="Picture 8">
            <a:extLst>
              <a:ext uri="{FF2B5EF4-FFF2-40B4-BE49-F238E27FC236}">
                <a16:creationId xmlns:a16="http://schemas.microsoft.com/office/drawing/2014/main" id="{B3FAF831-654E-463C-B012-A8BBE073901B}"/>
              </a:ext>
            </a:extLst>
          </p:cNvPr>
          <p:cNvPicPr>
            <a:picLocks noChangeAspect="1"/>
          </p:cNvPicPr>
          <p:nvPr/>
        </p:nvPicPr>
        <p:blipFill rotWithShape="1">
          <a:blip r:embed="rId5"/>
          <a:srcRect l="21323" t="36085" r="39211" b="22433"/>
          <a:stretch/>
        </p:blipFill>
        <p:spPr>
          <a:xfrm>
            <a:off x="777357" y="1233477"/>
            <a:ext cx="2776403" cy="1641481"/>
          </a:xfrm>
          <a:prstGeom prst="rect">
            <a:avLst/>
          </a:prstGeom>
        </p:spPr>
      </p:pic>
      <p:sp>
        <p:nvSpPr>
          <p:cNvPr id="11" name="TextBox 10">
            <a:extLst>
              <a:ext uri="{FF2B5EF4-FFF2-40B4-BE49-F238E27FC236}">
                <a16:creationId xmlns:a16="http://schemas.microsoft.com/office/drawing/2014/main" id="{36EDCD3D-1992-41A7-9B90-61408613618E}"/>
              </a:ext>
            </a:extLst>
          </p:cNvPr>
          <p:cNvSpPr txBox="1"/>
          <p:nvPr/>
        </p:nvSpPr>
        <p:spPr>
          <a:xfrm>
            <a:off x="3884936" y="1544936"/>
            <a:ext cx="7858328" cy="923330"/>
          </a:xfrm>
          <a:prstGeom prst="rect">
            <a:avLst/>
          </a:prstGeom>
          <a:noFill/>
        </p:spPr>
        <p:txBody>
          <a:bodyPr wrap="square" rtlCol="0">
            <a:spAutoFit/>
          </a:bodyPr>
          <a:lstStyle/>
          <a:p>
            <a:r>
              <a:rPr lang="en-US" b="1" dirty="0"/>
              <a:t>Cytochrome P460</a:t>
            </a:r>
          </a:p>
          <a:p>
            <a:pPr marL="285750" indent="-285750">
              <a:buFont typeface="Arial" panose="020B0604020202020204" pitchFamily="34" charset="0"/>
              <a:buChar char="•"/>
            </a:pPr>
            <a:r>
              <a:rPr lang="en-US" dirty="0"/>
              <a:t>catalyzes the oxidation of hydroxylamine to nitrite</a:t>
            </a:r>
          </a:p>
          <a:p>
            <a:pPr marL="285750" indent="-285750">
              <a:buFont typeface="Arial" panose="020B0604020202020204" pitchFamily="34" charset="0"/>
              <a:buChar char="•"/>
            </a:pPr>
            <a:r>
              <a:rPr lang="en-US" dirty="0"/>
              <a:t>characterized by a lysine-heme crosslink</a:t>
            </a:r>
          </a:p>
        </p:txBody>
      </p:sp>
      <p:pic>
        <p:nvPicPr>
          <p:cNvPr id="10" name="Picture 9">
            <a:extLst>
              <a:ext uri="{FF2B5EF4-FFF2-40B4-BE49-F238E27FC236}">
                <a16:creationId xmlns:a16="http://schemas.microsoft.com/office/drawing/2014/main" id="{B28A2D61-7ED1-4F11-BD8F-23E515C454C7}"/>
              </a:ext>
            </a:extLst>
          </p:cNvPr>
          <p:cNvPicPr>
            <a:picLocks noChangeAspect="1"/>
          </p:cNvPicPr>
          <p:nvPr/>
        </p:nvPicPr>
        <p:blipFill rotWithShape="1">
          <a:blip r:embed="rId6"/>
          <a:srcRect l="19490" t="33421" r="39796" b="19601"/>
          <a:stretch/>
        </p:blipFill>
        <p:spPr>
          <a:xfrm>
            <a:off x="622538" y="4851484"/>
            <a:ext cx="2872719" cy="1864487"/>
          </a:xfrm>
          <a:prstGeom prst="rect">
            <a:avLst/>
          </a:prstGeom>
        </p:spPr>
      </p:pic>
      <p:sp>
        <p:nvSpPr>
          <p:cNvPr id="13" name="TextBox 12">
            <a:extLst>
              <a:ext uri="{FF2B5EF4-FFF2-40B4-BE49-F238E27FC236}">
                <a16:creationId xmlns:a16="http://schemas.microsoft.com/office/drawing/2014/main" id="{635AB460-4DE1-4AFB-A0D8-5231B1B73FEC}"/>
              </a:ext>
            </a:extLst>
          </p:cNvPr>
          <p:cNvSpPr txBox="1"/>
          <p:nvPr/>
        </p:nvSpPr>
        <p:spPr>
          <a:xfrm>
            <a:off x="3974841" y="5122506"/>
            <a:ext cx="7378744" cy="1200329"/>
          </a:xfrm>
          <a:prstGeom prst="rect">
            <a:avLst/>
          </a:prstGeom>
          <a:noFill/>
        </p:spPr>
        <p:txBody>
          <a:bodyPr wrap="square" rtlCol="0">
            <a:spAutoFit/>
          </a:bodyPr>
          <a:lstStyle/>
          <a:p>
            <a:r>
              <a:rPr lang="en-US" b="1" dirty="0" err="1"/>
              <a:t>Cytchrome</a:t>
            </a:r>
            <a:r>
              <a:rPr lang="en-US" b="1" dirty="0"/>
              <a:t> c’-</a:t>
            </a:r>
            <a:r>
              <a:rPr lang="el-GR" b="1" dirty="0"/>
              <a:t>α</a:t>
            </a:r>
            <a:r>
              <a:rPr lang="en-US" b="1" dirty="0"/>
              <a:t> from </a:t>
            </a:r>
            <a:r>
              <a:rPr lang="en-US" b="1" i="1" dirty="0"/>
              <a:t>Thermophilic </a:t>
            </a:r>
            <a:r>
              <a:rPr lang="en-US" b="1" i="1" dirty="0" err="1"/>
              <a:t>Hydrogenophilus</a:t>
            </a:r>
            <a:r>
              <a:rPr lang="en-US" b="1" i="1" dirty="0"/>
              <a:t> </a:t>
            </a:r>
            <a:r>
              <a:rPr lang="en-US" b="1" i="1" dirty="0" err="1"/>
              <a:t>thermoluteolus</a:t>
            </a:r>
            <a:endParaRPr lang="en-US" b="1" i="1" dirty="0"/>
          </a:p>
          <a:p>
            <a:pPr marL="285750" indent="-285750">
              <a:buFont typeface="Arial" panose="020B0604020202020204" pitchFamily="34" charset="0"/>
              <a:buChar char="•"/>
            </a:pPr>
            <a:r>
              <a:rPr lang="en-US" dirty="0"/>
              <a:t>Primarily α helical</a:t>
            </a:r>
          </a:p>
          <a:p>
            <a:pPr marL="285750" indent="-285750">
              <a:buFont typeface="Arial" panose="020B0604020202020204" pitchFamily="34" charset="0"/>
              <a:buChar char="•"/>
            </a:pPr>
            <a:r>
              <a:rPr lang="en-US" dirty="0"/>
              <a:t>Like cytochrome c’-β, absence of lysine crosslink</a:t>
            </a:r>
          </a:p>
          <a:p>
            <a:endParaRPr lang="en-US" dirty="0"/>
          </a:p>
        </p:txBody>
      </p:sp>
    </p:spTree>
    <p:extLst>
      <p:ext uri="{BB962C8B-B14F-4D97-AF65-F5344CB8AC3E}">
        <p14:creationId xmlns:p14="http://schemas.microsoft.com/office/powerpoint/2010/main" val="322605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0A8B1BD-5A90-4BEB-9885-D88698FB1D4B}"/>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rebuchet MS"/>
            </a:endParaRPr>
          </a:p>
        </p:txBody>
      </p:sp>
      <p:sp>
        <p:nvSpPr>
          <p:cNvPr id="3" name="Isosceles Triangle 9">
            <a:extLst>
              <a:ext uri="{FF2B5EF4-FFF2-40B4-BE49-F238E27FC236}">
                <a16:creationId xmlns:a16="http://schemas.microsoft.com/office/drawing/2014/main" id="{69BC8A5E-49A4-434C-805C-84FABB48B4E3}"/>
              </a:ext>
            </a:extLst>
          </p:cNvPr>
          <p:cNvSpPr>
            <a:spLocks noMove="1" noResize="1"/>
          </p:cNvSpPr>
          <p:nvPr/>
        </p:nvSpPr>
        <p:spPr>
          <a:xfrm rot="10799991">
            <a:off x="-19"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4" name="Isosceles Triangle 11">
            <a:extLst>
              <a:ext uri="{FF2B5EF4-FFF2-40B4-BE49-F238E27FC236}">
                <a16:creationId xmlns:a16="http://schemas.microsoft.com/office/drawing/2014/main" id="{5B0D5528-D7FB-4FA1-A95D-CD4FE0D29D59}"/>
              </a:ext>
            </a:extLst>
          </p:cNvPr>
          <p:cNvSpPr>
            <a:spLocks noMove="1" noResize="1"/>
          </p:cNvSpPr>
          <p:nvPr/>
        </p:nvSpPr>
        <p:spPr>
          <a:xfrm flipH="1">
            <a:off x="11743264"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5" name="Title 1">
            <a:extLst>
              <a:ext uri="{FF2B5EF4-FFF2-40B4-BE49-F238E27FC236}">
                <a16:creationId xmlns:a16="http://schemas.microsoft.com/office/drawing/2014/main" id="{26EA4098-2F7F-4CB3-9C12-ECBF47094293}"/>
              </a:ext>
            </a:extLst>
          </p:cNvPr>
          <p:cNvSpPr txBox="1">
            <a:spLocks noGrp="1"/>
          </p:cNvSpPr>
          <p:nvPr>
            <p:ph type="title"/>
          </p:nvPr>
        </p:nvSpPr>
        <p:spPr>
          <a:xfrm>
            <a:off x="1797664" y="139994"/>
            <a:ext cx="8596667" cy="1320795"/>
          </a:xfrm>
        </p:spPr>
        <p:txBody>
          <a:bodyPr anchorCtr="1"/>
          <a:lstStyle/>
          <a:p>
            <a:pPr lvl="0" algn="ctr"/>
            <a:r>
              <a:rPr lang="en-GB"/>
              <a:t>Methods and Materials </a:t>
            </a:r>
          </a:p>
        </p:txBody>
      </p:sp>
      <p:pic>
        <p:nvPicPr>
          <p:cNvPr id="6" name="Picture 2">
            <a:extLst>
              <a:ext uri="{FF2B5EF4-FFF2-40B4-BE49-F238E27FC236}">
                <a16:creationId xmlns:a16="http://schemas.microsoft.com/office/drawing/2014/main" id="{A1AE0840-2009-42B9-8707-359CD7AE936E}"/>
              </a:ext>
            </a:extLst>
          </p:cNvPr>
          <p:cNvPicPr>
            <a:picLocks noChangeAspect="1"/>
          </p:cNvPicPr>
          <p:nvPr/>
        </p:nvPicPr>
        <p:blipFill>
          <a:blip r:embed="rId3"/>
          <a:srcRect/>
          <a:stretch>
            <a:fillRect/>
          </a:stretch>
        </p:blipFill>
        <p:spPr>
          <a:xfrm>
            <a:off x="842601" y="86730"/>
            <a:ext cx="2390040" cy="895545"/>
          </a:xfrm>
          <a:prstGeom prst="rect">
            <a:avLst/>
          </a:prstGeom>
          <a:noFill/>
          <a:ln cap="flat">
            <a:noFill/>
          </a:ln>
        </p:spPr>
      </p:pic>
      <p:sp>
        <p:nvSpPr>
          <p:cNvPr id="7" name="TextBox 6">
            <a:extLst>
              <a:ext uri="{FF2B5EF4-FFF2-40B4-BE49-F238E27FC236}">
                <a16:creationId xmlns:a16="http://schemas.microsoft.com/office/drawing/2014/main" id="{484A574D-DBA4-46A2-AD6D-EDB3A9EDA153}"/>
              </a:ext>
            </a:extLst>
          </p:cNvPr>
          <p:cNvSpPr txBox="1"/>
          <p:nvPr/>
        </p:nvSpPr>
        <p:spPr>
          <a:xfrm>
            <a:off x="3572340" y="1126624"/>
            <a:ext cx="7696940" cy="5355312"/>
          </a:xfrm>
          <a:prstGeom prst="rect">
            <a:avLst/>
          </a:prstGeom>
          <a:noFill/>
        </p:spPr>
        <p:txBody>
          <a:bodyPr wrap="square" rtlCol="0">
            <a:spAutoFit/>
          </a:bodyPr>
          <a:lstStyle/>
          <a:p>
            <a:r>
              <a:rPr lang="en-US" b="1" dirty="0"/>
              <a:t>Homolog Search </a:t>
            </a:r>
            <a:r>
              <a:rPr lang="en-US" dirty="0"/>
              <a:t>– A </a:t>
            </a:r>
            <a:r>
              <a:rPr lang="en-US" dirty="0" err="1"/>
              <a:t>blastp</a:t>
            </a:r>
            <a:r>
              <a:rPr lang="en-US" dirty="0"/>
              <a:t> search was performed using the accession number for Cytochrome c’- β from </a:t>
            </a:r>
            <a:r>
              <a:rPr lang="en-US" i="1" dirty="0" err="1"/>
              <a:t>Methylococcus</a:t>
            </a:r>
            <a:r>
              <a:rPr lang="en-US" i="1" dirty="0"/>
              <a:t> </a:t>
            </a:r>
            <a:r>
              <a:rPr lang="en-US" i="1" dirty="0" err="1"/>
              <a:t>capsulatus</a:t>
            </a:r>
            <a:r>
              <a:rPr lang="en-US" i="1" dirty="0"/>
              <a:t> </a:t>
            </a:r>
            <a:r>
              <a:rPr lang="en-US" dirty="0"/>
              <a:t>Bath in order to obtain the sequences of similar c-type cytochromes.</a:t>
            </a:r>
          </a:p>
          <a:p>
            <a:endParaRPr lang="en-US" dirty="0"/>
          </a:p>
          <a:p>
            <a:r>
              <a:rPr lang="en-US" b="1" dirty="0"/>
              <a:t>Multiple Sequence Alignment </a:t>
            </a:r>
            <a:r>
              <a:rPr lang="en-US" dirty="0"/>
              <a:t>– MEGA7 was used to align the sequence of Cytochrome c’- β with chosen sequences from the BLAST search, the first step in visualization of conserved regions.</a:t>
            </a:r>
          </a:p>
          <a:p>
            <a:endParaRPr lang="en-US" dirty="0"/>
          </a:p>
          <a:p>
            <a:r>
              <a:rPr lang="en-US" b="1" dirty="0"/>
              <a:t>Analysis at Key Positions </a:t>
            </a:r>
            <a:r>
              <a:rPr lang="en-US" dirty="0"/>
              <a:t>– </a:t>
            </a:r>
            <a:r>
              <a:rPr lang="en-US" dirty="0" err="1"/>
              <a:t>WebLogo</a:t>
            </a:r>
            <a:r>
              <a:rPr lang="en-US" dirty="0"/>
              <a:t> is a tool developed by UC Berkeley to help visualize amino acid conservation at each position  across multiple aligned sequences. A simple Python program will then be used to determine the amino acid present at certain key positions in each individual protein sequence.</a:t>
            </a:r>
          </a:p>
          <a:p>
            <a:endParaRPr lang="en-US" dirty="0"/>
          </a:p>
          <a:p>
            <a:r>
              <a:rPr lang="en-US" b="1" dirty="0"/>
              <a:t>Structure Prediction – </a:t>
            </a:r>
            <a:r>
              <a:rPr lang="en-US" dirty="0"/>
              <a:t>Used to create initial structure predictions before modifications are made based on AAs present at key positions</a:t>
            </a:r>
          </a:p>
          <a:p>
            <a:endParaRPr lang="en-US" b="1" dirty="0"/>
          </a:p>
          <a:p>
            <a:r>
              <a:rPr lang="en-US" b="1" dirty="0"/>
              <a:t>Structure Visualization </a:t>
            </a:r>
            <a:r>
              <a:rPr lang="en-US" dirty="0"/>
              <a:t> – The programs COOT (Crystallographic Object-Oriented Toolkit) and </a:t>
            </a:r>
            <a:r>
              <a:rPr lang="en-US" dirty="0" err="1"/>
              <a:t>PyMOL</a:t>
            </a:r>
            <a:r>
              <a:rPr lang="en-US" dirty="0"/>
              <a:t> will be used to visualize predicted protein structures and explore how those proteins are likely to interact with different ligands.</a:t>
            </a:r>
          </a:p>
        </p:txBody>
      </p:sp>
      <p:pic>
        <p:nvPicPr>
          <p:cNvPr id="1026" name="Picture 2" descr="Protein query-&gt;Protein database">
            <a:extLst>
              <a:ext uri="{FF2B5EF4-FFF2-40B4-BE49-F238E27FC236}">
                <a16:creationId xmlns:a16="http://schemas.microsoft.com/office/drawing/2014/main" id="{79B693F2-114E-432B-BB23-601CFE57D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715" y="1126624"/>
            <a:ext cx="2098460" cy="10722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6E0BF42-BE59-4DEE-AD63-71AA38719121}"/>
              </a:ext>
            </a:extLst>
          </p:cNvPr>
          <p:cNvPicPr>
            <a:picLocks noChangeAspect="1"/>
          </p:cNvPicPr>
          <p:nvPr/>
        </p:nvPicPr>
        <p:blipFill rotWithShape="1">
          <a:blip r:embed="rId5"/>
          <a:srcRect l="6056" t="14142" r="48466" b="47983"/>
          <a:stretch/>
        </p:blipFill>
        <p:spPr>
          <a:xfrm>
            <a:off x="848060" y="2382426"/>
            <a:ext cx="2288939" cy="1072290"/>
          </a:xfrm>
          <a:prstGeom prst="rect">
            <a:avLst/>
          </a:prstGeom>
        </p:spPr>
      </p:pic>
      <p:pic>
        <p:nvPicPr>
          <p:cNvPr id="1030" name="Picture 6" descr="Coot">
            <a:extLst>
              <a:ext uri="{FF2B5EF4-FFF2-40B4-BE49-F238E27FC236}">
                <a16:creationId xmlns:a16="http://schemas.microsoft.com/office/drawing/2014/main" id="{8943C0F4-DCA4-4C4E-9C10-69DD0BB228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533" y="5660730"/>
            <a:ext cx="1364410" cy="9151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bLogo">
            <a:extLst>
              <a:ext uri="{FF2B5EF4-FFF2-40B4-BE49-F238E27FC236}">
                <a16:creationId xmlns:a16="http://schemas.microsoft.com/office/drawing/2014/main" id="{160BFA7C-4D49-4891-8A25-A4544F727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533" y="3509955"/>
            <a:ext cx="1750001" cy="7791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0660522-5D52-4CE0-BB3A-CA34E0571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285" y="4678621"/>
            <a:ext cx="3602491" cy="6584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25068DF-BE09-45DD-9F28-0FB40356F740}"/>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rebuchet MS"/>
            </a:endParaRPr>
          </a:p>
        </p:txBody>
      </p:sp>
      <p:sp>
        <p:nvSpPr>
          <p:cNvPr id="3" name="Isosceles Triangle 9">
            <a:extLst>
              <a:ext uri="{FF2B5EF4-FFF2-40B4-BE49-F238E27FC236}">
                <a16:creationId xmlns:a16="http://schemas.microsoft.com/office/drawing/2014/main" id="{CD410DB6-B36D-44C3-A5B6-000C5E2B91C8}"/>
              </a:ext>
            </a:extLst>
          </p:cNvPr>
          <p:cNvSpPr>
            <a:spLocks noMove="1" noResize="1"/>
          </p:cNvSpPr>
          <p:nvPr/>
        </p:nvSpPr>
        <p:spPr>
          <a:xfrm rot="10799991">
            <a:off x="-19"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4" name="Isosceles Triangle 11">
            <a:extLst>
              <a:ext uri="{FF2B5EF4-FFF2-40B4-BE49-F238E27FC236}">
                <a16:creationId xmlns:a16="http://schemas.microsoft.com/office/drawing/2014/main" id="{21C41B23-A172-4FFA-B64A-7DD6005542B5}"/>
              </a:ext>
            </a:extLst>
          </p:cNvPr>
          <p:cNvSpPr>
            <a:spLocks noMove="1" noResize="1"/>
          </p:cNvSpPr>
          <p:nvPr/>
        </p:nvSpPr>
        <p:spPr>
          <a:xfrm flipH="1">
            <a:off x="11743264"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5" name="Title 1">
            <a:extLst>
              <a:ext uri="{FF2B5EF4-FFF2-40B4-BE49-F238E27FC236}">
                <a16:creationId xmlns:a16="http://schemas.microsoft.com/office/drawing/2014/main" id="{F1F42BE2-66A1-4FE2-B4E0-C1F95F69AE96}"/>
              </a:ext>
            </a:extLst>
          </p:cNvPr>
          <p:cNvSpPr txBox="1">
            <a:spLocks noGrp="1"/>
          </p:cNvSpPr>
          <p:nvPr>
            <p:ph type="title"/>
          </p:nvPr>
        </p:nvSpPr>
        <p:spPr>
          <a:xfrm>
            <a:off x="1994599" y="130530"/>
            <a:ext cx="8596667" cy="1320795"/>
          </a:xfrm>
        </p:spPr>
        <p:txBody>
          <a:bodyPr anchorCtr="1"/>
          <a:lstStyle/>
          <a:p>
            <a:pPr lvl="0" algn="ctr"/>
            <a:r>
              <a:rPr lang="en-GB"/>
              <a:t>Results/Expected Results </a:t>
            </a:r>
          </a:p>
        </p:txBody>
      </p:sp>
      <p:pic>
        <p:nvPicPr>
          <p:cNvPr id="6" name="Picture 2">
            <a:extLst>
              <a:ext uri="{FF2B5EF4-FFF2-40B4-BE49-F238E27FC236}">
                <a16:creationId xmlns:a16="http://schemas.microsoft.com/office/drawing/2014/main" id="{B7BBA468-A22E-4EF2-852D-64AD6E6FB45C}"/>
              </a:ext>
            </a:extLst>
          </p:cNvPr>
          <p:cNvPicPr>
            <a:picLocks noChangeAspect="1"/>
          </p:cNvPicPr>
          <p:nvPr/>
        </p:nvPicPr>
        <p:blipFill>
          <a:blip r:embed="rId3"/>
          <a:srcRect/>
          <a:stretch>
            <a:fillRect/>
          </a:stretch>
        </p:blipFill>
        <p:spPr>
          <a:xfrm>
            <a:off x="842601" y="46213"/>
            <a:ext cx="2390040" cy="895545"/>
          </a:xfrm>
          <a:prstGeom prst="rect">
            <a:avLst/>
          </a:prstGeom>
          <a:noFill/>
          <a:ln cap="flat">
            <a:noFill/>
          </a:ln>
        </p:spPr>
      </p:pic>
      <p:pic>
        <p:nvPicPr>
          <p:cNvPr id="8" name="Picture 7" descr="A close up of a piece of paper&#10;&#10;Description automatically generated">
            <a:extLst>
              <a:ext uri="{FF2B5EF4-FFF2-40B4-BE49-F238E27FC236}">
                <a16:creationId xmlns:a16="http://schemas.microsoft.com/office/drawing/2014/main" id="{8BDF8C41-AEF2-4802-A9B9-564C731BA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47" y="1232397"/>
            <a:ext cx="5559988" cy="5081138"/>
          </a:xfrm>
          <a:prstGeom prst="rect">
            <a:avLst/>
          </a:prstGeom>
        </p:spPr>
      </p:pic>
      <p:pic>
        <p:nvPicPr>
          <p:cNvPr id="9" name="Picture 8">
            <a:extLst>
              <a:ext uri="{FF2B5EF4-FFF2-40B4-BE49-F238E27FC236}">
                <a16:creationId xmlns:a16="http://schemas.microsoft.com/office/drawing/2014/main" id="{7555AB46-5BB9-46C8-81D9-0A216DB25C33}"/>
              </a:ext>
            </a:extLst>
          </p:cNvPr>
          <p:cNvPicPr>
            <a:picLocks noChangeAspect="1"/>
          </p:cNvPicPr>
          <p:nvPr/>
        </p:nvPicPr>
        <p:blipFill>
          <a:blip r:embed="rId5"/>
          <a:stretch>
            <a:fillRect/>
          </a:stretch>
        </p:blipFill>
        <p:spPr>
          <a:xfrm>
            <a:off x="6227104" y="875426"/>
            <a:ext cx="5240218" cy="2947623"/>
          </a:xfrm>
          <a:prstGeom prst="rect">
            <a:avLst/>
          </a:prstGeom>
        </p:spPr>
      </p:pic>
      <p:pic>
        <p:nvPicPr>
          <p:cNvPr id="10" name="Picture 9">
            <a:extLst>
              <a:ext uri="{FF2B5EF4-FFF2-40B4-BE49-F238E27FC236}">
                <a16:creationId xmlns:a16="http://schemas.microsoft.com/office/drawing/2014/main" id="{07336B64-D4F1-46A3-8E88-9652276C5001}"/>
              </a:ext>
            </a:extLst>
          </p:cNvPr>
          <p:cNvPicPr>
            <a:picLocks noChangeAspect="1"/>
          </p:cNvPicPr>
          <p:nvPr/>
        </p:nvPicPr>
        <p:blipFill>
          <a:blip r:embed="rId6"/>
          <a:stretch>
            <a:fillRect/>
          </a:stretch>
        </p:blipFill>
        <p:spPr>
          <a:xfrm>
            <a:off x="6227125" y="3903495"/>
            <a:ext cx="5402351" cy="30388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C30C44C-D9F3-4486-92DB-BC9AF2C2E483}"/>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rebuchet MS"/>
            </a:endParaRPr>
          </a:p>
        </p:txBody>
      </p:sp>
      <p:sp>
        <p:nvSpPr>
          <p:cNvPr id="3" name="Isosceles Triangle 9">
            <a:extLst>
              <a:ext uri="{FF2B5EF4-FFF2-40B4-BE49-F238E27FC236}">
                <a16:creationId xmlns:a16="http://schemas.microsoft.com/office/drawing/2014/main" id="{E8C7B620-B8E9-40E9-B611-75D3B69C2502}"/>
              </a:ext>
            </a:extLst>
          </p:cNvPr>
          <p:cNvSpPr>
            <a:spLocks noMove="1" noResize="1"/>
          </p:cNvSpPr>
          <p:nvPr/>
        </p:nvSpPr>
        <p:spPr>
          <a:xfrm rot="10799991">
            <a:off x="-19"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4" name="Isosceles Triangle 11">
            <a:extLst>
              <a:ext uri="{FF2B5EF4-FFF2-40B4-BE49-F238E27FC236}">
                <a16:creationId xmlns:a16="http://schemas.microsoft.com/office/drawing/2014/main" id="{DEBF4779-E269-474D-B1F2-07CE45252846}"/>
              </a:ext>
            </a:extLst>
          </p:cNvPr>
          <p:cNvSpPr>
            <a:spLocks noMove="1" noResize="1"/>
          </p:cNvSpPr>
          <p:nvPr/>
        </p:nvSpPr>
        <p:spPr>
          <a:xfrm flipH="1">
            <a:off x="11743264"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5" name="Title 1">
            <a:extLst>
              <a:ext uri="{FF2B5EF4-FFF2-40B4-BE49-F238E27FC236}">
                <a16:creationId xmlns:a16="http://schemas.microsoft.com/office/drawing/2014/main" id="{BCAC791C-3697-4ED6-9BA3-8BA0070BB357}"/>
              </a:ext>
            </a:extLst>
          </p:cNvPr>
          <p:cNvSpPr txBox="1">
            <a:spLocks noGrp="1"/>
          </p:cNvSpPr>
          <p:nvPr>
            <p:ph type="title"/>
          </p:nvPr>
        </p:nvSpPr>
        <p:spPr>
          <a:xfrm>
            <a:off x="2037621" y="222254"/>
            <a:ext cx="8596667" cy="1320795"/>
          </a:xfrm>
        </p:spPr>
        <p:txBody>
          <a:bodyPr anchorCtr="1"/>
          <a:lstStyle/>
          <a:p>
            <a:pPr lvl="0" algn="ctr"/>
            <a:r>
              <a:rPr lang="en-GB"/>
              <a:t>Discussion and Conclusions </a:t>
            </a:r>
          </a:p>
        </p:txBody>
      </p:sp>
      <p:pic>
        <p:nvPicPr>
          <p:cNvPr id="6" name="Picture 2">
            <a:extLst>
              <a:ext uri="{FF2B5EF4-FFF2-40B4-BE49-F238E27FC236}">
                <a16:creationId xmlns:a16="http://schemas.microsoft.com/office/drawing/2014/main" id="{36C2F176-21B9-4E7B-9DBA-CFA56B99BA6B}"/>
              </a:ext>
            </a:extLst>
          </p:cNvPr>
          <p:cNvPicPr>
            <a:picLocks noChangeAspect="1"/>
          </p:cNvPicPr>
          <p:nvPr/>
        </p:nvPicPr>
        <p:blipFill>
          <a:blip r:embed="rId2"/>
          <a:srcRect/>
          <a:stretch>
            <a:fillRect/>
          </a:stretch>
        </p:blipFill>
        <p:spPr>
          <a:xfrm>
            <a:off x="842601" y="90799"/>
            <a:ext cx="2390040" cy="895545"/>
          </a:xfrm>
          <a:prstGeom prst="rect">
            <a:avLst/>
          </a:prstGeom>
          <a:noFill/>
          <a:ln cap="flat">
            <a:noFill/>
          </a:ln>
        </p:spPr>
      </p:pic>
      <p:sp>
        <p:nvSpPr>
          <p:cNvPr id="7" name="TextBox 6">
            <a:extLst>
              <a:ext uri="{FF2B5EF4-FFF2-40B4-BE49-F238E27FC236}">
                <a16:creationId xmlns:a16="http://schemas.microsoft.com/office/drawing/2014/main" id="{E71D5699-C312-4E70-A077-764A637DE196}"/>
              </a:ext>
            </a:extLst>
          </p:cNvPr>
          <p:cNvSpPr txBox="1"/>
          <p:nvPr/>
        </p:nvSpPr>
        <p:spPr>
          <a:xfrm>
            <a:off x="738064" y="1543049"/>
            <a:ext cx="4133461" cy="4801314"/>
          </a:xfrm>
          <a:prstGeom prst="rect">
            <a:avLst/>
          </a:prstGeom>
          <a:noFill/>
        </p:spPr>
        <p:txBody>
          <a:bodyPr wrap="square" rtlCol="0">
            <a:spAutoFit/>
          </a:bodyPr>
          <a:lstStyle/>
          <a:p>
            <a:r>
              <a:rPr lang="en-US" dirty="0"/>
              <a:t>A more thorough understanding of the structures and functions of these c’ proteins not only helps us to better understand the way that those organisms function, but may also open up possibilities for their future use in the production of certain biosynthetic products.  </a:t>
            </a:r>
          </a:p>
          <a:p>
            <a:endParaRPr lang="en-US" dirty="0"/>
          </a:p>
          <a:p>
            <a:r>
              <a:rPr lang="en-US" dirty="0"/>
              <a:t>Potential to function as sensors for CO and NO, as proteins change color in response to certain gasses. </a:t>
            </a:r>
          </a:p>
          <a:p>
            <a:endParaRPr lang="en-US" dirty="0"/>
          </a:p>
          <a:p>
            <a:r>
              <a:rPr lang="en-US" dirty="0"/>
              <a:t>Hopefully, the predicted structures that result from this project will allow future teams to produce some of these structures in the wet lab.  </a:t>
            </a:r>
          </a:p>
        </p:txBody>
      </p:sp>
      <p:pic>
        <p:nvPicPr>
          <p:cNvPr id="8" name="Picture 7">
            <a:extLst>
              <a:ext uri="{FF2B5EF4-FFF2-40B4-BE49-F238E27FC236}">
                <a16:creationId xmlns:a16="http://schemas.microsoft.com/office/drawing/2014/main" id="{3DEF5721-138B-4841-B6F5-64EAF7E3CD55}"/>
              </a:ext>
            </a:extLst>
          </p:cNvPr>
          <p:cNvPicPr>
            <a:picLocks noChangeAspect="1"/>
          </p:cNvPicPr>
          <p:nvPr/>
        </p:nvPicPr>
        <p:blipFill rotWithShape="1">
          <a:blip r:embed="rId3"/>
          <a:srcRect l="18192" t="38866" r="43393" b="17325"/>
          <a:stretch/>
        </p:blipFill>
        <p:spPr>
          <a:xfrm>
            <a:off x="4767008" y="1543049"/>
            <a:ext cx="7062300" cy="45303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C30C44C-D9F3-4486-92DB-BC9AF2C2E483}"/>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rebuchet MS"/>
            </a:endParaRPr>
          </a:p>
        </p:txBody>
      </p:sp>
      <p:sp>
        <p:nvSpPr>
          <p:cNvPr id="3" name="Isosceles Triangle 9">
            <a:extLst>
              <a:ext uri="{FF2B5EF4-FFF2-40B4-BE49-F238E27FC236}">
                <a16:creationId xmlns:a16="http://schemas.microsoft.com/office/drawing/2014/main" id="{E8C7B620-B8E9-40E9-B611-75D3B69C2502}"/>
              </a:ext>
            </a:extLst>
          </p:cNvPr>
          <p:cNvSpPr>
            <a:spLocks noMove="1" noResize="1"/>
          </p:cNvSpPr>
          <p:nvPr/>
        </p:nvSpPr>
        <p:spPr>
          <a:xfrm rot="10799991">
            <a:off x="-19"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4" name="Isosceles Triangle 11">
            <a:extLst>
              <a:ext uri="{FF2B5EF4-FFF2-40B4-BE49-F238E27FC236}">
                <a16:creationId xmlns:a16="http://schemas.microsoft.com/office/drawing/2014/main" id="{DEBF4779-E269-474D-B1F2-07CE45252846}"/>
              </a:ext>
            </a:extLst>
          </p:cNvPr>
          <p:cNvSpPr>
            <a:spLocks noMove="1" noResize="1"/>
          </p:cNvSpPr>
          <p:nvPr/>
        </p:nvSpPr>
        <p:spPr>
          <a:xfrm flipH="1">
            <a:off x="11743264"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C174D">
              <a:alpha val="85000"/>
            </a:srgbClr>
          </a:solidFill>
          <a:ln cap="flat">
            <a:noFill/>
            <a:prstDash val="solid"/>
          </a:ln>
        </p:spPr>
        <p:txBody>
          <a:bodyPr vert="horz" wrap="square" lIns="0" tIns="0" rIns="0" bIns="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rebuchet MS"/>
            </a:endParaRPr>
          </a:p>
        </p:txBody>
      </p:sp>
      <p:sp>
        <p:nvSpPr>
          <p:cNvPr id="5" name="Title 1">
            <a:extLst>
              <a:ext uri="{FF2B5EF4-FFF2-40B4-BE49-F238E27FC236}">
                <a16:creationId xmlns:a16="http://schemas.microsoft.com/office/drawing/2014/main" id="{BCAC791C-3697-4ED6-9BA3-8BA0070BB357}"/>
              </a:ext>
            </a:extLst>
          </p:cNvPr>
          <p:cNvSpPr txBox="1">
            <a:spLocks noGrp="1"/>
          </p:cNvSpPr>
          <p:nvPr>
            <p:ph type="title"/>
          </p:nvPr>
        </p:nvSpPr>
        <p:spPr>
          <a:xfrm>
            <a:off x="2037621" y="222254"/>
            <a:ext cx="8596667" cy="1320795"/>
          </a:xfrm>
        </p:spPr>
        <p:txBody>
          <a:bodyPr anchorCtr="1"/>
          <a:lstStyle/>
          <a:p>
            <a:pPr lvl="0" algn="ctr"/>
            <a:r>
              <a:rPr lang="en-GB" dirty="0"/>
              <a:t>Acknowledgements</a:t>
            </a:r>
          </a:p>
        </p:txBody>
      </p:sp>
      <p:pic>
        <p:nvPicPr>
          <p:cNvPr id="6" name="Picture 2">
            <a:extLst>
              <a:ext uri="{FF2B5EF4-FFF2-40B4-BE49-F238E27FC236}">
                <a16:creationId xmlns:a16="http://schemas.microsoft.com/office/drawing/2014/main" id="{36C2F176-21B9-4E7B-9DBA-CFA56B99BA6B}"/>
              </a:ext>
            </a:extLst>
          </p:cNvPr>
          <p:cNvPicPr>
            <a:picLocks noChangeAspect="1"/>
          </p:cNvPicPr>
          <p:nvPr/>
        </p:nvPicPr>
        <p:blipFill>
          <a:blip r:embed="rId2"/>
          <a:srcRect/>
          <a:stretch>
            <a:fillRect/>
          </a:stretch>
        </p:blipFill>
        <p:spPr>
          <a:xfrm>
            <a:off x="842601" y="90799"/>
            <a:ext cx="2390040" cy="895545"/>
          </a:xfrm>
          <a:prstGeom prst="rect">
            <a:avLst/>
          </a:prstGeom>
          <a:noFill/>
          <a:ln cap="flat">
            <a:noFill/>
          </a:ln>
        </p:spPr>
      </p:pic>
      <p:sp>
        <p:nvSpPr>
          <p:cNvPr id="7" name="TextBox 6">
            <a:extLst>
              <a:ext uri="{FF2B5EF4-FFF2-40B4-BE49-F238E27FC236}">
                <a16:creationId xmlns:a16="http://schemas.microsoft.com/office/drawing/2014/main" id="{E71D5699-C312-4E70-A077-764A637DE196}"/>
              </a:ext>
            </a:extLst>
          </p:cNvPr>
          <p:cNvSpPr txBox="1"/>
          <p:nvPr/>
        </p:nvSpPr>
        <p:spPr>
          <a:xfrm>
            <a:off x="738064" y="1543049"/>
            <a:ext cx="11005200" cy="923330"/>
          </a:xfrm>
          <a:prstGeom prst="rect">
            <a:avLst/>
          </a:prstGeom>
          <a:noFill/>
        </p:spPr>
        <p:txBody>
          <a:bodyPr wrap="square" rtlCol="0">
            <a:spAutoFit/>
          </a:bodyPr>
          <a:lstStyle/>
          <a:p>
            <a:r>
              <a:rPr lang="en-US" dirty="0"/>
              <a:t>I would like to thank my supervisor, Dr. Mike Hough, for his continued guidance and support</a:t>
            </a:r>
          </a:p>
          <a:p>
            <a:endParaRPr lang="en-US" dirty="0"/>
          </a:p>
          <a:p>
            <a:r>
              <a:rPr lang="en-US" dirty="0"/>
              <a:t>I would also like to thank all my peers for their dedication and teamwork when putting on this conference!</a:t>
            </a:r>
          </a:p>
        </p:txBody>
      </p:sp>
    </p:spTree>
    <p:extLst>
      <p:ext uri="{BB962C8B-B14F-4D97-AF65-F5344CB8AC3E}">
        <p14:creationId xmlns:p14="http://schemas.microsoft.com/office/powerpoint/2010/main" val="419863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6BEB-47C3-4259-9181-EB574235AC30}"/>
              </a:ext>
            </a:extLst>
          </p:cNvPr>
          <p:cNvSpPr txBox="1">
            <a:spLocks noGrp="1"/>
          </p:cNvSpPr>
          <p:nvPr>
            <p:ph type="title"/>
          </p:nvPr>
        </p:nvSpPr>
        <p:spPr>
          <a:xfrm>
            <a:off x="4119600" y="3284341"/>
            <a:ext cx="5874389" cy="1320795"/>
          </a:xfrm>
        </p:spPr>
        <p:txBody>
          <a:bodyPr/>
          <a:lstStyle/>
          <a:p>
            <a:pPr lvl="0"/>
            <a:r>
              <a:rPr lang="en-GB" sz="4000"/>
              <a:t>Thank you for listening. </a:t>
            </a:r>
            <a:br>
              <a:rPr lang="en-GB"/>
            </a:br>
            <a:endParaRPr lang="en-GB"/>
          </a:p>
        </p:txBody>
      </p:sp>
      <p:sp>
        <p:nvSpPr>
          <p:cNvPr id="3" name="Title 1">
            <a:extLst>
              <a:ext uri="{FF2B5EF4-FFF2-40B4-BE49-F238E27FC236}">
                <a16:creationId xmlns:a16="http://schemas.microsoft.com/office/drawing/2014/main" id="{318A24ED-2856-4C9B-976E-9E8E8CF42002}"/>
              </a:ext>
            </a:extLst>
          </p:cNvPr>
          <p:cNvSpPr txBox="1"/>
          <p:nvPr/>
        </p:nvSpPr>
        <p:spPr>
          <a:xfrm>
            <a:off x="6165131" y="4176165"/>
            <a:ext cx="3043388" cy="857944"/>
          </a:xfrm>
          <a:prstGeom prst="rect">
            <a:avLst/>
          </a:prstGeom>
          <a:noFill/>
          <a:ln cap="flat">
            <a:noFill/>
          </a:ln>
        </p:spPr>
        <p:txBody>
          <a:bodyPr vert="horz" wrap="square" lIns="91440" tIns="45720" rIns="91440" bIns="45720" anchor="t" anchorCtr="0" compatLnSpc="1">
            <a:norm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0" i="0" u="none" strike="noStrike" kern="1200" cap="none" spc="0" baseline="0">
                <a:solidFill>
                  <a:srgbClr val="7F7F7F"/>
                </a:solidFill>
                <a:uFillTx/>
                <a:latin typeface="Trebuchet MS"/>
              </a:rPr>
              <a:t>Any Questions ?</a:t>
            </a:r>
          </a:p>
        </p:txBody>
      </p:sp>
      <p:pic>
        <p:nvPicPr>
          <p:cNvPr id="4" name="Picture 2">
            <a:extLst>
              <a:ext uri="{FF2B5EF4-FFF2-40B4-BE49-F238E27FC236}">
                <a16:creationId xmlns:a16="http://schemas.microsoft.com/office/drawing/2014/main" id="{A0EB1584-6A4F-4741-B30E-A51CEB6AEB27}"/>
              </a:ext>
            </a:extLst>
          </p:cNvPr>
          <p:cNvPicPr>
            <a:picLocks noChangeAspect="1"/>
          </p:cNvPicPr>
          <p:nvPr/>
        </p:nvPicPr>
        <p:blipFill>
          <a:blip r:embed="rId2"/>
          <a:srcRect/>
          <a:stretch>
            <a:fillRect/>
          </a:stretch>
        </p:blipFill>
        <p:spPr>
          <a:xfrm>
            <a:off x="267562" y="159334"/>
            <a:ext cx="2390040" cy="895545"/>
          </a:xfrm>
          <a:prstGeom prst="rect">
            <a:avLst/>
          </a:prstGeom>
          <a:noFill/>
          <a:ln cap="flat">
            <a:noFill/>
          </a:ln>
        </p:spPr>
      </p:pic>
      <p:pic>
        <p:nvPicPr>
          <p:cNvPr id="5" name="Picture 4" descr="A picture containing game&#10;&#10;Description automatically generated">
            <a:extLst>
              <a:ext uri="{FF2B5EF4-FFF2-40B4-BE49-F238E27FC236}">
                <a16:creationId xmlns:a16="http://schemas.microsoft.com/office/drawing/2014/main" id="{80159660-E290-4034-B420-F1D711CA0F5A}"/>
              </a:ext>
            </a:extLst>
          </p:cNvPr>
          <p:cNvPicPr>
            <a:picLocks noChangeAspect="1"/>
          </p:cNvPicPr>
          <p:nvPr/>
        </p:nvPicPr>
        <p:blipFill>
          <a:blip r:embed="rId3"/>
          <a:stretch>
            <a:fillRect/>
          </a:stretch>
        </p:blipFill>
        <p:spPr>
          <a:xfrm>
            <a:off x="267562" y="3963786"/>
            <a:ext cx="2917996" cy="3018050"/>
          </a:xfrm>
          <a:prstGeom prst="rect">
            <a:avLst/>
          </a:prstGeom>
          <a:noFill/>
          <a:ln cap="flat">
            <a:noFill/>
          </a:ln>
        </p:spPr>
      </p:pic>
    </p:spTree>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3312</TotalTime>
  <Words>1305</Words>
  <Application>Microsoft Office PowerPoint</Application>
  <PresentationFormat>Widescreen</PresentationFormat>
  <Paragraphs>67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Predicted Structures for C-Type Cytochromes Based on Protein Sequence Comparison with Cytochrome c’-β from Methylococcus capsulatus (Bath)</vt:lpstr>
      <vt:lpstr>Introduction </vt:lpstr>
      <vt:lpstr>Introduction </vt:lpstr>
      <vt:lpstr>Methods and Materials </vt:lpstr>
      <vt:lpstr>Results/Expected Results </vt:lpstr>
      <vt:lpstr>Discussion and Conclusions </vt:lpstr>
      <vt:lpstr>Acknowledgements</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Yeliz Karabulut</dc:creator>
  <cp:lastModifiedBy>Sarah Evans</cp:lastModifiedBy>
  <cp:revision>37</cp:revision>
  <dcterms:created xsi:type="dcterms:W3CDTF">2020-06-07T12:09:20Z</dcterms:created>
  <dcterms:modified xsi:type="dcterms:W3CDTF">2020-06-26T14:17:19Z</dcterms:modified>
</cp:coreProperties>
</file>