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4" r:id="rId9"/>
    <p:sldId id="275" r:id="rId10"/>
    <p:sldId id="270" r:id="rId11"/>
    <p:sldId id="258" r:id="rId12"/>
    <p:sldId id="259" r:id="rId13"/>
    <p:sldId id="266" r:id="rId14"/>
    <p:sldId id="268" r:id="rId15"/>
    <p:sldId id="271" r:id="rId16"/>
    <p:sldId id="272" r:id="rId17"/>
    <p:sldId id="273" r:id="rId18"/>
    <p:sldId id="269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1" d="100"/>
          <a:sy n="41" d="100"/>
        </p:scale>
        <p:origin x="691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3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 снизу на воздушные шары на фоне голубого неба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Верхушка воздушного шара крупным планом, вид сверху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Вид снизу на воздушные шары на фоне голубого неба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ид снизу на воздушные шары на фоне голубого неба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ерхушка воздушного шара крупным планом, вид сверх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оздушный шар крупным планом, вид снизу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Вид снизу на воздушные шары на фоне голубого неба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SP 09.11.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ns2:wrappingTextBoxFlag xmlns="" xmlns:ns0="http://schemas.openxmlformats.org/presentationml/2006/main" xmlns:ns1="http://schemas.openxmlformats.org/drawingml/2006/main" xmlns:ns2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RSP 09.11.2023</a:t>
            </a:r>
          </a:p>
        </p:txBody>
      </p:sp>
      <p:sp>
        <p:nvSpPr>
          <p:cNvPr id="172" name="Bobruisk Developmen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Bobru</a:t>
            </a:r>
            <a:r>
              <a:rPr lang="cs-CZ" dirty="0"/>
              <a:t>i</a:t>
            </a:r>
            <a:r>
              <a:rPr dirty="0" err="1"/>
              <a:t>sk</a:t>
            </a:r>
            <a:r>
              <a:rPr dirty="0"/>
              <a:t> </a:t>
            </a:r>
            <a:r>
              <a:rPr lang="cs-CZ" dirty="0" err="1"/>
              <a:t>Developments</a:t>
            </a:r>
            <a:endParaRPr dirty="0"/>
          </a:p>
        </p:txBody>
      </p:sp>
      <p:sp>
        <p:nvSpPr>
          <p:cNvPr id="173" name="Подзаголовок презентаци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ur 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Co jsme už realizovali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1248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Вид снизу на воздушные шары на фоне голубого неба" descr="Вид снизу на воздушные шары на фоне голубого неба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3305" r="442"/>
          <a:stretch>
            <a:fillRect/>
          </a:stretch>
        </p:blipFill>
        <p:spPr>
          <a:xfrm>
            <a:off x="1764601" y="3234076"/>
            <a:ext cx="20854797" cy="9659556"/>
          </a:xfrm>
          <a:prstGeom prst="rect">
            <a:avLst/>
          </a:prstGeom>
        </p:spPr>
      </p:pic>
      <p:sp>
        <p:nvSpPr>
          <p:cNvPr id="180" name="Datový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Datový Model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Obchodní Model</a:t>
            </a:r>
          </a:p>
        </p:txBody>
      </p:sp>
      <p:graphicFrame>
        <p:nvGraphicFramePr>
          <p:cNvPr id="183" name="Tаблица 1"/>
          <p:cNvGraphicFramePr/>
          <p:nvPr/>
        </p:nvGraphicFramePr>
        <p:xfrm>
          <a:off x="1206499" y="2604041"/>
          <a:ext cx="21970998" cy="110399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3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3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304">
                <a:tc rowSpan="2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Problém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Potřeby pro publikace ve vědeckých časopisech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pomoc pro nové autory a recenzenty</a:t>
                      </a:r>
                    </a:p>
                  </a:txBody>
                  <a:tcPr marT="0" marB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Řešení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Webové stránky pro publikování článků s odstupňovanou přístup</a:t>
                      </a:r>
                    </a:p>
                  </a:txBody>
                  <a:tcPr marT="0" marB="0" horzOverflow="overflow"/>
                </a:tc>
                <a:tc rowSpan="2" gridSpan="2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Jedinečné Hodnotové Propozice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Efektivní Akademické Vedení Papíru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Efektivní Komunikace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Verze Kontrolu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Uživatelsky přívětivé rozhraní</a:t>
                      </a:r>
                    </a:p>
                  </a:txBody>
                  <a:tcPr marT="0" marB="0" horzOverflow="overflow"/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Nefér Výhoda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Přímá komunikace mezi autorem a editor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helpdesk</a:t>
                      </a:r>
                    </a:p>
                  </a:txBody>
                  <a:tcPr marT="0" marB="0" horzOverflow="overflow"/>
                </a:tc>
                <a:tc rowSpan="2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Zákaznické Segmenty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Akademické Autorů 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Redaktoři a Recenzenti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Čtenáři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Správci</a:t>
                      </a:r>
                    </a:p>
                  </a:txBody>
                  <a:tcPr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0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Klíčové Metriky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Počet čtenářů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počet autorů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počet článků</a:t>
                      </a:r>
                    </a:p>
                  </a:txBody>
                  <a:tcPr marT="0" marB="0" horzOverflow="overflow"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Programy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Internet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Vědecké fórum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Sociální média</a:t>
                      </a:r>
                    </a:p>
                  </a:txBody>
                  <a:tcPr marT="0" marB="0" horzOverflow="overflow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04">
                <a:tc gridSpan="3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Struktura Nákladů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Náklady Na Vývoj</a:t>
                      </a:r>
                    </a:p>
                  </a:txBody>
                  <a:tcPr marT="0" marB="0" horzOverflow="overflow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Toky Příjmů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Charita</a:t>
                      </a:r>
                    </a:p>
                  </a:txBody>
                  <a:tcPr marT="0" marB="0" horzOverflow="overflow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04">
                <a:tc gridSpan="3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Klíčové Aktivity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Vývoj Software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Uživatelská Podpora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Dokumentace</a:t>
                      </a:r>
                    </a:p>
                  </a:txBody>
                  <a:tcPr marT="0" marB="0" horzOverflow="overflow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Klíčové Zdroje</a:t>
                      </a:r>
                      <a:endParaRPr b="0"/>
                    </a:p>
                    <a:p>
                      <a:pPr algn="l" defTabSz="457200">
                        <a:defRPr sz="26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  <a:endParaRPr b="0"/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Technologie Infrastruktury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Lidské Zdroje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 </a:t>
                      </a:r>
                    </a:p>
                    <a:p>
                      <a:pPr algn="l" defTabSz="457200">
                        <a:defRPr sz="2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Uživatelská Dokumentace</a:t>
                      </a:r>
                    </a:p>
                  </a:txBody>
                  <a:tcPr marT="0" marB="0" horzOverflow="overflow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Plán Projektu</a:t>
            </a:r>
          </a:p>
        </p:txBody>
      </p:sp>
      <p:sp>
        <p:nvSpPr>
          <p:cNvPr id="203" name="Подзаголовок слайд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Plánování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Plánování 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6076" b="1"/>
            </a:pPr>
            <a:r>
              <a:t>Shromažďování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Vývoj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Testování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Dokumentace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Prezentace a demonstrace</a:t>
            </a:r>
          </a:p>
          <a:p>
            <a:pPr marL="0" indent="0" defTabSz="2389572">
              <a:spcBef>
                <a:spcPts val="4400"/>
              </a:spcBef>
              <a:buSzTx/>
              <a:buNone/>
              <a:defRPr sz="4704"/>
            </a:pPr>
            <a:r>
              <a:t>Zhodnocení projektu</a:t>
            </a:r>
          </a:p>
        </p:txBody>
      </p:sp>
      <p:sp>
        <p:nvSpPr>
          <p:cNvPr id="205" name="Линия"/>
          <p:cNvSpPr/>
          <p:nvPr/>
        </p:nvSpPr>
        <p:spPr>
          <a:xfrm flipV="1">
            <a:off x="535249" y="4129597"/>
            <a:ext cx="1" cy="8493826"/>
          </a:xfrm>
          <a:prstGeom prst="line">
            <a:avLst/>
          </a:prstGeom>
          <a:ln w="3556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Закругленный прямоугольник"/>
          <p:cNvSpPr/>
          <p:nvPr/>
        </p:nvSpPr>
        <p:spPr>
          <a:xfrm>
            <a:off x="402612" y="4506116"/>
            <a:ext cx="265274" cy="251322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Закругленный прямоугольник"/>
          <p:cNvSpPr/>
          <p:nvPr/>
        </p:nvSpPr>
        <p:spPr>
          <a:xfrm>
            <a:off x="402612" y="7220190"/>
            <a:ext cx="265274" cy="251322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Закругленный прямоугольник"/>
          <p:cNvSpPr/>
          <p:nvPr/>
        </p:nvSpPr>
        <p:spPr>
          <a:xfrm>
            <a:off x="402612" y="8389742"/>
            <a:ext cx="265274" cy="251322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Закругленный прямоугольник"/>
          <p:cNvSpPr/>
          <p:nvPr/>
        </p:nvSpPr>
        <p:spPr>
          <a:xfrm>
            <a:off x="402612" y="9559294"/>
            <a:ext cx="265274" cy="251323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Закругленный прямоугольник"/>
          <p:cNvSpPr/>
          <p:nvPr/>
        </p:nvSpPr>
        <p:spPr>
          <a:xfrm>
            <a:off x="402612" y="10728847"/>
            <a:ext cx="265274" cy="251322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Закругленный прямоугольник"/>
          <p:cNvSpPr/>
          <p:nvPr/>
        </p:nvSpPr>
        <p:spPr>
          <a:xfrm>
            <a:off x="402612" y="11975625"/>
            <a:ext cx="265274" cy="251323"/>
          </a:xfrm>
          <a:prstGeom prst="roundRect">
            <a:avLst>
              <a:gd name="adj" fmla="val 1636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Закругленный прямоугольник"/>
          <p:cNvSpPr/>
          <p:nvPr/>
        </p:nvSpPr>
        <p:spPr>
          <a:xfrm>
            <a:off x="145597" y="5595204"/>
            <a:ext cx="779305" cy="787219"/>
          </a:xfrm>
          <a:prstGeom prst="roundRect">
            <a:avLst>
              <a:gd name="adj" fmla="val 16811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styl.viditelnost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Вид снизу на воздушные шары на фоне голубого неба" descr="Вид снизу на воздушные шары на фоне голубого неба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5824200" y="2125736"/>
            <a:ext cx="7359948" cy="3711428"/>
          </a:xfrm>
          <a:prstGeom prst="rect">
            <a:avLst/>
          </a:prstGeom>
        </p:spPr>
      </p:pic>
      <p:pic>
        <p:nvPicPr>
          <p:cNvPr id="217" name="Верхушка воздушного шара крупным планом, вид сверху" descr="Верхушка воздушного шара крупным планом, вид сверху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5824200" y="7944251"/>
            <a:ext cx="7360060" cy="3711484"/>
          </a:xfrm>
          <a:prstGeom prst="rect">
            <a:avLst/>
          </a:prstGeom>
        </p:spPr>
      </p:pic>
      <p:pic>
        <p:nvPicPr>
          <p:cNvPr id="218" name="Вид снизу на воздушные шары на фоне голубого неба" descr="Вид снизу на воздушные шары на фоне голубого неба"/>
          <p:cNvPicPr>
            <a:picLocks noGrp="1" noChangeAspect="1"/>
          </p:cNvPicPr>
          <p:nvPr>
            <p:ph type="pic" idx="23"/>
          </p:nvPr>
        </p:nvPicPr>
        <p:blipFill>
          <a:blip r:embed="rId4"/>
          <a:srcRect/>
          <a:stretch>
            <a:fillRect/>
          </a:stretch>
        </p:blipFill>
        <p:spPr>
          <a:xfrm>
            <a:off x="1211198" y="3334593"/>
            <a:ext cx="14168502" cy="7114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ur 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Práce v tymu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5180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2BF0C85-5FE5-3B0B-059F-4C5AFBB5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1" y="711069"/>
            <a:ext cx="12348466" cy="6146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EE248ED-482C-7603-0B53-D25E885B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85" y="4783908"/>
            <a:ext cx="12762864" cy="79952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Obrázek 6" descr="Obsah obrázku Grafika, symbol, kruh, Písmo&#10;&#10;Popis byl vytvořen automaticky">
            <a:extLst>
              <a:ext uri="{FF2B5EF4-FFF2-40B4-BE49-F238E27FC236}">
                <a16:creationId xmlns:a16="http://schemas.microsoft.com/office/drawing/2014/main" id="{5E61DAD0-FDA9-7C6F-7E91-4023FC2BF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22" y="1137580"/>
            <a:ext cx="2967135" cy="2967135"/>
          </a:xfrm>
          <a:prstGeom prst="rect">
            <a:avLst/>
          </a:prstGeom>
        </p:spPr>
      </p:pic>
      <p:pic>
        <p:nvPicPr>
          <p:cNvPr id="9" name="Obrázek 8" descr="Obsah obrázku klipart, symbol, Grafika, logo&#10;&#10;Popis byl vytvořen automaticky">
            <a:extLst>
              <a:ext uri="{FF2B5EF4-FFF2-40B4-BE49-F238E27FC236}">
                <a16:creationId xmlns:a16="http://schemas.microsoft.com/office/drawing/2014/main" id="{D6105FB4-00F7-BF9C-37F7-2F3755398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34" y="7909248"/>
            <a:ext cx="3393233" cy="33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60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94F7E4-1E26-7FF1-7742-011C47EEBC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7210" y="555094"/>
            <a:ext cx="21971000" cy="934780"/>
          </a:xfrm>
        </p:spPr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0FAC32D-4DBE-9D00-0298-3996A349C60F}"/>
              </a:ext>
            </a:extLst>
          </p:cNvPr>
          <p:cNvSpPr txBox="1"/>
          <p:nvPr/>
        </p:nvSpPr>
        <p:spPr>
          <a:xfrm flipH="1">
            <a:off x="4525368" y="4682533"/>
            <a:ext cx="16655122" cy="2175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Rádi bychom zlepšili komunikaci v týmu. Je dobré, že už máme beta verzi webu.</a:t>
            </a:r>
          </a:p>
        </p:txBody>
      </p:sp>
    </p:spTree>
    <p:extLst>
      <p:ext uri="{BB962C8B-B14F-4D97-AF65-F5344CB8AC3E}">
        <p14:creationId xmlns:p14="http://schemas.microsoft.com/office/powerpoint/2010/main" val="15244665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hanks for your attention!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Díky za vaši pozornost!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styl.viditelnost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sa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Obsah</a:t>
            </a:r>
          </a:p>
        </p:txBody>
      </p:sp>
      <p:sp>
        <p:nvSpPr>
          <p:cNvPr id="176" name="Подзаголовок слайд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Datový Mode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Naše Role</a:t>
            </a:r>
            <a:endParaRPr dirty="0"/>
          </a:p>
          <a:p>
            <a:r>
              <a:rPr lang="cs-CZ" dirty="0"/>
              <a:t>Implementační platforma</a:t>
            </a:r>
          </a:p>
          <a:p>
            <a:r>
              <a:rPr lang="cs-CZ" dirty="0"/>
              <a:t>C</a:t>
            </a:r>
            <a:r>
              <a:rPr lang="en-US" dirty="0"/>
              <a:t>o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realizovali</a:t>
            </a:r>
            <a:endParaRPr lang="cs-CZ" dirty="0"/>
          </a:p>
          <a:p>
            <a:r>
              <a:rPr lang="cs-CZ" dirty="0"/>
              <a:t>Práce v tymu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ur 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Naše Role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cademic Auth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Akademické Autor</a:t>
            </a:r>
            <a:r>
              <a:rPr sz="1200" b="0" spc="-24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88" name="Definition of Ready (DoR):…"/>
          <p:cNvSpPr txBox="1">
            <a:spLocks noGrp="1"/>
          </p:cNvSpPr>
          <p:nvPr>
            <p:ph type="body" idx="1"/>
          </p:nvPr>
        </p:nvSpPr>
        <p:spPr>
          <a:xfrm>
            <a:off x="1206500" y="2339495"/>
            <a:ext cx="21971000" cy="10165021"/>
          </a:xfrm>
          <a:prstGeom prst="rect">
            <a:avLst/>
          </a:prstGeom>
        </p:spPr>
        <p:txBody>
          <a:bodyPr/>
          <a:lstStyle/>
          <a:p>
            <a:pPr marL="0" indent="0" defTabSz="1560536">
              <a:spcBef>
                <a:spcPts val="2800"/>
              </a:spcBef>
              <a:buSzTx/>
              <a:buNone/>
              <a:defRPr sz="3072"/>
            </a:pPr>
            <a:r>
              <a:t>Definice Ready (DoR):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Formulář pro podání návrhu je dokončen, včetně všech potřebných oblastech.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Kritéria přijímání pro odevzdání práce jsou dobře definovány.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Autor je profil, nastavení je kompletní.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Testovací data pro podání a ověření uživatele je připraven.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UI/UX design pro podání formuláře je schválen podle návrhu týmu.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Autor má přístup k uživatelské dokumentaci vysvětlující proces podání.</a:t>
            </a:r>
            <a:endParaRPr sz="938"/>
          </a:p>
          <a:p>
            <a:pPr marL="0" indent="0" defTabSz="1560536">
              <a:spcBef>
                <a:spcPts val="2800"/>
              </a:spcBef>
              <a:buSzTx/>
              <a:buNone/>
              <a:defRPr sz="3072"/>
            </a:pPr>
            <a:r>
              <a:t>Definice Hotovo (DoD):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Autor může úspěšně podat papír s titulem, spoluautor kontaktní údaje, a formátu PDF nebo DOC nahrát.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Předložený dokument je bezpečně uložena v centrální databázi.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Potvrzení úspěšného podání, je zaslána autorovi.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V předloženém příspěvku je uvedena v autorově podání historie.</a:t>
            </a:r>
            <a:endParaRPr sz="938"/>
          </a:p>
          <a:p>
            <a:pPr marL="699007" defTabSz="1560536">
              <a:spcBef>
                <a:spcPts val="28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3072"/>
            </a:pPr>
            <a:r>
              <a:t>Případné chyby při podání jsou řešeny elegantně.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Editor</a:t>
            </a:r>
            <a:r>
              <a:rPr sz="1200" b="0" spc="-24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91" name="Definition of Ready (DoR):…"/>
          <p:cNvSpPr txBox="1">
            <a:spLocks noGrp="1"/>
          </p:cNvSpPr>
          <p:nvPr>
            <p:ph type="body" idx="1"/>
          </p:nvPr>
        </p:nvSpPr>
        <p:spPr>
          <a:xfrm>
            <a:off x="1206500" y="2135233"/>
            <a:ext cx="21971000" cy="10369283"/>
          </a:xfrm>
          <a:prstGeom prst="rect">
            <a:avLst/>
          </a:prstGeom>
        </p:spPr>
        <p:txBody>
          <a:bodyPr/>
          <a:lstStyle/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Definice Ready (DoR):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Editor je design palubní desky je dokončen.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Akceptační kritéria pro přiřazení recenzentů a sledování papíru stavu jsou dobře definované.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Editor je profil, nastavení je kompletní.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Testovací data pro papír, úkoly a komunikace je připraven.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UI/UX design pro editor je palubní deska je schválený konstrukční tým.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Editoři mají přístup k uživatelské dokumentaci vysvětlující jejich povinnosti a jak používat palubní desku.</a:t>
            </a:r>
            <a:endParaRPr sz="909"/>
          </a:p>
          <a:p>
            <a:pPr marL="0" indent="0" defTabSz="1511770">
              <a:spcBef>
                <a:spcPts val="2700"/>
              </a:spcBef>
              <a:buSzTx/>
              <a:buNone/>
              <a:defRPr sz="2976"/>
            </a:pPr>
            <a:r>
              <a:t>Definice Hotovo (DoD):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Editor může efektivně vybrat a přiřadit recenzentů papíry.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Dashboard zobrazuje stav každého papíru v procesu přezkumu.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Komunikační nástroje jsou funkční, což umožňuje editory pro interakci s autory a recenzenty.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Editoři mohou sledovat pokrok každého papíru, včetně stavu přidělených hodnotiteli a hodnocení zpětné vazby.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Editor může poslat oznámení a vzkazy pro autory a recenzenty.</a:t>
            </a:r>
            <a:endParaRPr sz="909"/>
          </a:p>
          <a:p>
            <a:pPr marL="677163" indent="-590550" defTabSz="1511770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76"/>
            </a:pPr>
            <a:r>
              <a:t>Případné chyby v zadání nebo proces komunikace jsou řešeny elegantně.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view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Recenzent</a:t>
            </a:r>
            <a:r>
              <a:rPr sz="1200" b="0" spc="-24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94" name="Definition of Ready (DoR):…"/>
          <p:cNvSpPr txBox="1">
            <a:spLocks noGrp="1"/>
          </p:cNvSpPr>
          <p:nvPr>
            <p:ph type="body" idx="1"/>
          </p:nvPr>
        </p:nvSpPr>
        <p:spPr>
          <a:xfrm>
            <a:off x="1206500" y="2198083"/>
            <a:ext cx="21971000" cy="10306433"/>
          </a:xfrm>
          <a:prstGeom prst="rect">
            <a:avLst/>
          </a:prstGeom>
        </p:spPr>
        <p:txBody>
          <a:bodyPr/>
          <a:lstStyle/>
          <a:p>
            <a:pPr marL="0" indent="0" defTabSz="1487386">
              <a:spcBef>
                <a:spcPts val="2700"/>
              </a:spcBef>
              <a:buSzTx/>
              <a:buNone/>
              <a:defRPr sz="2928"/>
            </a:pPr>
            <a:r>
              <a:t>Definice Ready (DoR):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 je design palubní desky je dokončen.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Kritéria přijetí pro přístup k přiřazené papíry a předkládání recenze jsou dobře definované.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 je profil, nastavení je kompletní.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Testovací data pro přístup k přiřazené papíry a vedení hostů je připraven.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UI/UX design pro recenzenta je palubní deska je schválený konstrukční tým.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mají přístup k uživatelské dokumentaci vysvětlující jejich povinnosti a jak používat palubní desku.</a:t>
            </a:r>
            <a:endParaRPr sz="894"/>
          </a:p>
          <a:p>
            <a:pPr marL="0" indent="0" defTabSz="1487386">
              <a:spcBef>
                <a:spcPts val="2700"/>
              </a:spcBef>
              <a:buSzTx/>
              <a:buNone/>
              <a:defRPr sz="2928"/>
            </a:pPr>
            <a:r>
              <a:t>Definice Hotovo (DoD):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mohou přístup přiřazeny noviny a prohlížet jejich obsah.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mohou dokončit recenze formulář s předem definovaných kritérií a předložit své připomínky.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mohou předložit hodnocení pro noviny.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mohou sledovat stav jejich přiřazené dokumenty.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Recenzenti mohou komunikovat s redaktory a autory, když je to nutné.</a:t>
            </a:r>
            <a:endParaRPr sz="894"/>
          </a:p>
          <a:p>
            <a:pPr marL="666242" indent="-581025" defTabSz="1487386">
              <a:spcBef>
                <a:spcPts val="27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928"/>
            </a:pPr>
            <a:r>
              <a:t>Případné chyby v procesu hodnocení jsou řešeny elegantně.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Čtenář</a:t>
            </a:r>
            <a:r>
              <a:rPr sz="1200" b="0" spc="-24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97" name="Definition of Ready (DoR):…"/>
          <p:cNvSpPr txBox="1">
            <a:spLocks noGrp="1"/>
          </p:cNvSpPr>
          <p:nvPr>
            <p:ph type="body" idx="1"/>
          </p:nvPr>
        </p:nvSpPr>
        <p:spPr>
          <a:xfrm>
            <a:off x="1206500" y="2238935"/>
            <a:ext cx="21971000" cy="1026558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t>Definice Ready (DoR):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Čtenář má přístup k publikovaných článků je dobře definován.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UI/UX design pro čtenáře přístup je schválen podle návrhu týmu.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Čtenáři mohou získat přístup k uživatelsky přívětivé a čitelný formát pro publikovaných článků.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Uživatelská dokumentace je k dispozici pro čtenáře.</a:t>
            </a:r>
            <a:endParaRPr sz="1320"/>
          </a:p>
          <a:p>
            <a:pPr marL="0" indent="0" defTabSz="2194505">
              <a:spcBef>
                <a:spcPts val="4000"/>
              </a:spcBef>
              <a:buSzTx/>
              <a:buNone/>
              <a:defRPr sz="4319"/>
            </a:pPr>
            <a:r>
              <a:t>Definice Hotovo (DoD):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Čtenáři mohou procházet a získejte přístup k publikovaných článků, aniž by museli vytvořit účet.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Zveřejněné dokumenty jsou prezentovány v uživatelsky přívětivé a čitelném formátu.</a:t>
            </a:r>
            <a:endParaRPr sz="1320"/>
          </a:p>
          <a:p>
            <a:pPr marL="982980" indent="-857250" defTabSz="2194505">
              <a:spcBef>
                <a:spcPts val="400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4319"/>
            </a:pPr>
            <a:r>
              <a:t>Případné chyby v přístupu nebo čtení publikovaných prací jsou řešeny elegantně.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ur Ro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Implementační platforma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7462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D933EA-0456-E52F-77ED-3FD5064040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cs-CZ" sz="5400" dirty="0"/>
              <a:t>Co jsme použili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D646FF-98E7-5168-153C-488777E3B8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Obrázek 6" descr="Obsah obrázku Grafika, symbol, grafický design, Písmo&#10;&#10;Popis byl vytvořen automaticky">
            <a:extLst>
              <a:ext uri="{FF2B5EF4-FFF2-40B4-BE49-F238E27FC236}">
                <a16:creationId xmlns:a16="http://schemas.microsoft.com/office/drawing/2014/main" id="{0A5970A5-A51A-E31D-3014-401EA113E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15" y="5344471"/>
            <a:ext cx="3061731" cy="2439817"/>
          </a:xfrm>
          <a:prstGeom prst="rect">
            <a:avLst/>
          </a:prstGeom>
        </p:spPr>
      </p:pic>
      <p:pic>
        <p:nvPicPr>
          <p:cNvPr id="9" name="Obrázek 8" descr="Obsah obrázku Grafika, červená, oranžová, design&#10;&#10;Popis byl vytvořen automaticky">
            <a:extLst>
              <a:ext uri="{FF2B5EF4-FFF2-40B4-BE49-F238E27FC236}">
                <a16:creationId xmlns:a16="http://schemas.microsoft.com/office/drawing/2014/main" id="{7940C1FE-1630-296A-683E-359A98E45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71" y="5270784"/>
            <a:ext cx="3126755" cy="3126755"/>
          </a:xfrm>
          <a:prstGeom prst="rect">
            <a:avLst/>
          </a:prstGeom>
        </p:spPr>
      </p:pic>
      <p:pic>
        <p:nvPicPr>
          <p:cNvPr id="11" name="Obrázek 10" descr="Obsah obrázku snímek obrazovky, Grafika, Elektricky modrá, Obdélník&#10;&#10;Popis byl vytvořen automaticky">
            <a:extLst>
              <a:ext uri="{FF2B5EF4-FFF2-40B4-BE49-F238E27FC236}">
                <a16:creationId xmlns:a16="http://schemas.microsoft.com/office/drawing/2014/main" id="{2E8F1625-A8EC-0B56-B782-FE67FBC4B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39" y="4588371"/>
            <a:ext cx="2515311" cy="3547767"/>
          </a:xfrm>
          <a:prstGeom prst="rect">
            <a:avLst/>
          </a:prstGeom>
        </p:spPr>
      </p:pic>
      <p:pic>
        <p:nvPicPr>
          <p:cNvPr id="13" name="Obrázek 12" descr="Obsah obrázku symbol, logo, Grafika, Písmo&#10;&#10;Popis byl vytvořen automaticky">
            <a:extLst>
              <a:ext uri="{FF2B5EF4-FFF2-40B4-BE49-F238E27FC236}">
                <a16:creationId xmlns:a16="http://schemas.microsoft.com/office/drawing/2014/main" id="{B41E2475-2B36-F659-5BBF-B7959BCD90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35" y="5344471"/>
            <a:ext cx="2794908" cy="2794908"/>
          </a:xfrm>
          <a:prstGeom prst="rect">
            <a:avLst/>
          </a:prstGeom>
        </p:spPr>
      </p:pic>
      <p:pic>
        <p:nvPicPr>
          <p:cNvPr id="15" name="Obrázek 14" descr="Obsah obrázku kruh, symbol, logo, Písmo&#10;&#10;Popis byl vytvořen automaticky">
            <a:extLst>
              <a:ext uri="{FF2B5EF4-FFF2-40B4-BE49-F238E27FC236}">
                <a16:creationId xmlns:a16="http://schemas.microsoft.com/office/drawing/2014/main" id="{0439A0B5-03CC-0846-389A-39069C07D3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804" y="9634080"/>
            <a:ext cx="3918989" cy="2117173"/>
          </a:xfrm>
          <a:prstGeom prst="rect">
            <a:avLst/>
          </a:prstGeom>
        </p:spPr>
      </p:pic>
      <p:pic>
        <p:nvPicPr>
          <p:cNvPr id="17" name="Obrázek 16" descr="Obsah obrázku text, Grafika, logo, Písmo&#10;&#10;Popis byl vytvořen automaticky">
            <a:extLst>
              <a:ext uri="{FF2B5EF4-FFF2-40B4-BE49-F238E27FC236}">
                <a16:creationId xmlns:a16="http://schemas.microsoft.com/office/drawing/2014/main" id="{809CCF72-F7B8-8633-7D73-F9DC81F0CE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175" y="5001001"/>
            <a:ext cx="5001208" cy="31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70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707</Words>
  <Application>Microsoft Office PowerPoint</Application>
  <PresentationFormat>Vlastní</PresentationFormat>
  <Paragraphs>143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Helvetica</vt:lpstr>
      <vt:lpstr>Helvetica Neue</vt:lpstr>
      <vt:lpstr>Helvetica Neue Medium</vt:lpstr>
      <vt:lpstr>Times Roman</vt:lpstr>
      <vt:lpstr>30_BasicColor</vt:lpstr>
      <vt:lpstr>Bobruisk Developments</vt:lpstr>
      <vt:lpstr>Obsah</vt:lpstr>
      <vt:lpstr>Naše Role</vt:lpstr>
      <vt:lpstr>Akademické Autor </vt:lpstr>
      <vt:lpstr>Editor </vt:lpstr>
      <vt:lpstr>Recenzent </vt:lpstr>
      <vt:lpstr>Čtenář </vt:lpstr>
      <vt:lpstr>Implementační platforma</vt:lpstr>
      <vt:lpstr>Prezentace aplikace PowerPoint</vt:lpstr>
      <vt:lpstr>Co jsme už realizovali</vt:lpstr>
      <vt:lpstr>Datový Model</vt:lpstr>
      <vt:lpstr>Obchodní Model</vt:lpstr>
      <vt:lpstr>Plán Projektu</vt:lpstr>
      <vt:lpstr>Prezentace aplikace PowerPoint</vt:lpstr>
      <vt:lpstr>Práce v tymu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Bobruisk Developments</dc:title>
  <dc:creator>Lenovo</dc:creator>
  <cp:lastModifiedBy>Palina Pryhazhayeva</cp:lastModifiedBy>
  <cp:revision>2</cp:revision>
  <dcterms:modified xsi:type="dcterms:W3CDTF">2023-11-08T22:06:44Z</dcterms:modified>
</cp:coreProperties>
</file>