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media/image9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caebf5"/>
            </a:gs>
            <a:gs pos="100000">
              <a:srgbClr val="73aadc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2" descr="\\DROBO-FS\QuickDrops\JB\PPTX NG\Droplets\LightingOverlay.png"/>
          <p:cNvPicPr/>
          <p:nvPr/>
        </p:nvPicPr>
        <p:blipFill>
          <a:blip r:embed="rId2">
            <a:alphaModFix amt="70000"/>
          </a:blip>
          <a:stretch/>
        </p:blipFill>
        <p:spPr>
          <a:xfrm>
            <a:off x="0" y="0"/>
            <a:ext cx="12191040" cy="6856920"/>
          </a:xfrm>
          <a:prstGeom prst="rect">
            <a:avLst/>
          </a:prstGeom>
          <a:ln w="0">
            <a:noFill/>
          </a:ln>
        </p:spPr>
      </p:pic>
      <p:pic>
        <p:nvPicPr>
          <p:cNvPr id="1" name="Picture 6" descr="Droplets-HD-Title-R1d.png"/>
          <p:cNvPicPr/>
          <p:nvPr/>
        </p:nvPicPr>
        <p:blipFill>
          <a:blip r:embed="rId3"/>
          <a:stretch/>
        </p:blipFill>
        <p:spPr>
          <a:xfrm>
            <a:off x="0" y="0"/>
            <a:ext cx="12191040" cy="685692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08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уровень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caebf5"/>
            </a:gs>
            <a:gs pos="100000">
              <a:srgbClr val="73aadc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2" descr="\\DROBO-FS\QuickDrops\JB\PPTX NG\Droplets\LightingOverlay.png"/>
          <p:cNvPicPr/>
          <p:nvPr/>
        </p:nvPicPr>
        <p:blipFill>
          <a:blip r:embed="rId2">
            <a:alphaModFix amt="70000"/>
          </a:blip>
          <a:stretch/>
        </p:blipFill>
        <p:spPr>
          <a:xfrm>
            <a:off x="0" y="0"/>
            <a:ext cx="12191040" cy="6856920"/>
          </a:xfrm>
          <a:prstGeom prst="rect">
            <a:avLst/>
          </a:prstGeom>
          <a:ln w="0">
            <a:noFill/>
          </a:ln>
        </p:spPr>
      </p:pic>
      <p:pic>
        <p:nvPicPr>
          <p:cNvPr id="41" name="Picture 6" descr="Droplets-HD-Title-R1d.png"/>
          <p:cNvPicPr/>
          <p:nvPr/>
        </p:nvPicPr>
        <p:blipFill>
          <a:blip r:embed="rId3"/>
          <a:stretch/>
        </p:blipFill>
        <p:spPr>
          <a:xfrm>
            <a:off x="0" y="0"/>
            <a:ext cx="12191040" cy="6856920"/>
          </a:xfrm>
          <a:prstGeom prst="rect">
            <a:avLst/>
          </a:prstGeom>
          <a:ln w="0">
            <a:noFill/>
          </a:ln>
        </p:spPr>
      </p:pic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caebf5"/>
            </a:gs>
            <a:gs pos="100000">
              <a:srgbClr val="73aadc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2" descr="\\DROBO-FS\QuickDrops\JB\PPTX NG\Droplets\LightingOverlay.png"/>
          <p:cNvPicPr/>
          <p:nvPr/>
        </p:nvPicPr>
        <p:blipFill>
          <a:blip r:embed="rId2">
            <a:alphaModFix amt="70000"/>
          </a:blip>
          <a:stretch/>
        </p:blipFill>
        <p:spPr>
          <a:xfrm>
            <a:off x="0" y="0"/>
            <a:ext cx="12191040" cy="6856920"/>
          </a:xfrm>
          <a:prstGeom prst="rect">
            <a:avLst/>
          </a:prstGeom>
          <a:ln w="0">
            <a:noFill/>
          </a:ln>
        </p:spPr>
      </p:pic>
      <p:pic>
        <p:nvPicPr>
          <p:cNvPr id="81" name="Picture 2" descr="Droplets-HD-Content-R1d.png"/>
          <p:cNvPicPr/>
          <p:nvPr/>
        </p:nvPicPr>
        <p:blipFill>
          <a:blip r:embed="rId3"/>
          <a:stretch/>
        </p:blipFill>
        <p:spPr>
          <a:xfrm>
            <a:off x="0" y="0"/>
            <a:ext cx="12191040" cy="6856920"/>
          </a:xfrm>
          <a:prstGeom prst="rect">
            <a:avLst/>
          </a:prstGeom>
          <a:ln w="0">
            <a:noFill/>
          </a:ln>
        </p:spPr>
      </p:pic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caebf5"/>
            </a:gs>
            <a:gs pos="100000">
              <a:srgbClr val="73aadc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Picture 2" descr="\\DROBO-FS\QuickDrops\JB\PPTX NG\Droplets\LightingOverlay.png"/>
          <p:cNvPicPr/>
          <p:nvPr/>
        </p:nvPicPr>
        <p:blipFill>
          <a:blip r:embed="rId2">
            <a:alphaModFix amt="70000"/>
          </a:blip>
          <a:stretch/>
        </p:blipFill>
        <p:spPr>
          <a:xfrm>
            <a:off x="0" y="0"/>
            <a:ext cx="12191040" cy="6856920"/>
          </a:xfrm>
          <a:prstGeom prst="rect">
            <a:avLst/>
          </a:prstGeom>
          <a:ln w="0">
            <a:noFill/>
          </a:ln>
        </p:spPr>
      </p:pic>
      <p:pic>
        <p:nvPicPr>
          <p:cNvPr id="121" name="Picture 10" descr="Droplets-HD-Content-R1d.png"/>
          <p:cNvPicPr/>
          <p:nvPr/>
        </p:nvPicPr>
        <p:blipFill>
          <a:blip r:embed="rId3"/>
          <a:stretch/>
        </p:blipFill>
        <p:spPr>
          <a:xfrm>
            <a:off x="0" y="0"/>
            <a:ext cx="12191040" cy="6856920"/>
          </a:xfrm>
          <a:prstGeom prst="rect">
            <a:avLst/>
          </a:prstGeom>
          <a:ln w="0">
            <a:noFill/>
          </a:ln>
        </p:spPr>
      </p:pic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7693560" y="4963320"/>
            <a:ext cx="3465360" cy="4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r"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Лектор: Шокина Анастасия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TextShape 2"/>
          <p:cNvSpPr/>
          <p:nvPr/>
        </p:nvSpPr>
        <p:spPr>
          <a:xfrm>
            <a:off x="551880" y="2310840"/>
            <a:ext cx="11327760" cy="236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90000"/>
              </a:lnSpc>
            </a:pPr>
            <a:r>
              <a:rPr b="1" i="1" lang="ru-RU" sz="4000" spc="-1" strike="noStrike" cap="all">
                <a:solidFill>
                  <a:srgbClr val="000000"/>
                </a:solidFill>
                <a:latin typeface="Times New Roman"/>
                <a:ea typeface="Noto Sans CJK SC"/>
              </a:rPr>
              <a:t>Мастер-класс</a:t>
            </a:r>
            <a:br>
              <a:rPr sz="1800"/>
            </a:br>
            <a:r>
              <a:rPr b="1" i="1" lang="ru-RU" sz="4000" spc="-1" strike="noStrike" cap="all">
                <a:solidFill>
                  <a:srgbClr val="000000"/>
                </a:solidFill>
                <a:latin typeface="Times New Roman"/>
                <a:ea typeface="Noto Sans CJK SC"/>
              </a:rPr>
              <a:t>«10 ошибок оратора»</a:t>
            </a:r>
            <a:endParaRPr b="0" lang="ru-RU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08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9. Отсутствие структуры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"/>
          <p:cNvSpPr txBox="1"/>
          <p:nvPr/>
        </p:nvSpPr>
        <p:spPr>
          <a:xfrm>
            <a:off x="1031760" y="2016000"/>
            <a:ext cx="4188240" cy="5721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1" lang="ru-RU" sz="2400" spc="-1" strike="noStrike">
                <a:solidFill>
                  <a:srgbClr val="000000"/>
                </a:solidFill>
                <a:latin typeface="Arial"/>
              </a:rPr>
              <a:t>Решение 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1. Составить план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2. Выделить ключевую информацию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3. Вынести ее на слайд и сделать на ней акцент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7" name="" descr=""/>
          <p:cNvPicPr/>
          <p:nvPr/>
        </p:nvPicPr>
        <p:blipFill>
          <a:blip r:embed="rId1"/>
          <a:stretch/>
        </p:blipFill>
        <p:spPr>
          <a:xfrm>
            <a:off x="5492880" y="1620000"/>
            <a:ext cx="5154480" cy="5154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08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10. Не готовится заранее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9" name="" descr=""/>
          <p:cNvPicPr/>
          <p:nvPr/>
        </p:nvPicPr>
        <p:blipFill>
          <a:blip r:embed="rId1"/>
          <a:srcRect l="0" t="0" r="0" b="14014"/>
          <a:stretch/>
        </p:blipFill>
        <p:spPr>
          <a:xfrm>
            <a:off x="2880000" y="1800000"/>
            <a:ext cx="5926320" cy="395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1"/>
          <p:cNvSpPr/>
          <p:nvPr/>
        </p:nvSpPr>
        <p:spPr>
          <a:xfrm>
            <a:off x="3528000" y="1008000"/>
            <a:ext cx="6623640" cy="65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ru-RU" sz="4000" spc="-1" strike="noStrike">
                <a:solidFill>
                  <a:srgbClr val="000000"/>
                </a:solidFill>
                <a:latin typeface="Times New Roman"/>
              </a:rPr>
              <a:t>Спасибо за внимание!</a:t>
            </a:r>
            <a:endParaRPr b="0" lang="ru-RU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1" name="" descr=""/>
          <p:cNvPicPr/>
          <p:nvPr/>
        </p:nvPicPr>
        <p:blipFill>
          <a:blip r:embed="rId1"/>
          <a:stretch/>
        </p:blipFill>
        <p:spPr>
          <a:xfrm>
            <a:off x="18000" y="857160"/>
            <a:ext cx="12191760" cy="5303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08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1. Не следим за своим телом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3" name="" descr=""/>
          <p:cNvPicPr/>
          <p:nvPr/>
        </p:nvPicPr>
        <p:blipFill>
          <a:blip r:embed="rId1"/>
          <a:stretch/>
        </p:blipFill>
        <p:spPr>
          <a:xfrm rot="600">
            <a:off x="3744000" y="1728360"/>
            <a:ext cx="7919280" cy="4415760"/>
          </a:xfrm>
          <a:prstGeom prst="rect">
            <a:avLst/>
          </a:prstGeom>
          <a:ln w="0">
            <a:noFill/>
          </a:ln>
        </p:spPr>
      </p:pic>
      <p:sp>
        <p:nvSpPr>
          <p:cNvPr id="164" name=""/>
          <p:cNvSpPr txBox="1"/>
          <p:nvPr/>
        </p:nvSpPr>
        <p:spPr>
          <a:xfrm>
            <a:off x="360000" y="1764000"/>
            <a:ext cx="3060000" cy="348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1" lang="ru-RU" sz="2400" spc="-1" strike="noStrike">
                <a:solidFill>
                  <a:srgbClr val="000000"/>
                </a:solidFill>
                <a:latin typeface="Arial"/>
              </a:rPr>
              <a:t>Решение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1. Правильная жестикуляция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2. Прямая спина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3. Нет скрещенным ногам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08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2. Нет чёткой цели выступления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"/>
          <p:cNvSpPr txBox="1"/>
          <p:nvPr/>
        </p:nvSpPr>
        <p:spPr>
          <a:xfrm>
            <a:off x="6156000" y="1980000"/>
            <a:ext cx="4632120" cy="4674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Решение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1. Ответить себе на вопросы «Что должно случится с аудиторией после выступления? какой эффект должна иметь Ваша речь?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2. Поставить чёткую цель для себя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7" name="" descr=""/>
          <p:cNvPicPr/>
          <p:nvPr/>
        </p:nvPicPr>
        <p:blipFill>
          <a:blip r:embed="rId1"/>
          <a:stretch/>
        </p:blipFill>
        <p:spPr>
          <a:xfrm>
            <a:off x="1188000" y="1620000"/>
            <a:ext cx="4334400" cy="4334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08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3. Не проговариваем речь вслух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"/>
          <p:cNvSpPr txBox="1"/>
          <p:nvPr/>
        </p:nvSpPr>
        <p:spPr>
          <a:xfrm>
            <a:off x="1620000" y="2016000"/>
            <a:ext cx="3600000" cy="348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Решение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1.Прочитать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2.Пересказать про себя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3. Рассказать несколько раз вслух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0" name="" descr=""/>
          <p:cNvPicPr/>
          <p:nvPr/>
        </p:nvPicPr>
        <p:blipFill>
          <a:blip r:embed="rId1"/>
          <a:stretch/>
        </p:blipFill>
        <p:spPr>
          <a:xfrm>
            <a:off x="5688000" y="1277280"/>
            <a:ext cx="5469120" cy="4842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08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4. Не смотрим на аудиторию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"/>
          <p:cNvSpPr txBox="1"/>
          <p:nvPr/>
        </p:nvSpPr>
        <p:spPr>
          <a:xfrm>
            <a:off x="6768000" y="1879560"/>
            <a:ext cx="3420000" cy="4168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Решение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1. Смотреть на каждого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2. Не смотреть в пол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3. Смотреть людям в глаза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3" name="" descr=""/>
          <p:cNvPicPr/>
          <p:nvPr/>
        </p:nvPicPr>
        <p:blipFill>
          <a:blip r:embed="rId1"/>
          <a:stretch/>
        </p:blipFill>
        <p:spPr>
          <a:xfrm>
            <a:off x="1620000" y="1980720"/>
            <a:ext cx="3656880" cy="3059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08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5. Оратор общается сам с собой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"/>
          <p:cNvSpPr txBox="1"/>
          <p:nvPr/>
        </p:nvSpPr>
        <p:spPr>
          <a:xfrm>
            <a:off x="1440000" y="2271240"/>
            <a:ext cx="3780000" cy="348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1" lang="ru-RU" sz="2400" spc="-1" strike="noStrike">
                <a:solidFill>
                  <a:srgbClr val="000000"/>
                </a:solidFill>
                <a:latin typeface="Arial"/>
              </a:rPr>
              <a:t>Решение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1. Вовлекать аудиторию в диалог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2. Задавать вопросы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3. Спрашивать мнение аудитории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6" name="" descr=""/>
          <p:cNvPicPr/>
          <p:nvPr/>
        </p:nvPicPr>
        <p:blipFill>
          <a:blip r:embed="rId1"/>
          <a:stretch/>
        </p:blipFill>
        <p:spPr>
          <a:xfrm>
            <a:off x="5760000" y="2340000"/>
            <a:ext cx="3600000" cy="360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08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6. Сухое выступление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"/>
          <p:cNvSpPr txBox="1"/>
          <p:nvPr/>
        </p:nvSpPr>
        <p:spPr>
          <a:xfrm>
            <a:off x="1413360" y="1763280"/>
            <a:ext cx="4166640" cy="5209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Решение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1. Искренне интересоваться предметом рассказа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2. Менять тон речи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3. Приводить жизненные примеры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9" name="" descr=""/>
          <p:cNvPicPr/>
          <p:nvPr/>
        </p:nvPicPr>
        <p:blipFill>
          <a:blip r:embed="rId1"/>
          <a:stretch/>
        </p:blipFill>
        <p:spPr>
          <a:xfrm>
            <a:off x="6458760" y="1811520"/>
            <a:ext cx="3909240" cy="3912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08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7. Отсутствие визуализации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"/>
          <p:cNvSpPr txBox="1"/>
          <p:nvPr/>
        </p:nvSpPr>
        <p:spPr>
          <a:xfrm>
            <a:off x="6732000" y="2268000"/>
            <a:ext cx="3888000" cy="3148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1" lang="ru-RU" sz="2400" spc="-1" strike="noStrike">
                <a:solidFill>
                  <a:srgbClr val="000000"/>
                </a:solidFill>
                <a:latin typeface="Arial"/>
              </a:rPr>
              <a:t>Решение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1. Сделать презентацию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2. Подкреплять своё выступление схемами, таблицами, картинками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2" name="" descr=""/>
          <p:cNvPicPr/>
          <p:nvPr/>
        </p:nvPicPr>
        <p:blipFill>
          <a:blip r:embed="rId1"/>
          <a:stretch/>
        </p:blipFill>
        <p:spPr>
          <a:xfrm>
            <a:off x="1377360" y="2170440"/>
            <a:ext cx="3482640" cy="3713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08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8. Читать с листа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4" name="" descr=""/>
          <p:cNvPicPr/>
          <p:nvPr/>
        </p:nvPicPr>
        <p:blipFill>
          <a:blip r:embed="rId1"/>
          <a:stretch/>
        </p:blipFill>
        <p:spPr>
          <a:xfrm>
            <a:off x="4016520" y="2101320"/>
            <a:ext cx="4839480" cy="4421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TM04033925[[fn=Капля]]</Template>
  <TotalTime>1392</TotalTime>
  <Application>LibreOffice/7.4.4.2$Linux_X86_64 LibreOffice_project/40$Build-2</Application>
  <AppVersion>15.0000</AppVersion>
  <Words>571</Words>
  <Paragraphs>65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2017-12-10T08:56:14Z</dcterms:created>
  <dc:creator>Анастасия Шокина</dc:creator>
  <dc:description/>
  <dc:language>ru-RU</dc:language>
  <cp:lastModifiedBy/>
  <dcterms:modified xsi:type="dcterms:W3CDTF">2023-01-23T01:11:27Z</dcterms:modified>
  <cp:revision>14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LinksUpToDate">
    <vt:bool>0</vt:bool>
  </property>
  <property fmtid="{D5CDD505-2E9C-101B-9397-08002B2CF9AE}" pid="5" name="MMClips">
    <vt:i4>0</vt:i4>
  </property>
  <property fmtid="{D5CDD505-2E9C-101B-9397-08002B2CF9AE}" pid="6" name="Notes">
    <vt:i4>0</vt:i4>
  </property>
  <property fmtid="{D5CDD505-2E9C-101B-9397-08002B2CF9AE}" pid="7" name="PresentationFormat">
    <vt:lpwstr>Широкоэкранный</vt:lpwstr>
  </property>
  <property fmtid="{D5CDD505-2E9C-101B-9397-08002B2CF9AE}" pid="8" name="ScaleCrop">
    <vt:bool>0</vt:bool>
  </property>
  <property fmtid="{D5CDD505-2E9C-101B-9397-08002B2CF9AE}" pid="9" name="ShareDoc">
    <vt:bool>0</vt:bool>
  </property>
  <property fmtid="{D5CDD505-2E9C-101B-9397-08002B2CF9AE}" pid="10" name="Slides">
    <vt:i4>11</vt:i4>
  </property>
</Properties>
</file>