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262" r:id="rId6"/>
    <p:sldId id="275" r:id="rId7"/>
    <p:sldId id="268" r:id="rId8"/>
    <p:sldId id="276" r:id="rId9"/>
    <p:sldId id="269" r:id="rId10"/>
    <p:sldId id="278" r:id="rId11"/>
    <p:sldId id="273" r:id="rId12"/>
    <p:sldId id="27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ur" initials="b" lastIdx="4" clrIdx="0">
    <p:extLst>
      <p:ext uri="{19B8F6BF-5375-455C-9EA6-DF929625EA0E}">
        <p15:presenceInfo xmlns:p15="http://schemas.microsoft.com/office/powerpoint/2012/main" userId="bo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87013" autoAdjust="0"/>
  </p:normalViewPr>
  <p:slideViewPr>
    <p:cSldViewPr snapToGrid="0">
      <p:cViewPr varScale="1">
        <p:scale>
          <a:sx n="81" d="100"/>
          <a:sy n="81" d="100"/>
        </p:scale>
        <p:origin x="13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algn="l"/>
          <a:r>
            <a:rPr 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1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2177" custLinFactNeighborX="-100000" custLinFactNeighborY="14500"/>
      <dgm:spPr/>
    </dgm:pt>
    <dgm:pt modelId="{4B334BE6-ACF8-4FAB-8082-B17AC276E167}" type="pres">
      <dgm:prSet presAssocID="{47308C15-BB5E-4FAE-88A7-842E9B55661B}" presName="ParentText" presStyleLbl="node1" presStyleIdx="0" presStyleCnt="3" custScaleX="150445" custScaleY="97921" custLinFactX="-91295" custLinFactNeighborX="-100000" custLinFactNeighborY="174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1143" custLinFactNeighborY="-3668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2811" custLinFactNeighborY="42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51621" custLinFactX="7314" custLinFactNeighborX="100000" custLinFactNeighborY="-46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11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11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1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1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628196" y="432209"/>
          <a:ext cx="540599" cy="18850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229718" y="169621"/>
          <a:ext cx="1902093" cy="866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2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272028" y="211931"/>
        <a:ext cx="1817473" cy="781958"/>
      </dsp:txXfrm>
    </dsp:sp>
    <dsp:sp modelId="{28A97473-3973-4CCA-8A5D-307CD9A5C11E}">
      <dsp:nvSpPr>
        <dsp:cNvPr id="0" name=""/>
        <dsp:cNvSpPr/>
      </dsp:nvSpPr>
      <dsp:spPr>
        <a:xfrm>
          <a:off x="4231486" y="90183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4955983" y="1098003"/>
          <a:ext cx="504264" cy="20583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029919" y="932257"/>
          <a:ext cx="2692895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2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73128" y="975466"/>
        <a:ext cx="2606477" cy="798559"/>
      </dsp:txXfrm>
    </dsp:sp>
    <dsp:sp modelId="{A40B288B-1641-4B7D-AE8C-CF35F9D5C5DD}">
      <dsp:nvSpPr>
        <dsp:cNvPr id="0" name=""/>
        <dsp:cNvSpPr/>
      </dsp:nvSpPr>
      <dsp:spPr>
        <a:xfrm>
          <a:off x="5802649" y="979084"/>
          <a:ext cx="919539" cy="71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405733" y="1724643"/>
          <a:ext cx="1916962" cy="88497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  <a:endParaRPr lang="ru-RU" sz="11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1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100" kern="1200" dirty="0"/>
        </a:p>
      </dsp:txBody>
      <dsp:txXfrm>
        <a:off x="6448942" y="1767852"/>
        <a:ext cx="1830544" cy="79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комиссии, меня зовут Махмудов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Бабур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Тема моей выпускной квалификационной работы – «исследование методов повышения производительности систем веб-шаблонов и разработка системы шаблонизации на их основе».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6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приведён пример пользовательского веб-интерфейса разработанного сервиса, здесь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изображён сгенерированный веб-документ на основе введённых пользователем данных и заранее подготовленного шаблона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также по указанной ссылке можно ознакомиться с демонстративной версией разработанной системы.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завершению разработки были проведены тесты для оценки производительности.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велось на виртуальном сервере от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Стокгольме в то время как клиентские запросы исходили из штата Вирджиния, на слайде приведены характеристики этого сервера.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показано соотношение одновременных подключений в определённые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интервалы времени и среднее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ответа веб-сервиса. А именно по диаграмме видно, что на 550 одновременных подключений среднее время ответа системы составляет чуть более 4-х секунд.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Нагрузка, которая фиксировалась на сервере во время проведения теста показана на слайде №12. По нему видно, что оба ядра процессора нагружены только на 50%, т.е., не смотря на большое количество одновременных запросов, такого рода нагрузка находится в допустимых пределах для разработанной системы веб-шаблонов.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заключении можно сказать что все поставленные цели были достигнуты: были проанализированы проблемы низкой производительности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веб-шаблонов, предложены способы устранения данных проблем, после чего разработан высокопроизводительный и удобный в использовании веб-сервис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шаблонизации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всё, спасибо за внимание, буду рад ответить на Ваши вопросы.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данной работы заключается в том, что существующие решения не эффективны в плане потребления вычислительных ресурсов, также большинство из исследованных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мной продуктов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предназначены для использования в составе более крупных веб-фреймворков, что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свою очередь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понижает их показатель удобства в эксплуатации пользователями не технических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специальностей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Цель, объект, предмет и задачи исследования представлены на слайде №3. Главной целью работы был анализ основных факторов негативно сказывающихся на производительности систем веб-шаблонов, поиск способов их устранения и дальнейшая разработка высокопроизводительной системы веб-шаблонов с применение данных подходов. Основные проблемы производительности выявленные в ходе исследования показаны на следующем слайде.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0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Подавляющее большинство существующих решений написаны на интерпретируемых языках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следующем слайде приведена причина почему это является негативным фактором.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Присутствие механизма автоматического управления памятью, также известного как сборщик мусора,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 останавливает выполнение программы для освобождения неиспользуемой памяти.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Не всегда присутствует кеширования обработанных шаблонов, что приводит к необходимости повторной обработки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Вычислительные ресурсы не используются полностью, это является следствием того, что исполнение программы происходит в одном логическом потоке, 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наличием блокировок процессора, связанных с чтением и записью с медленных хранилищ или каналов передачи данных.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№5 представлено схематическое сравнение интерпретируемых и компилируемых языков программирования.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компиляции, компилятор обрабатывает исходный код и производит оптимизированный машинный код под целевую архитектуру ЭВМ.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случае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интерпретации обработка исходного кода происходит построчно, и результатом такого процесса является промежуточный код некой виртуальной машины, так же известной как байт-код. Далее байт-код подвергается процессу трансляции в машинный код уже целевой архитектуры.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подход к исполнению программы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порядок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медленнее по сравнению с компилируемым аналогом.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8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ранее описанных проблем, были предложены следующие подходы: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компилируемых языков программирования вместо интерпретируемых.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выбранном языке программирования не должно быть механизма сборки мусора, а в целях упрощения управления памятью необходимо чтобы язык поддерживал идиому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(объект который получил ресурс, ответственен за его освобождение).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кеширования обработанных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шаблонов с применением вытесняющих алгоритмов, таких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(вытеснение давно не используемых объектов из кеша) или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(вытеснение наименее используемых объектов).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адресации проблемы простоя вычислительных ресурсов,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повышения удобства эксплуатации продукта, было принято решение реализовать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веб-шаблонов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виде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веб-сервиса, который может параллельно и асинхронно обрабатывать большое количество запросов на построение веб-документов или на управление шаблонами.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Практическая часть работы посвящена проектированию и разработке ранее упомянутого веб-сервиса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шаблонизации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Укрупнённо модель веб-сервиса выглядит следующим образом: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количество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клиентов делает обращения к сервису посредством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запросов, сервис в свою очередь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перенаправляет запросы на соответствующие модули в зависимости от типа запроса.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№8 приведена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диаграмма обработки таких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запросов, где модель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раскрыта более детально,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ней видно, что после предварительной обработки запроса в целях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его типа,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веб-сервис перенаправляет его на соответствующую подсистему для осуществления  дальнейшей обработки. Тип запроса, например,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на построение документа или же на обновление шаблона в хранилище.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ранее описанного веб-сервиса были использованы следующие технологии: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Серверная часть была написана на языке программирования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(компилируемый язык, без сборки мусора и с повышенными гарантиями на безопасность выполнения). Для поддержки многопоточного и асинхронного исполнения была использована библиотека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для непосредственно самой шаблонизации в веб-сервис был интегрирован шаблонизатор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Пользовательский веб-интерфейс был написан с применением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-фреймворка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vuejs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использованием стандартных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стоит упомянуть, что в силу клиент-серверной архитектуры, клиентом может выступать любая сущность, поддерживающая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обмена данными.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Основания для выбора той или технологии приведены в расчётно-пояснительной записке.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3F3F-0F8E-4901-95F3-ECC8D95333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2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319" y="234870"/>
            <a:ext cx="100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53" y="983849"/>
            <a:ext cx="9450875" cy="4898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71453" y="622804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на демонстративную версию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://35.228.134.188:5001/</a:t>
            </a:r>
          </a:p>
        </p:txBody>
      </p:sp>
    </p:spTree>
    <p:extLst>
      <p:ext uri="{BB962C8B-B14F-4D97-AF65-F5344CB8AC3E}">
        <p14:creationId xmlns:p14="http://schemas.microsoft.com/office/powerpoint/2010/main" val="2741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87" y="1138745"/>
            <a:ext cx="7567449" cy="415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8187" y="5433847"/>
            <a:ext cx="6494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Процессор: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Intel KabyLake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Гц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Память: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 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Гб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сервера: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Стокгольм, Швеция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Расположение клиента: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Штат Вирджиния, США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239" y="348897"/>
            <a:ext cx="924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31" y="1118513"/>
            <a:ext cx="7890020" cy="432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657583" y="5610519"/>
            <a:ext cx="811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системы в момент пиковой нагрузки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одновременных подключений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2300" y="324403"/>
            <a:ext cx="983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9904" y="296123"/>
            <a:ext cx="101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904" y="1150070"/>
            <a:ext cx="98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ходе выполнения выпускной квалификационной работы были проанализированы и выявлены подходы к повышению производительности систем веб-шаблонов. Найденные методы были успешно применены при разработке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 по шаблонизации.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Разработанная система обладает высокими показателями производительности и эффективности и способна обслуживать большое количество одновременных запросов. Также веб-сервис обладает удобным пользовательским интерфейсом, что делает его доступным для людей не технических специальностей.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8254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5" y="994244"/>
            <a:ext cx="107588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веб-шаблонов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Поставленные задачи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принципы функционирования систем веб-шаблонов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Проанализировать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решения для выявления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наиболее распространённых проблем 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Исследовать причины возникновения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проблем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 производительностью.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Разработать методы для устранения проблем с производительностью, либо их смягчения.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разработанные методы на практике, разработав высокопроизводительную систему веб-шаблонов.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Использование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интерпретируемых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Наличие механизмов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Отсутствие 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ширования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исполнение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208663" y="1527815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2859311194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425247530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954549" y="4382314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9702" y="5121181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95167" y="335050"/>
            <a:ext cx="937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4593" y="391886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174" y="1208989"/>
            <a:ext cx="980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в разработке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компилируемого языка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идиомы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вместо сборки мусора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кэширования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алгоритмом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LRU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LFU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веб-сервиса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шаблоназации с поддержкой: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ногопоточного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(параллельного) исполнения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синхронного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выполнения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355516" y="1392437"/>
            <a:ext cx="9833332" cy="4428428"/>
            <a:chOff x="1731074" y="1547558"/>
            <a:chExt cx="9833332" cy="442842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1660634"/>
              <a:ext cx="861848" cy="57807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2672253"/>
              <a:ext cx="861848" cy="57807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3683872"/>
              <a:ext cx="861848" cy="57807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076" y="5056319"/>
              <a:ext cx="861848" cy="578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31076" y="226989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074" y="4293134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1075" y="330177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2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8737" y="462761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…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1074" y="5698987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Клиент </a:t>
              </a:r>
              <a:r>
                <a:rPr lang="en-US" sz="1200" dirty="0" smtClean="0"/>
                <a:t>N</a:t>
              </a:r>
              <a:r>
                <a:rPr lang="ru-RU" sz="1200" dirty="0" smtClean="0"/>
                <a:t> </a:t>
              </a:r>
              <a:endParaRPr lang="en-US" sz="1200" dirty="0"/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977" y="2677934"/>
              <a:ext cx="1998174" cy="180168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5476" y="4503776"/>
              <a:ext cx="1569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Сервис по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184633" y="166063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3199422" y="3291578"/>
              <a:ext cx="157534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3"/>
            </p:cNvCxnSpPr>
            <p:nvPr/>
          </p:nvCxnSpPr>
          <p:spPr>
            <a:xfrm>
              <a:off x="2592924" y="1949669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2592924" y="294474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596612" y="3885420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2592924" y="5345354"/>
              <a:ext cx="5917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69840" y="2856858"/>
              <a:ext cx="1604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HTTP </a:t>
              </a:r>
              <a:r>
                <a:rPr lang="ru-RU" sz="1600" dirty="0" smtClean="0"/>
                <a:t>Запросы</a:t>
              </a:r>
              <a:endParaRPr lang="en-US" sz="1600" dirty="0"/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1547558"/>
              <a:ext cx="1191343" cy="11949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21151" y="1547558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API </a:t>
              </a:r>
              <a:r>
                <a:rPr lang="ru-RU" sz="1400" dirty="0" smtClean="0"/>
                <a:t>библиотеки </a:t>
              </a:r>
            </a:p>
            <a:p>
              <a:r>
                <a:rPr lang="ru-RU" sz="1400" dirty="0" smtClean="0"/>
                <a:t>шаблонизации</a:t>
              </a:r>
              <a:endParaRPr lang="en-US" sz="1400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565" y="3223243"/>
              <a:ext cx="1103586" cy="1051633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808" y="4845895"/>
              <a:ext cx="1318689" cy="991591"/>
            </a:xfrm>
            <a:prstGeom prst="rect">
              <a:avLst/>
            </a:prstGeom>
          </p:spPr>
        </p:pic>
        <p:cxnSp>
          <p:nvCxnSpPr>
            <p:cNvPr id="35" name="Прямая соединительная линия 34"/>
            <p:cNvCxnSpPr/>
            <p:nvPr/>
          </p:nvCxnSpPr>
          <p:spPr>
            <a:xfrm>
              <a:off x="7646274" y="1716574"/>
              <a:ext cx="0" cy="4176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8" idx="1"/>
            </p:cNvCxnSpPr>
            <p:nvPr/>
          </p:nvCxnSpPr>
          <p:spPr>
            <a:xfrm>
              <a:off x="7646274" y="2070778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7646274" y="3731409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7646274" y="5239643"/>
              <a:ext cx="683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>
              <a:off x="6789192" y="3312272"/>
              <a:ext cx="8488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23964" y="3250323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База данных </a:t>
              </a:r>
            </a:p>
            <a:p>
              <a:r>
                <a:rPr lang="ru-RU" sz="1400" dirty="0" smtClean="0"/>
                <a:t>шаблонов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48497" y="4845895"/>
              <a:ext cx="191590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Статичные файлы </a:t>
              </a:r>
            </a:p>
            <a:p>
              <a:r>
                <a:rPr lang="ru-RU" sz="1400" dirty="0" smtClean="0"/>
                <a:t>пользовательского </a:t>
              </a:r>
            </a:p>
            <a:p>
              <a:r>
                <a:rPr lang="ru-RU" sz="1400" dirty="0" smtClean="0"/>
                <a:t>интерфейса</a:t>
              </a:r>
              <a:endParaRPr 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3385" y="310254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258" y="224849"/>
            <a:ext cx="104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 IDEF0 модели работы веб-сервиса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72" y="999801"/>
            <a:ext cx="8925275" cy="5505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190" y="310243"/>
            <a:ext cx="979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 разработки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53191" y="1126671"/>
            <a:ext cx="10197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Серверная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программирования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асинхронного выполнения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tokio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Библиотека шаблонизации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Клиентская часть: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Любое приложение, способное совершать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Графический пользовательский интерфейс: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framework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1334</Words>
  <Application>Microsoft Office PowerPoint</Application>
  <PresentationFormat>Широкоэкранный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90</cp:revision>
  <dcterms:created xsi:type="dcterms:W3CDTF">2020-03-24T09:49:16Z</dcterms:created>
  <dcterms:modified xsi:type="dcterms:W3CDTF">2020-06-23T05:58:04Z</dcterms:modified>
</cp:coreProperties>
</file>