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5"/>
  </p:notesMasterIdLst>
  <p:sldIdLst>
    <p:sldId id="256" r:id="rId2"/>
    <p:sldId id="260" r:id="rId3"/>
    <p:sldId id="258" r:id="rId4"/>
    <p:sldId id="261" r:id="rId5"/>
    <p:sldId id="262" r:id="rId6"/>
    <p:sldId id="275" r:id="rId7"/>
    <p:sldId id="268" r:id="rId8"/>
    <p:sldId id="276" r:id="rId9"/>
    <p:sldId id="269" r:id="rId10"/>
    <p:sldId id="278" r:id="rId11"/>
    <p:sldId id="273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ur" initials="b" lastIdx="4" clrIdx="0">
    <p:extLst>
      <p:ext uri="{19B8F6BF-5375-455C-9EA6-DF929625EA0E}">
        <p15:presenceInfo xmlns:p15="http://schemas.microsoft.com/office/powerpoint/2012/main" userId="bob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36797" autoAdjust="0"/>
  </p:normalViewPr>
  <p:slideViewPr>
    <p:cSldViewPr snapToGrid="0">
      <p:cViewPr varScale="1">
        <p:scale>
          <a:sx n="34" d="100"/>
          <a:sy n="34" d="100"/>
        </p:scale>
        <p:origin x="312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2177" custLinFactNeighborX="-100000" custLinFactNeighborY="14500"/>
      <dgm:spPr/>
    </dgm:pt>
    <dgm:pt modelId="{4B334BE6-ACF8-4FAB-8082-B17AC276E167}" type="pres">
      <dgm:prSet presAssocID="{47308C15-BB5E-4FAE-88A7-842E9B55661B}" presName="ParentText" presStyleLbl="node1" presStyleIdx="0" presStyleCnt="3" custScaleX="150445" custScaleY="97921" custLinFactX="-91295" custLinFactNeighborX="-100000" custLinFactNeighborY="174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1143" custLinFactNeighborY="-3668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2811" custLinFactNeighborY="42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51621" custLinFactX="7314" custLinFactNeighborX="100000" custLinFactNeighborY="-46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628196" y="432209"/>
          <a:ext cx="540599" cy="18850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229718" y="169621"/>
          <a:ext cx="1902093" cy="866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272028" y="211931"/>
        <a:ext cx="1817473" cy="781958"/>
      </dsp:txXfrm>
    </dsp:sp>
    <dsp:sp modelId="{28A97473-3973-4CCA-8A5D-307CD9A5C11E}">
      <dsp:nvSpPr>
        <dsp:cNvPr id="0" name=""/>
        <dsp:cNvSpPr/>
      </dsp:nvSpPr>
      <dsp:spPr>
        <a:xfrm>
          <a:off x="4231486" y="90183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4955983" y="1098003"/>
          <a:ext cx="504264" cy="20583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029919" y="932257"/>
          <a:ext cx="2692895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73128" y="975466"/>
        <a:ext cx="2606477" cy="798559"/>
      </dsp:txXfrm>
    </dsp:sp>
    <dsp:sp modelId="{A40B288B-1641-4B7D-AE8C-CF35F9D5C5DD}">
      <dsp:nvSpPr>
        <dsp:cNvPr id="0" name=""/>
        <dsp:cNvSpPr/>
      </dsp:nvSpPr>
      <dsp:spPr>
        <a:xfrm>
          <a:off x="5802649" y="979084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405733" y="1724643"/>
          <a:ext cx="1916962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kern="1200" dirty="0"/>
        </a:p>
      </dsp:txBody>
      <dsp:txXfrm>
        <a:off x="6448942" y="1767852"/>
        <a:ext cx="1830544" cy="79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государственной аттестационной комиссии, меня зовут Махмудов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Бабур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Тема моей выпускной квалификационной работы – «исследование методов повышения производительности систем веб-шаблонов и разработка системы шаблонизации на их основе».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6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приведён пример пользовательского веб-интерфейса разработанного сервиса. А также по указанной ссылке можно ознакомиться с демонстративной версией разработанной системы.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завершению разработки были проведены тесты для оценки производительности.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велось на виртуальном сервере от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Стокгольме в то время как клиентские запросы исходили из штата Вирджиния, на слайде приведены характеристики этого сервера.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показано соотношение одновременных подключений в определённые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интервалы времени и среднее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ответа веб-сервиса. А именно по диаграмме видно, что на 550 одновременных подключений среднее время ответа системы составляет чуть более 4-х секунд.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Нагрузка, которая фиксировалась на сервере во время проведения теста показана на слайде №12. По нему видно, что оба ядра процессора нагружены только на 50%, т.е., не смотря на большое количество одновременных запросов,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рода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нагрузка находится в допустимых пределах для разработанной системы веб-шаблонов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заключении можно сказать что все поставленные цели были достигнуты: были проанализированы проблемы низкой производительности веб-шаблонов, предложены способы устранения данных проблем, после чего разработана высокопроизводительная и удобная в использовании система веб-шаблонов.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всё, спасибо за внимание, буду рад ответить на Ваши вопросы.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данной работы заключается в том, что существующие решения не эффективны в плане потребления вычислительных ресурсов, также большинство из исследованных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мной продуктов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предназначены для использования в составе более крупных веб-фреймворков,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свою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очердь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понижает их показатель удобства в эксплуатации пользователями не технических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специальностей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Цель, объект, предмет и задачи исследования представлены на слайде №3. Основной целью работы был анализ основных факторов негативно сказывающихся на производительности систем веб-шаблонов, поиск способов их устранения 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дальнейшая разработка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высокопроизводительной системы веб-шаблонов с применение данных подходов. Основные проблемы производительности выявленные в ходе исследования показаны на следующем слайде.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Подавляющее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существующих решений написаны на интерпретируемых языках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следующем слайде приведена причина почему это является негативным фактором.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Присутствие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механизм автоматического управления памятью, также известного как сборщик мусора,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который останавливает выполнение программы для освобождения неиспользуемой памяти.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Не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 присутствует кеширования обработанных шаблонов, что приводит к необходимости повторной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Вычислительные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ресурсы не используются полностью, это является следствием того, что исполнение программы происходит в одном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логическом потоке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наличием блокировок процессора, связанных с чтением и записью с медленных хранилищ или каналов передачи данных.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6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№5 представлено схематическое сравнение интерпретируемых и компилируемых языков программирования.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компиляции, компилятор обрабатывает исходный код и производит оптимизированный машинный бинарный код под целевую архитектуру ЭВМ.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случае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интерпретации обработка исходного кода происходит построчно, и результатом такого процесса является промежуточный код некой виртуальной машины, так же известной как байт-код. Далее байт-код подвергается процессу трансляции в машинный код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уже целевой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архитектуры.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подход к исполнению программы в несколько раз медленнее по сравнению с компилируемым аналогом.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8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ранее описанных проблем, были предложены следующие подходы: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компилируемых языков программирования вместо интерпретируемых.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выбранном языке программирования не должно быть механизма сборки мусора, а в целях упрощения управления памятью необходимо чтобы язык поддерживал идиому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(объект который получил ресурс, ответственен за его освобождение).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кеширования шаблонов с применением вытесняющих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алгоритмов, таких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(вытеснение давно не используемых объектов из кеша) или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LFU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(вытеснение наименее используемых объектов).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для адресации проблемы простоя вычислительных ресурсов,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повышения удобства эксплуатации продукта,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системы веб-шаблонов как веб-сервис, который может параллельно и асинхронно обрабатывать большое количество запросов на построение веб-документов или на управление шаблонами.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Практическая часть работы посвящена проектированию и разработке ранее упомянутого веб-сервиса по построению веб-документов.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Укрупнённо модель веб-сервиса выглядит следующим образом: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количество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клиентов делает обращения к сервису посредством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запросов, сервис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перенаправляет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запросы на соответствующие модули в зависимости от типа запроса.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7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№8 приведена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диаграмма обработки таких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модель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раскрыта более детально,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ней видно, что после предварительной обработки запроса в целях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его типа,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веб-сервис перенаправляет его на соответствующую подсистему для осуществления  дальнейшей обработки. Тип запроса, например,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на построение документа или же на обновление шаблона в хранилище.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ранее описанного веб-сервиса построения веб-документов были использованы следующие технологии: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Серверная часть была написана на языке программирования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(компилируемый язык, без сборки мусора и с повышенными гарантиями на безопасность выполнения). Для поддержки многопоточного и асинхронного исполнения была использована библиотека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tokio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для непосредственно самой шаблонизации в веб-сервис был интегрирован шаблонизатор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Пользовательский веб-интерфейс был написан с применением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-фреймворка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vuejs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использованием стандартных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стоит упомянуть, что в силу клиент-серверной архитектуры, клиентом может выступать любая сущность, поддерживающая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обмена данными.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Основания для выбора той или технологии приведены 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расчётно-пояснительной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записке.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53" y="983849"/>
            <a:ext cx="9450875" cy="4898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71453" y="6228043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на демонстративную версию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85" y="994244"/>
            <a:ext cx="107588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веб-шаблонов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Поставленные задачи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принципы функционирования систем веб-шаблонов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Проанализировать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решения для выявления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наиболее распространённых проблем 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причины возникновения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проблем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Разработать методы для устранения проблем с производительностью, либо их смягчения.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разработанные методы на практике, разработав высокопроизводительную систему веб-шаблонов.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Наличие 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2859311194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425247530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954549" y="4382314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49702" y="5121181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идиомы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кеширования 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LFU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(параллельного) исполнения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258" y="224849"/>
            <a:ext cx="104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 IDEF0 модели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72" y="999801"/>
            <a:ext cx="8925275" cy="5505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1322</Words>
  <Application>Microsoft Office PowerPoint</Application>
  <PresentationFormat>Широкоэкранный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80</cp:revision>
  <dcterms:created xsi:type="dcterms:W3CDTF">2020-03-24T09:49:16Z</dcterms:created>
  <dcterms:modified xsi:type="dcterms:W3CDTF">2020-06-19T17:24:07Z</dcterms:modified>
</cp:coreProperties>
</file>