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sldIdLst>
    <p:sldId id="256" r:id="rId2"/>
    <p:sldId id="257" r:id="rId3"/>
    <p:sldId id="259" r:id="rId4"/>
    <p:sldId id="263" r:id="rId5"/>
    <p:sldId id="260" r:id="rId6"/>
    <p:sldId id="258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3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94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31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6196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62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3093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24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57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87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1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08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89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09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30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4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68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229FB-8832-4A27-994F-F3EDC38C3527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6E77628-591A-41A7-9C34-6D80C5E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79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03891" y="262759"/>
            <a:ext cx="10600722" cy="433026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100" dirty="0" smtClean="0"/>
              <a:t>ФГБОУ ВО «Московский Государственный Технологический Университет «СТАНКИН»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2700" dirty="0" smtClean="0"/>
              <a:t>Институт информационных систем и технологий</a:t>
            </a:r>
            <a:br>
              <a:rPr lang="ru-RU" sz="2700" dirty="0" smtClean="0"/>
            </a:br>
            <a:r>
              <a:rPr lang="ru-RU" sz="2700" dirty="0" smtClean="0"/>
              <a:t>Кафедра информационные систем</a:t>
            </a:r>
            <a:r>
              <a:rPr lang="ru-RU" sz="3100" dirty="0" smtClean="0"/>
              <a:t/>
            </a:r>
            <a:br>
              <a:rPr lang="ru-RU" sz="3100" dirty="0" smtClean="0"/>
            </a:br>
            <a:r>
              <a:rPr lang="ru-RU" sz="3100" dirty="0" smtClean="0"/>
              <a:t/>
            </a:r>
            <a:br>
              <a:rPr lang="ru-RU" sz="3100" dirty="0" smtClean="0"/>
            </a:br>
            <a:r>
              <a:rPr lang="ru-RU" sz="2700" dirty="0" smtClean="0"/>
              <a:t>Выпускная </a:t>
            </a:r>
            <a:r>
              <a:rPr lang="ru-RU" sz="2700" dirty="0"/>
              <a:t>квалификационная работа на тему</a:t>
            </a:r>
            <a:r>
              <a:rPr lang="ru-RU" sz="3100" dirty="0"/>
              <a:t>:</a:t>
            </a:r>
            <a:br>
              <a:rPr lang="ru-RU" sz="3100" dirty="0"/>
            </a:br>
            <a:r>
              <a:rPr lang="ru-RU" sz="3100" dirty="0" smtClean="0"/>
              <a:t>«Исследование </a:t>
            </a:r>
            <a:r>
              <a:rPr lang="ru-RU" sz="3100" dirty="0"/>
              <a:t>методов повышения производительности систем веб-шаблонов и разработка системы </a:t>
            </a:r>
            <a:r>
              <a:rPr lang="ru-RU" sz="3100" dirty="0" smtClean="0"/>
              <a:t>шаблонизации </a:t>
            </a:r>
            <a:r>
              <a:rPr lang="ru-RU" sz="3100" dirty="0"/>
              <a:t>на их </a:t>
            </a:r>
            <a:r>
              <a:rPr lang="ru-RU" sz="3100" dirty="0" smtClean="0"/>
              <a:t>основе»</a:t>
            </a:r>
            <a:endParaRPr lang="en-US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938346" y="4918840"/>
            <a:ext cx="5566267" cy="1629104"/>
          </a:xfrm>
        </p:spPr>
        <p:txBody>
          <a:bodyPr>
            <a:normAutofit fontScale="92500"/>
          </a:bodyPr>
          <a:lstStyle/>
          <a:p>
            <a:r>
              <a:rPr lang="ru-RU" b="1" dirty="0" smtClean="0"/>
              <a:t>Выполнил</a:t>
            </a:r>
            <a:r>
              <a:rPr lang="ru-RU" dirty="0" smtClean="0"/>
              <a:t>: </a:t>
            </a:r>
          </a:p>
          <a:p>
            <a:r>
              <a:rPr lang="ru-RU" dirty="0"/>
              <a:t>	</a:t>
            </a:r>
            <a:r>
              <a:rPr lang="ru-RU" dirty="0" smtClean="0"/>
              <a:t>	Махмудов </a:t>
            </a:r>
            <a:r>
              <a:rPr lang="ru-RU" dirty="0" err="1" smtClean="0"/>
              <a:t>Бобурбек</a:t>
            </a:r>
            <a:r>
              <a:rPr lang="ru-RU" dirty="0" smtClean="0"/>
              <a:t> </a:t>
            </a:r>
            <a:r>
              <a:rPr lang="ru-RU" dirty="0" err="1" smtClean="0"/>
              <a:t>Нодирбекович</a:t>
            </a:r>
            <a:endParaRPr lang="ru-RU" dirty="0" smtClean="0"/>
          </a:p>
          <a:p>
            <a:r>
              <a:rPr lang="ru-RU" b="1" dirty="0" smtClean="0"/>
              <a:t>Научный руководитель</a:t>
            </a:r>
            <a:r>
              <a:rPr lang="ru-RU" dirty="0" smtClean="0"/>
              <a:t>:</a:t>
            </a:r>
          </a:p>
          <a:p>
            <a:r>
              <a:rPr lang="ru-RU" dirty="0" smtClean="0"/>
              <a:t>		к.т.н., доц. </a:t>
            </a:r>
            <a:r>
              <a:rPr lang="ru-RU" dirty="0" err="1" smtClean="0"/>
              <a:t>Бумарин</a:t>
            </a:r>
            <a:r>
              <a:rPr lang="ru-RU" dirty="0" smtClean="0"/>
              <a:t> Дмитрий Павлович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3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4" y="624111"/>
            <a:ext cx="8911687" cy="71070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Отсутствие механизмов кеширования</a:t>
            </a:r>
            <a:endParaRPr lang="en-US" dirty="0"/>
          </a:p>
        </p:txBody>
      </p:sp>
      <p:grpSp>
        <p:nvGrpSpPr>
          <p:cNvPr id="9" name="Группа 8"/>
          <p:cNvGrpSpPr/>
          <p:nvPr/>
        </p:nvGrpSpPr>
        <p:grpSpPr>
          <a:xfrm>
            <a:off x="2879834" y="1694463"/>
            <a:ext cx="7441325" cy="859551"/>
            <a:chOff x="2879834" y="1694463"/>
            <a:chExt cx="7441325" cy="859551"/>
          </a:xfrm>
        </p:grpSpPr>
        <p:sp>
          <p:nvSpPr>
            <p:cNvPr id="3" name="Прямоугольник 2"/>
            <p:cNvSpPr/>
            <p:nvPr/>
          </p:nvSpPr>
          <p:spPr>
            <a:xfrm>
              <a:off x="3930868" y="1818290"/>
              <a:ext cx="2102070" cy="73572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Шаблонизатор</a:t>
              </a:r>
              <a:endParaRPr lang="en-US" dirty="0"/>
            </a:p>
          </p:txBody>
        </p:sp>
        <p:sp>
          <p:nvSpPr>
            <p:cNvPr id="4" name="Прямоугольник 3"/>
            <p:cNvSpPr/>
            <p:nvPr/>
          </p:nvSpPr>
          <p:spPr>
            <a:xfrm>
              <a:off x="2879834" y="1818290"/>
              <a:ext cx="935421" cy="7357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</a:t>
              </a:r>
              <a:endParaRPr lang="en-US" dirty="0"/>
            </a:p>
          </p:txBody>
        </p:sp>
        <p:cxnSp>
          <p:nvCxnSpPr>
            <p:cNvPr id="6" name="Прямая со стрелкой 5"/>
            <p:cNvCxnSpPr/>
            <p:nvPr/>
          </p:nvCxnSpPr>
          <p:spPr>
            <a:xfrm>
              <a:off x="6516414" y="2186152"/>
              <a:ext cx="12507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Блок-схема: документ 6"/>
            <p:cNvSpPr/>
            <p:nvPr/>
          </p:nvSpPr>
          <p:spPr>
            <a:xfrm>
              <a:off x="8250621" y="1818290"/>
              <a:ext cx="2070538" cy="735724"/>
            </a:xfrm>
            <a:prstGeom prst="flowChartDocumen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Шаблон №1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16414" y="1694463"/>
              <a:ext cx="12086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 smtClean="0"/>
                <a:t>Подготовка шаблона</a:t>
              </a:r>
              <a:endParaRPr lang="en-US" sz="1400" dirty="0"/>
            </a:p>
          </p:txBody>
        </p:sp>
      </p:grpSp>
      <p:grpSp>
        <p:nvGrpSpPr>
          <p:cNvPr id="10" name="Группа 9"/>
          <p:cNvGrpSpPr/>
          <p:nvPr/>
        </p:nvGrpSpPr>
        <p:grpSpPr>
          <a:xfrm>
            <a:off x="2879834" y="2876877"/>
            <a:ext cx="7441325" cy="859551"/>
            <a:chOff x="2879834" y="1694463"/>
            <a:chExt cx="7441325" cy="859551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3930868" y="1818290"/>
              <a:ext cx="2102070" cy="73572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Шаблонизатор</a:t>
              </a:r>
              <a:endParaRPr lang="en-US" dirty="0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2879834" y="1818290"/>
              <a:ext cx="935421" cy="7357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cxnSp>
          <p:nvCxnSpPr>
            <p:cNvPr id="13" name="Прямая со стрелкой 12"/>
            <p:cNvCxnSpPr/>
            <p:nvPr/>
          </p:nvCxnSpPr>
          <p:spPr>
            <a:xfrm>
              <a:off x="6516414" y="2186152"/>
              <a:ext cx="12507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Блок-схема: документ 13"/>
            <p:cNvSpPr/>
            <p:nvPr/>
          </p:nvSpPr>
          <p:spPr>
            <a:xfrm>
              <a:off x="8250621" y="1818290"/>
              <a:ext cx="2070538" cy="735724"/>
            </a:xfrm>
            <a:prstGeom prst="flowChartDocumen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Шаблон №2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516414" y="1694463"/>
              <a:ext cx="12086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 smtClean="0"/>
                <a:t>Подготовка шаблона</a:t>
              </a:r>
              <a:endParaRPr lang="en-US" sz="1400" dirty="0"/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2879834" y="4457535"/>
            <a:ext cx="7441325" cy="859551"/>
            <a:chOff x="2879834" y="1694463"/>
            <a:chExt cx="7441325" cy="859551"/>
          </a:xfrm>
        </p:grpSpPr>
        <p:sp>
          <p:nvSpPr>
            <p:cNvPr id="17" name="Прямоугольник 16"/>
            <p:cNvSpPr/>
            <p:nvPr/>
          </p:nvSpPr>
          <p:spPr>
            <a:xfrm>
              <a:off x="3930868" y="1818290"/>
              <a:ext cx="2102070" cy="73572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Шаблонизатор</a:t>
              </a:r>
              <a:endParaRPr lang="en-US" dirty="0"/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2879834" y="1818290"/>
              <a:ext cx="935421" cy="7357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</a:t>
              </a:r>
              <a:endParaRPr lang="en-US" dirty="0"/>
            </a:p>
          </p:txBody>
        </p:sp>
        <p:cxnSp>
          <p:nvCxnSpPr>
            <p:cNvPr id="19" name="Прямая со стрелкой 18"/>
            <p:cNvCxnSpPr/>
            <p:nvPr/>
          </p:nvCxnSpPr>
          <p:spPr>
            <a:xfrm>
              <a:off x="6516414" y="2186152"/>
              <a:ext cx="12507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Блок-схема: документ 19"/>
            <p:cNvSpPr/>
            <p:nvPr/>
          </p:nvSpPr>
          <p:spPr>
            <a:xfrm>
              <a:off x="8250621" y="1818290"/>
              <a:ext cx="2070538" cy="735724"/>
            </a:xfrm>
            <a:prstGeom prst="flowChartDocumen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Шаблон № </a:t>
              </a:r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16414" y="1694463"/>
              <a:ext cx="12086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 smtClean="0"/>
                <a:t>Подготовка шаблона</a:t>
              </a:r>
              <a:endParaRPr lang="en-US" sz="1400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6857999" y="3735280"/>
            <a:ext cx="567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1403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0019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Простаивание вычислительных ресурсов</a:t>
            </a:r>
            <a:endParaRPr lang="en-US" dirty="0"/>
          </a:p>
        </p:txBody>
      </p:sp>
      <p:grpSp>
        <p:nvGrpSpPr>
          <p:cNvPr id="15" name="Группа 14"/>
          <p:cNvGrpSpPr/>
          <p:nvPr/>
        </p:nvGrpSpPr>
        <p:grpSpPr>
          <a:xfrm>
            <a:off x="2732689" y="1618595"/>
            <a:ext cx="8387255" cy="3962400"/>
            <a:chOff x="2196661" y="1849822"/>
            <a:chExt cx="8387255" cy="3962400"/>
          </a:xfrm>
        </p:grpSpPr>
        <p:sp>
          <p:nvSpPr>
            <p:cNvPr id="3" name="Прямоугольник 2"/>
            <p:cNvSpPr/>
            <p:nvPr/>
          </p:nvSpPr>
          <p:spPr>
            <a:xfrm>
              <a:off x="2196661" y="1849822"/>
              <a:ext cx="8387255" cy="3962400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Скругленный прямоугольник 3"/>
            <p:cNvSpPr/>
            <p:nvPr/>
          </p:nvSpPr>
          <p:spPr>
            <a:xfrm>
              <a:off x="2412122" y="2102069"/>
              <a:ext cx="5696608" cy="211257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dirty="0" smtClean="0"/>
                <a:t>Процессор 1</a:t>
              </a:r>
            </a:p>
          </p:txBody>
        </p:sp>
        <p:sp>
          <p:nvSpPr>
            <p:cNvPr id="8" name="Скругленный прямоугольник 7"/>
            <p:cNvSpPr/>
            <p:nvPr/>
          </p:nvSpPr>
          <p:spPr>
            <a:xfrm>
              <a:off x="8282152" y="2112578"/>
              <a:ext cx="1975943" cy="209155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dirty="0"/>
                <a:t>Процессор </a:t>
              </a:r>
              <a:r>
                <a:rPr lang="ru-RU" dirty="0" smtClean="0"/>
                <a:t>2</a:t>
              </a:r>
              <a:endParaRPr lang="en-US" dirty="0"/>
            </a:p>
          </p:txBody>
        </p:sp>
        <p:sp>
          <p:nvSpPr>
            <p:cNvPr id="9" name="Скругленный прямоугольник 8"/>
            <p:cNvSpPr/>
            <p:nvPr/>
          </p:nvSpPr>
          <p:spPr>
            <a:xfrm>
              <a:off x="2427889" y="4466895"/>
              <a:ext cx="3867806" cy="108256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dirty="0"/>
                <a:t>Процессор </a:t>
              </a:r>
              <a:r>
                <a:rPr lang="ru-RU" dirty="0" smtClean="0"/>
                <a:t>3</a:t>
              </a:r>
              <a:endParaRPr lang="en-US" dirty="0"/>
            </a:p>
          </p:txBody>
        </p:sp>
        <p:sp>
          <p:nvSpPr>
            <p:cNvPr id="10" name="Скругленный прямоугольник 9"/>
            <p:cNvSpPr/>
            <p:nvPr/>
          </p:nvSpPr>
          <p:spPr>
            <a:xfrm>
              <a:off x="6526924" y="4466895"/>
              <a:ext cx="3731172" cy="108256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dirty="0"/>
                <a:t>Процессор 4</a:t>
              </a:r>
              <a:endParaRPr lang="en-US" dirty="0"/>
            </a:p>
          </p:txBody>
        </p:sp>
        <p:sp>
          <p:nvSpPr>
            <p:cNvPr id="11" name="Блок-схема: альтернативный процесс 10"/>
            <p:cNvSpPr/>
            <p:nvPr/>
          </p:nvSpPr>
          <p:spPr>
            <a:xfrm>
              <a:off x="2822026" y="2690647"/>
              <a:ext cx="3799490" cy="1282263"/>
            </a:xfrm>
            <a:prstGeom prst="flowChartAlternate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/>
              </a:pPr>
              <a:r>
                <a:rPr lang="ru-RU" dirty="0"/>
                <a:t>Загрузка шаблона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ru-RU" dirty="0" smtClean="0"/>
                <a:t>Лексический анализ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ru-RU" dirty="0" smtClean="0"/>
                <a:t>Синтаксический </a:t>
              </a:r>
              <a:r>
                <a:rPr lang="ru-RU" dirty="0"/>
                <a:t>анализ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ru-RU" dirty="0"/>
                <a:t>Генерация веб-документа</a:t>
              </a:r>
              <a:endParaRPr lang="en-US" dirty="0"/>
            </a:p>
          </p:txBody>
        </p:sp>
        <p:sp>
          <p:nvSpPr>
            <p:cNvPr id="12" name="Блок-схема: альтернативный процесс 11"/>
            <p:cNvSpPr/>
            <p:nvPr/>
          </p:nvSpPr>
          <p:spPr>
            <a:xfrm>
              <a:off x="3145219" y="4987158"/>
              <a:ext cx="2667001" cy="378373"/>
            </a:xfrm>
            <a:prstGeom prst="flowChartAlternate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 smtClean="0"/>
                <a:t>Ожидаю задач …</a:t>
              </a:r>
              <a:endParaRPr lang="en-US" dirty="0"/>
            </a:p>
          </p:txBody>
        </p:sp>
        <p:sp>
          <p:nvSpPr>
            <p:cNvPr id="13" name="Блок-схема: альтернативный процесс 12"/>
            <p:cNvSpPr/>
            <p:nvPr/>
          </p:nvSpPr>
          <p:spPr>
            <a:xfrm>
              <a:off x="7165426" y="4987157"/>
              <a:ext cx="2667001" cy="378373"/>
            </a:xfrm>
            <a:prstGeom prst="flowChartAlternate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 smtClean="0"/>
                <a:t>Ожидаю задач …</a:t>
              </a:r>
              <a:endParaRPr lang="en-US" dirty="0"/>
            </a:p>
          </p:txBody>
        </p:sp>
        <p:sp>
          <p:nvSpPr>
            <p:cNvPr id="14" name="Блок-схема: альтернативный процесс 13"/>
            <p:cNvSpPr/>
            <p:nvPr/>
          </p:nvSpPr>
          <p:spPr>
            <a:xfrm>
              <a:off x="9038895" y="2953405"/>
              <a:ext cx="462455" cy="378373"/>
            </a:xfrm>
            <a:prstGeom prst="flowChartAlternate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 smtClean="0"/>
                <a:t>…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485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RESTFul</a:t>
            </a:r>
            <a:r>
              <a:rPr lang="en-US" dirty="0" smtClean="0"/>
              <a:t> </a:t>
            </a:r>
            <a:r>
              <a:rPr lang="ru-RU" dirty="0" smtClean="0"/>
              <a:t>веб-сервис шаблонизации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639612"/>
            <a:ext cx="8915400" cy="4277711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b="1" dirty="0" smtClean="0"/>
              <a:t>REST</a:t>
            </a:r>
            <a:r>
              <a:rPr lang="en-US" sz="2000" dirty="0" smtClean="0"/>
              <a:t> – </a:t>
            </a:r>
            <a:r>
              <a:rPr lang="ru-RU" sz="2000" dirty="0" smtClean="0"/>
              <a:t>архитектурный </a:t>
            </a:r>
            <a:r>
              <a:rPr lang="ru-RU" sz="2000" dirty="0"/>
              <a:t>стиль взаимодействия компонентов распределённого приложения в сети. REST представляет собой согласованный набор ограничений, учитываемых при проектировании </a:t>
            </a:r>
            <a:r>
              <a:rPr lang="ru-RU" sz="2000" dirty="0" smtClean="0"/>
              <a:t>распределённой</a:t>
            </a:r>
            <a:r>
              <a:rPr lang="en-US" sz="2000" dirty="0" smtClean="0"/>
              <a:t> </a:t>
            </a:r>
            <a:r>
              <a:rPr lang="ru-RU" sz="2000" dirty="0" smtClean="0"/>
              <a:t>информационной системы. Веб-сервисы удовлетворяющие данным ограничениям называются </a:t>
            </a:r>
            <a:r>
              <a:rPr lang="en-US" sz="2000" dirty="0" err="1" smtClean="0"/>
              <a:t>RESTFul</a:t>
            </a:r>
            <a:r>
              <a:rPr lang="en-US" sz="2000" dirty="0"/>
              <a:t> </a:t>
            </a:r>
            <a:r>
              <a:rPr lang="ru-RU" sz="2000" dirty="0" smtClean="0"/>
              <a:t>сервисами</a:t>
            </a:r>
            <a:r>
              <a:rPr lang="ru-RU" dirty="0" smtClean="0"/>
              <a:t>.</a:t>
            </a:r>
          </a:p>
          <a:p>
            <a:pPr marL="0" indent="0" algn="just">
              <a:buNone/>
            </a:pPr>
            <a:r>
              <a:rPr lang="ru-RU" b="1" dirty="0" smtClean="0"/>
              <a:t>Преимущества </a:t>
            </a:r>
            <a:r>
              <a:rPr lang="en-US" b="1" dirty="0" smtClean="0"/>
              <a:t>REST: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ru-RU" dirty="0" smtClean="0"/>
              <a:t>Использование стандартизованного протокола </a:t>
            </a:r>
            <a:r>
              <a:rPr lang="en-US" dirty="0" smtClean="0"/>
              <a:t>HTTP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ru-RU" dirty="0" smtClean="0"/>
              <a:t>Клиент-серверная архитектура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ru-RU" dirty="0" smtClean="0"/>
              <a:t>Простота масштабирования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ru-RU" dirty="0" smtClean="0"/>
              <a:t>Наличие унифицированного интерфейса для всех возможностей сервиса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ü"/>
            </a:pPr>
            <a:endParaRPr lang="ru-RU" b="1" dirty="0"/>
          </a:p>
          <a:p>
            <a:pPr marL="0" indent="0" algn="just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193538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21214"/>
          </a:xfrm>
        </p:spPr>
        <p:txBody>
          <a:bodyPr/>
          <a:lstStyle/>
          <a:p>
            <a:r>
              <a:rPr lang="ru-RU" dirty="0" smtClean="0"/>
              <a:t>Модель работы веб-сервиса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076" y="1660634"/>
            <a:ext cx="861848" cy="57807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076" y="2672253"/>
            <a:ext cx="861848" cy="57807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076" y="3683872"/>
            <a:ext cx="861848" cy="57807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076" y="5056319"/>
            <a:ext cx="861848" cy="57807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31076" y="2269896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Клиент 1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1731074" y="4293134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Клиент 3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731075" y="3301776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Клиент 2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978737" y="462761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…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731074" y="5698987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Клиент </a:t>
            </a:r>
            <a:r>
              <a:rPr lang="en-US" sz="1200" dirty="0" smtClean="0"/>
              <a:t>N</a:t>
            </a:r>
            <a:r>
              <a:rPr lang="ru-RU" sz="1200" dirty="0" smtClean="0"/>
              <a:t> </a:t>
            </a:r>
            <a:endParaRPr lang="en-US" sz="1200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977" y="2677934"/>
            <a:ext cx="1998174" cy="180168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055476" y="4503776"/>
            <a:ext cx="1569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Сервис по</a:t>
            </a:r>
          </a:p>
          <a:p>
            <a:r>
              <a:rPr lang="ru-RU" sz="1400" dirty="0" smtClean="0"/>
              <a:t>шаблонизации</a:t>
            </a:r>
            <a:endParaRPr lang="en-US" sz="1400" dirty="0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3184633" y="1660634"/>
            <a:ext cx="0" cy="41768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3199422" y="3291578"/>
            <a:ext cx="1575345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5" idx="3"/>
          </p:cNvCxnSpPr>
          <p:nvPr/>
        </p:nvCxnSpPr>
        <p:spPr>
          <a:xfrm>
            <a:off x="2592924" y="1949669"/>
            <a:ext cx="59170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592924" y="2944744"/>
            <a:ext cx="59170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2596612" y="3885420"/>
            <a:ext cx="59170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2592924" y="5345354"/>
            <a:ext cx="59170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69840" y="2856858"/>
            <a:ext cx="1604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HTTP </a:t>
            </a:r>
            <a:r>
              <a:rPr lang="ru-RU" sz="1600" dirty="0" smtClean="0"/>
              <a:t>Запросы</a:t>
            </a:r>
            <a:endParaRPr lang="en-US" sz="1600" dirty="0"/>
          </a:p>
        </p:txBody>
      </p:sp>
      <p:pic>
        <p:nvPicPr>
          <p:cNvPr id="28" name="Рисунок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808" y="1547558"/>
            <a:ext cx="1191343" cy="119495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521151" y="1547558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API </a:t>
            </a:r>
            <a:r>
              <a:rPr lang="ru-RU" sz="1400" dirty="0" smtClean="0"/>
              <a:t>библиотеки </a:t>
            </a:r>
          </a:p>
          <a:p>
            <a:r>
              <a:rPr lang="ru-RU" sz="1400" dirty="0" smtClean="0"/>
              <a:t>шаблонизации</a:t>
            </a:r>
            <a:endParaRPr lang="en-US" sz="1400" dirty="0"/>
          </a:p>
        </p:txBody>
      </p:sp>
      <p:pic>
        <p:nvPicPr>
          <p:cNvPr id="31" name="Рисунок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565" y="3223243"/>
            <a:ext cx="1103586" cy="1051633"/>
          </a:xfrm>
          <a:prstGeom prst="rect">
            <a:avLst/>
          </a:prstGeom>
        </p:spPr>
      </p:pic>
      <p:pic>
        <p:nvPicPr>
          <p:cNvPr id="34" name="Рисунок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808" y="4845895"/>
            <a:ext cx="1318689" cy="991591"/>
          </a:xfrm>
          <a:prstGeom prst="rect">
            <a:avLst/>
          </a:prstGeom>
        </p:spPr>
      </p:pic>
      <p:cxnSp>
        <p:nvCxnSpPr>
          <p:cNvPr id="35" name="Прямая соединительная линия 34"/>
          <p:cNvCxnSpPr/>
          <p:nvPr/>
        </p:nvCxnSpPr>
        <p:spPr>
          <a:xfrm>
            <a:off x="7646274" y="1716574"/>
            <a:ext cx="0" cy="41768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endCxn id="28" idx="1"/>
          </p:cNvCxnSpPr>
          <p:nvPr/>
        </p:nvCxnSpPr>
        <p:spPr>
          <a:xfrm>
            <a:off x="7646274" y="2070778"/>
            <a:ext cx="68353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>
            <a:off x="7646274" y="3731409"/>
            <a:ext cx="68353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>
            <a:off x="7646274" y="5239643"/>
            <a:ext cx="68353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>
            <a:off x="6789192" y="3312272"/>
            <a:ext cx="84883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523964" y="3250323"/>
            <a:ext cx="1362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База данных </a:t>
            </a:r>
          </a:p>
          <a:p>
            <a:r>
              <a:rPr lang="ru-RU" sz="1400" dirty="0" smtClean="0"/>
              <a:t>шаблонов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9648497" y="4845895"/>
            <a:ext cx="19159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Статичные файлы </a:t>
            </a:r>
          </a:p>
          <a:p>
            <a:r>
              <a:rPr lang="ru-RU" sz="1400" dirty="0" smtClean="0"/>
              <a:t>пользовательского </a:t>
            </a:r>
          </a:p>
          <a:p>
            <a:r>
              <a:rPr lang="ru-RU" sz="1400" dirty="0" smtClean="0"/>
              <a:t>интерфейса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11162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технологий для разработки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000" dirty="0" smtClean="0"/>
              <a:t>Серверная часть:</a:t>
            </a:r>
          </a:p>
          <a:p>
            <a:pPr lvl="1"/>
            <a:r>
              <a:rPr lang="ru-RU" sz="2000" dirty="0" smtClean="0"/>
              <a:t>Язык программирования</a:t>
            </a:r>
            <a:r>
              <a:rPr lang="en-US" sz="2000" dirty="0" smtClean="0"/>
              <a:t> </a:t>
            </a:r>
            <a:r>
              <a:rPr lang="en-US" sz="2000" b="1" dirty="0" smtClean="0"/>
              <a:t>Rust</a:t>
            </a:r>
          </a:p>
          <a:p>
            <a:pPr lvl="1"/>
            <a:r>
              <a:rPr lang="ru-RU" sz="2000" dirty="0" smtClean="0"/>
              <a:t>Библиотека асинхронного выполнения </a:t>
            </a:r>
            <a:r>
              <a:rPr lang="en-US" sz="2000" b="1" dirty="0" err="1" smtClean="0"/>
              <a:t>tokio</a:t>
            </a:r>
            <a:endParaRPr lang="ru-RU" sz="2000" b="1" dirty="0" smtClean="0"/>
          </a:p>
          <a:p>
            <a:pPr lvl="1"/>
            <a:r>
              <a:rPr lang="ru-RU" sz="2000" dirty="0" smtClean="0"/>
              <a:t>Библиотека шаблонизации </a:t>
            </a:r>
            <a:r>
              <a:rPr lang="en-US" sz="2000" b="1" dirty="0" err="1" smtClean="0"/>
              <a:t>tera</a:t>
            </a:r>
            <a:endParaRPr lang="en-US" sz="2000" dirty="0" smtClean="0"/>
          </a:p>
          <a:p>
            <a:r>
              <a:rPr lang="ru-RU" sz="2000" dirty="0" smtClean="0"/>
              <a:t>Клиентская часть:</a:t>
            </a:r>
          </a:p>
          <a:p>
            <a:pPr lvl="1"/>
            <a:r>
              <a:rPr lang="ru-RU" sz="2000" dirty="0" smtClean="0"/>
              <a:t>Любое приложение, способное совершать </a:t>
            </a:r>
            <a:r>
              <a:rPr lang="en-US" sz="2000" dirty="0" smtClean="0"/>
              <a:t>http </a:t>
            </a:r>
            <a:r>
              <a:rPr lang="ru-RU" sz="2000" dirty="0" smtClean="0"/>
              <a:t>запросы</a:t>
            </a:r>
          </a:p>
          <a:p>
            <a:pPr lvl="1"/>
            <a:r>
              <a:rPr lang="ru-RU" sz="2000" dirty="0" smtClean="0"/>
              <a:t>Графический пользовательский интерфейс:</a:t>
            </a:r>
          </a:p>
          <a:p>
            <a:pPr lvl="2"/>
            <a:r>
              <a:rPr lang="en-US" sz="2000" dirty="0" smtClean="0"/>
              <a:t>JavaScript framework Vue.js</a:t>
            </a:r>
          </a:p>
          <a:p>
            <a:pPr lvl="2"/>
            <a:r>
              <a:rPr lang="en-US" sz="2000" dirty="0" smtClean="0"/>
              <a:t>HTML </a:t>
            </a:r>
            <a:r>
              <a:rPr lang="ru-RU" sz="2000" dirty="0" smtClean="0"/>
              <a:t>и </a:t>
            </a:r>
            <a:r>
              <a:rPr lang="en-US" sz="2000" dirty="0" smtClean="0"/>
              <a:t>CS</a:t>
            </a:r>
            <a:r>
              <a:rPr lang="en-US" sz="2000" dirty="0"/>
              <a:t>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053716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4223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Реализация компонентов веб-сервиса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903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42235"/>
          </a:xfrm>
        </p:spPr>
        <p:txBody>
          <a:bodyPr>
            <a:normAutofit/>
          </a:bodyPr>
          <a:lstStyle/>
          <a:p>
            <a:r>
              <a:rPr lang="ru-RU" dirty="0" smtClean="0"/>
              <a:t>Тестирование производительности</a:t>
            </a:r>
            <a:endParaRPr lang="en-US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15" y="1443523"/>
            <a:ext cx="9431996" cy="39003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2072615" y="5517931"/>
            <a:ext cx="45063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Процессор: </a:t>
            </a:r>
            <a:r>
              <a:rPr lang="en-US" sz="1400" dirty="0" smtClean="0"/>
              <a:t>Intel </a:t>
            </a:r>
            <a:r>
              <a:rPr lang="en-US" sz="1400" dirty="0" err="1" smtClean="0"/>
              <a:t>KabyLake</a:t>
            </a:r>
            <a:r>
              <a:rPr lang="en-US" sz="1400" dirty="0" smtClean="0"/>
              <a:t> 2</a:t>
            </a:r>
            <a:r>
              <a:rPr lang="ru-RU" sz="1400" dirty="0" smtClean="0"/>
              <a:t> Гц</a:t>
            </a:r>
          </a:p>
          <a:p>
            <a:r>
              <a:rPr lang="ru-RU" sz="1400" dirty="0" smtClean="0"/>
              <a:t>Память: </a:t>
            </a:r>
            <a:r>
              <a:rPr lang="en-US" sz="1400" dirty="0" smtClean="0"/>
              <a:t>DDR4 2</a:t>
            </a:r>
            <a:r>
              <a:rPr lang="ru-RU" sz="1400" dirty="0" smtClean="0"/>
              <a:t> Гб</a:t>
            </a:r>
          </a:p>
          <a:p>
            <a:r>
              <a:rPr lang="ru-RU" sz="1400" dirty="0" smtClean="0"/>
              <a:t>Расположение сервера: Стокгольм, Швеция</a:t>
            </a:r>
          </a:p>
          <a:p>
            <a:r>
              <a:rPr lang="ru-RU" sz="1400" dirty="0" smtClean="0"/>
              <a:t>Расположение клиента: Франкфурт, Германия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6733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42235"/>
          </a:xfrm>
        </p:spPr>
        <p:txBody>
          <a:bodyPr>
            <a:normAutofit/>
          </a:bodyPr>
          <a:lstStyle/>
          <a:p>
            <a:r>
              <a:rPr lang="ru-RU" dirty="0" smtClean="0"/>
              <a:t>Тестирование производительности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1366345"/>
            <a:ext cx="7543800" cy="39719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2592924" y="5434174"/>
            <a:ext cx="5808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Состояние системы в момент пиковой нагрузки</a:t>
            </a:r>
          </a:p>
          <a:p>
            <a:r>
              <a:rPr lang="ru-RU" dirty="0" smtClean="0"/>
              <a:t>в 50 одновременных подключений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198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42235"/>
          </a:xfrm>
        </p:spPr>
        <p:txBody>
          <a:bodyPr>
            <a:normAutofit/>
          </a:bodyPr>
          <a:lstStyle/>
          <a:p>
            <a:r>
              <a:rPr lang="ru-RU" dirty="0" smtClean="0"/>
              <a:t>Тестирование производительности</a:t>
            </a:r>
            <a:endParaRPr lang="en-US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1282263"/>
            <a:ext cx="7567449" cy="41515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42405" y="5433848"/>
            <a:ext cx="44678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Процессор: </a:t>
            </a:r>
            <a:r>
              <a:rPr lang="en-US" sz="1400" dirty="0" smtClean="0"/>
              <a:t>Intel </a:t>
            </a:r>
            <a:r>
              <a:rPr lang="en-US" sz="1400" dirty="0" err="1" smtClean="0"/>
              <a:t>KabyLake</a:t>
            </a:r>
            <a:r>
              <a:rPr lang="en-US" sz="1400" dirty="0" smtClean="0"/>
              <a:t> 2</a:t>
            </a:r>
            <a:r>
              <a:rPr lang="ru-RU" sz="1400" dirty="0" smtClean="0"/>
              <a:t> Гц</a:t>
            </a:r>
          </a:p>
          <a:p>
            <a:r>
              <a:rPr lang="ru-RU" sz="1400" dirty="0" smtClean="0"/>
              <a:t>Память: </a:t>
            </a:r>
            <a:r>
              <a:rPr lang="en-US" sz="1400" dirty="0" smtClean="0"/>
              <a:t>DDR4 2</a:t>
            </a:r>
            <a:r>
              <a:rPr lang="ru-RU" sz="1400" dirty="0" smtClean="0"/>
              <a:t> Гб</a:t>
            </a:r>
          </a:p>
          <a:p>
            <a:r>
              <a:rPr lang="ru-RU" sz="1400" dirty="0" smtClean="0"/>
              <a:t>Расположение сервера: Стокгольм, Швеция</a:t>
            </a:r>
          </a:p>
          <a:p>
            <a:r>
              <a:rPr lang="ru-RU" sz="1400" dirty="0" smtClean="0"/>
              <a:t>Расположение клиента: Штат Вирджиния, США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56961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42235"/>
          </a:xfrm>
        </p:spPr>
        <p:txBody>
          <a:bodyPr>
            <a:normAutofit/>
          </a:bodyPr>
          <a:lstStyle/>
          <a:p>
            <a:r>
              <a:rPr lang="ru-RU" dirty="0" smtClean="0"/>
              <a:t>Тестирование производительности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632" y="1366345"/>
            <a:ext cx="7543800" cy="39719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92924" y="5434174"/>
            <a:ext cx="5808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Состояние системы в момент пиковой нагрузки</a:t>
            </a:r>
          </a:p>
          <a:p>
            <a:r>
              <a:rPr lang="ru-RU" dirty="0" smtClean="0"/>
              <a:t>в 550 одновременных подключений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076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99544" y="634621"/>
            <a:ext cx="8911687" cy="689683"/>
          </a:xfrm>
        </p:spPr>
        <p:txBody>
          <a:bodyPr/>
          <a:lstStyle/>
          <a:p>
            <a:r>
              <a:rPr lang="ru-RU" dirty="0" smtClean="0"/>
              <a:t>Содержание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99544" y="1545020"/>
            <a:ext cx="2377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Введение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699544" y="2068240"/>
            <a:ext cx="7318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Причины низкой производительности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699544" y="2596376"/>
            <a:ext cx="61077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Потенциальные решения для</a:t>
            </a:r>
          </a:p>
          <a:p>
            <a:r>
              <a:rPr lang="ru-RU" sz="2800" dirty="0" smtClean="0"/>
              <a:t>повышения производительности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699544" y="3586646"/>
            <a:ext cx="75023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Разработка высокопроизводительной</a:t>
            </a:r>
          </a:p>
          <a:p>
            <a:r>
              <a:rPr lang="ru-RU" sz="2800" dirty="0" smtClean="0"/>
              <a:t>системы веб-шаблонов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699544" y="4581832"/>
            <a:ext cx="40126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Результаты работы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235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68662"/>
          </a:xfrm>
        </p:spPr>
        <p:txBody>
          <a:bodyPr/>
          <a:lstStyle/>
          <a:p>
            <a:r>
              <a:rPr lang="ru-RU" dirty="0" smtClean="0"/>
              <a:t>Система веб-шаблонов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47554" y="1292772"/>
            <a:ext cx="5686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Элементы системы веб-шаблонов: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447554" y="1754437"/>
            <a:ext cx="367119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Веб-шаблон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Источник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Шаблонизатор</a:t>
            </a:r>
            <a:endParaRPr lang="en-US" sz="28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752" y="1859540"/>
            <a:ext cx="6208654" cy="424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50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542538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Общий принцип работы шаблонизатора</a:t>
            </a:r>
            <a:endParaRPr lang="en-US" sz="3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1166649"/>
            <a:ext cx="8337835" cy="534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41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 работы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259724"/>
          </a:xfrm>
        </p:spPr>
        <p:txBody>
          <a:bodyPr/>
          <a:lstStyle/>
          <a:p>
            <a:pPr algn="just"/>
            <a:r>
              <a:rPr lang="ru-RU" sz="2400" dirty="0" smtClean="0"/>
              <a:t>Системы веб-шаблонов медленные</a:t>
            </a:r>
          </a:p>
          <a:p>
            <a:pPr algn="just"/>
            <a:r>
              <a:rPr lang="ru-RU" sz="2400" dirty="0" smtClean="0"/>
              <a:t>Существующие решения не используют весь потенциал вычислительных машин</a:t>
            </a:r>
          </a:p>
          <a:p>
            <a:pPr algn="just"/>
            <a:r>
              <a:rPr lang="ru-RU" sz="2400" dirty="0" smtClean="0"/>
              <a:t>Нет унифицированного и простого интерфейса для работы с системой веб-шаблонов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68495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работы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629104"/>
            <a:ext cx="8915400" cy="37776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 smtClean="0"/>
              <a:t>Поиск способов устранения причин низкой производительности систем веб-шаблонов или уменьшения их влияния. Разработка высокопроизводительной системы веб-шаблонов с применением найденных решений.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6282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91256" y="624110"/>
            <a:ext cx="9213356" cy="150949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Основные причины низкой производительности систем веб-шаблонов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01462" y="2427890"/>
            <a:ext cx="69140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Они написаны с использованием </a:t>
            </a:r>
          </a:p>
          <a:p>
            <a:r>
              <a:rPr lang="ru-RU" sz="2800" dirty="0" smtClean="0"/>
              <a:t>интерпретируемых языков;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501462" y="3381997"/>
            <a:ext cx="7159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Использование сборщика мусора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501462" y="3921756"/>
            <a:ext cx="7704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Отсутствуют механизмы кеширования;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501462" y="4444976"/>
            <a:ext cx="67425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Не используют простаивающие </a:t>
            </a:r>
          </a:p>
          <a:p>
            <a:r>
              <a:rPr lang="ru-RU" sz="2800" dirty="0" smtClean="0"/>
              <a:t>ресурсы вычислительной машины.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7304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интерпретируемых языков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1905000"/>
            <a:ext cx="7544853" cy="43916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1879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21214"/>
          </a:xfrm>
        </p:spPr>
        <p:txBody>
          <a:bodyPr/>
          <a:lstStyle/>
          <a:p>
            <a:r>
              <a:rPr lang="ru-RU" dirty="0" smtClean="0"/>
              <a:t>Использование сборщика мусора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232" y="1502980"/>
            <a:ext cx="6865719" cy="46876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3158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509</TotalTime>
  <Words>369</Words>
  <Application>Microsoft Office PowerPoint</Application>
  <PresentationFormat>Широкоэкранный</PresentationFormat>
  <Paragraphs>110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Century Gothic</vt:lpstr>
      <vt:lpstr>Wingdings</vt:lpstr>
      <vt:lpstr>Wingdings 3</vt:lpstr>
      <vt:lpstr>Легкий дым</vt:lpstr>
      <vt:lpstr>ФГБОУ ВО «Московский Государственный Технологический Университет «СТАНКИН»  Институт информационных систем и технологий Кафедра информационные систем  Выпускная квалификационная работа на тему: «Исследование методов повышения производительности систем веб-шаблонов и разработка системы шаблонизации на их основе»</vt:lpstr>
      <vt:lpstr>Содержание</vt:lpstr>
      <vt:lpstr>Система веб-шаблонов</vt:lpstr>
      <vt:lpstr>Общий принцип работы шаблонизатора</vt:lpstr>
      <vt:lpstr>Актуальность работы</vt:lpstr>
      <vt:lpstr>Цель работы</vt:lpstr>
      <vt:lpstr>Основные причины низкой производительности систем веб-шаблонов</vt:lpstr>
      <vt:lpstr>Использование интерпретируемых языков</vt:lpstr>
      <vt:lpstr>Использование сборщика мусора</vt:lpstr>
      <vt:lpstr>Отсутствие механизмов кеширования</vt:lpstr>
      <vt:lpstr>Простаивание вычислительных ресурсов</vt:lpstr>
      <vt:lpstr>RESTFul веб-сервис шаблонизации</vt:lpstr>
      <vt:lpstr>Модель работы веб-сервиса</vt:lpstr>
      <vt:lpstr>Выбор технологий для разработки</vt:lpstr>
      <vt:lpstr>Реализация компонентов веб-сервиса</vt:lpstr>
      <vt:lpstr>Тестирование производительности</vt:lpstr>
      <vt:lpstr>Тестирование производительности</vt:lpstr>
      <vt:lpstr>Тестирование производительности</vt:lpstr>
      <vt:lpstr>Тестирование производительности</vt:lpstr>
    </vt:vector>
  </TitlesOfParts>
  <Company>RePack by SPecialiST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bobur</dc:creator>
  <cp:lastModifiedBy>bobur</cp:lastModifiedBy>
  <cp:revision>29</cp:revision>
  <dcterms:created xsi:type="dcterms:W3CDTF">2020-03-24T09:49:16Z</dcterms:created>
  <dcterms:modified xsi:type="dcterms:W3CDTF">2020-04-04T15:10:10Z</dcterms:modified>
</cp:coreProperties>
</file>