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84" r:id="rId4"/>
    <p:sldId id="285" r:id="rId5"/>
    <p:sldId id="287" r:id="rId6"/>
    <p:sldId id="286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F396F6-C9A7-4899-91A1-813666B0BBFA}">
          <p14:sldIdLst>
            <p14:sldId id="256"/>
            <p14:sldId id="284"/>
            <p14:sldId id="285"/>
            <p14:sldId id="287"/>
            <p14:sldId id="286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3104" autoAdjust="0"/>
  </p:normalViewPr>
  <p:slideViewPr>
    <p:cSldViewPr snapToGrid="0">
      <p:cViewPr varScale="1">
        <p:scale>
          <a:sx n="81" d="100"/>
          <a:sy n="81" d="100"/>
        </p:scale>
        <p:origin x="888" y="84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1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52ED1-8208-49CE-8637-46835FA9A241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4BB00-CA44-40D8-9A34-083AF9F0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4BB00-CA44-40D8-9A34-083AF9F025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4BB00-CA44-40D8-9A34-083AF9F025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4BB00-CA44-40D8-9A34-083AF9F02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4BB00-CA44-40D8-9A34-083AF9F02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4BB00-CA44-40D8-9A34-083AF9F02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C67E-402D-4FA6-937E-816E2584289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D0D21C-51A6-449B-A224-79E4A3242730}" type="datetime1">
              <a:rPr lang="en-US" smtClean="0">
                <a:solidFill>
                  <a:prstClr val="black"/>
                </a:solidFill>
              </a:rPr>
              <a:pPr/>
              <a:t>4/9/2014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6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8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22710" y="3070375"/>
            <a:ext cx="11082092" cy="1021818"/>
          </a:xfrm>
          <a:noFill/>
        </p:spPr>
        <p:txBody>
          <a:bodyPr vert="horz" wrap="square" lIns="137160" tIns="91440" rIns="137160" bIns="91440" rtlCol="0" anchor="b" anchorCtr="0">
            <a:spAutoFit/>
          </a:bodyPr>
          <a:lstStyle>
            <a:lvl1pPr>
              <a:lnSpc>
                <a:spcPct val="85000"/>
              </a:lnSpc>
              <a:defRPr lang="en-US" sz="6400" dirty="0">
                <a:gradFill>
                  <a:gsLst>
                    <a:gs pos="958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pPr marL="0" lvl="0"/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37742"/>
            <a:ext cx="11582400" cy="424796"/>
          </a:xfrm>
          <a:gradFill>
            <a:gsLst>
              <a:gs pos="99583">
                <a:schemeClr val="bg1">
                  <a:lumMod val="85000"/>
                  <a:alpha val="1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34000">
                <a:srgbClr val="015A9B">
                  <a:alpha val="40000"/>
                </a:srgbClr>
              </a:gs>
              <a:gs pos="89000">
                <a:srgbClr val="015A9B">
                  <a:alpha val="60000"/>
                </a:srgbClr>
              </a:gs>
            </a:gsLst>
            <a:lin ang="108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4632" tIns="91440" rIns="137160" bIns="73152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>
              <a:buFont typeface="Arial" pitchFamily="34" charset="0"/>
              <a:buNone/>
              <a:defRPr lang="en-US" sz="1867" b="1" dirty="0">
                <a:gradFill>
                  <a:gsLst>
                    <a:gs pos="100000">
                      <a:schemeClr val="bg1"/>
                    </a:gs>
                    <a:gs pos="4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pPr marL="0" lvl="0">
              <a:buClr>
                <a:schemeClr val="accent2"/>
              </a:buClr>
              <a:buSzPct val="120000"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9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t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5409" y="4994046"/>
            <a:ext cx="10972800" cy="812530"/>
          </a:xfrm>
          <a:noFill/>
        </p:spPr>
        <p:txBody>
          <a:bodyPr vert="horz" wrap="square" lIns="137160" tIns="91440" rIns="137160" bIns="91440" rtlCol="0" anchor="b" anchorCtr="0">
            <a:spAutoFit/>
          </a:bodyPr>
          <a:lstStyle>
            <a:lvl1pPr>
              <a:lnSpc>
                <a:spcPct val="85000"/>
              </a:lnSpc>
              <a:defRPr lang="en-US" sz="4800" dirty="0">
                <a:gradFill>
                  <a:gsLst>
                    <a:gs pos="958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pPr marL="0" lvl="0"/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0" y="5826724"/>
            <a:ext cx="11582400" cy="424796"/>
          </a:xfrm>
          <a:gradFill rotWithShape="1">
            <a:gsLst>
              <a:gs pos="99583">
                <a:schemeClr val="bg1">
                  <a:lumMod val="85000"/>
                  <a:alpha val="1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34000">
                <a:srgbClr val="015A9B">
                  <a:alpha val="40000"/>
                </a:srgbClr>
              </a:gs>
              <a:gs pos="89000">
                <a:srgbClr val="015A9B">
                  <a:alpha val="60000"/>
                </a:srgbClr>
              </a:gs>
            </a:gsLst>
            <a:lin ang="108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4632" tIns="91440" rIns="137160" bIns="73152" numCol="1" rtlCol="0" anchor="ctr" anchorCtr="0" compatLnSpc="1">
            <a:prstTxWarp prst="textNoShape">
              <a:avLst/>
            </a:prstTxWarp>
            <a:spAutoFit/>
          </a:bodyPr>
          <a:lstStyle>
            <a:lvl1pPr marL="311143" indent="-311143">
              <a:buFont typeface="Arial" pitchFamily="34" charset="0"/>
              <a:buNone/>
              <a:defRPr lang="en-US" sz="1867" b="0" dirty="0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Clr>
                <a:schemeClr val="accent2"/>
              </a:buClr>
              <a:buSzPct val="120000"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0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t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5409" y="4994046"/>
            <a:ext cx="10972800" cy="812530"/>
          </a:xfrm>
          <a:noFill/>
        </p:spPr>
        <p:txBody>
          <a:bodyPr vert="horz" wrap="square" lIns="137160" tIns="91440" rIns="137160" bIns="91440" rtlCol="0" anchor="b" anchorCtr="0">
            <a:spAutoFit/>
          </a:bodyPr>
          <a:lstStyle>
            <a:lvl1pPr>
              <a:lnSpc>
                <a:spcPct val="85000"/>
              </a:lnSpc>
              <a:defRPr lang="en-US" sz="4800" dirty="0">
                <a:gradFill>
                  <a:gsLst>
                    <a:gs pos="958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pPr marL="0" lvl="0"/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5826724"/>
            <a:ext cx="11582400" cy="424796"/>
          </a:xfrm>
          <a:gradFill rotWithShape="1">
            <a:gsLst>
              <a:gs pos="99583">
                <a:schemeClr val="bg1">
                  <a:lumMod val="85000"/>
                  <a:alpha val="1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34000">
                <a:srgbClr val="015A9B">
                  <a:alpha val="40000"/>
                </a:srgbClr>
              </a:gs>
              <a:gs pos="89000">
                <a:srgbClr val="015A9B">
                  <a:alpha val="60000"/>
                </a:srgbClr>
              </a:gs>
            </a:gsLst>
            <a:lin ang="108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4632" tIns="91440" rIns="137160" bIns="73152" numCol="1" rtlCol="0" anchor="ctr" anchorCtr="0" compatLnSpc="1">
            <a:prstTxWarp prst="textNoShape">
              <a:avLst/>
            </a:prstTxWarp>
            <a:spAutoFit/>
          </a:bodyPr>
          <a:lstStyle>
            <a:lvl1pPr marL="311143" indent="-311143">
              <a:buFont typeface="Arial" pitchFamily="34" charset="0"/>
              <a:buNone/>
              <a:defRPr lang="en-US" sz="1867" b="0" dirty="0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Clr>
                <a:schemeClr val="accent2"/>
              </a:buClr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6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t 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5409" y="4994046"/>
            <a:ext cx="10972800" cy="812530"/>
          </a:xfrm>
          <a:noFill/>
        </p:spPr>
        <p:txBody>
          <a:bodyPr vert="horz" wrap="square" lIns="137160" tIns="91440" rIns="137160" bIns="91440" rtlCol="0" anchor="b" anchorCtr="0">
            <a:spAutoFit/>
          </a:bodyPr>
          <a:lstStyle>
            <a:lvl1pPr>
              <a:lnSpc>
                <a:spcPct val="85000"/>
              </a:lnSpc>
              <a:defRPr lang="en-US" sz="4800" dirty="0">
                <a:gradFill>
                  <a:gsLst>
                    <a:gs pos="958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pPr marL="0" lvl="0"/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5826724"/>
            <a:ext cx="11582400" cy="424796"/>
          </a:xfrm>
          <a:gradFill rotWithShape="1">
            <a:gsLst>
              <a:gs pos="99583">
                <a:schemeClr val="bg1">
                  <a:lumMod val="85000"/>
                  <a:alpha val="1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34000">
                <a:srgbClr val="015A9B">
                  <a:alpha val="40000"/>
                </a:srgbClr>
              </a:gs>
              <a:gs pos="89000">
                <a:srgbClr val="015A9B">
                  <a:alpha val="60000"/>
                </a:srgbClr>
              </a:gs>
            </a:gsLst>
            <a:lin ang="108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4632" tIns="91440" rIns="137160" bIns="73152" numCol="1" rtlCol="0" anchor="ctr" anchorCtr="0" compatLnSpc="1">
            <a:prstTxWarp prst="textNoShape">
              <a:avLst/>
            </a:prstTxWarp>
            <a:spAutoFit/>
          </a:bodyPr>
          <a:lstStyle>
            <a:lvl1pPr marL="311143" indent="-311143">
              <a:buFont typeface="Arial" pitchFamily="34" charset="0"/>
              <a:buNone/>
              <a:defRPr lang="en-US" sz="1867" b="0" dirty="0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Clr>
                <a:schemeClr val="accent2"/>
              </a:buClr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t 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5409" y="4994046"/>
            <a:ext cx="10972800" cy="812530"/>
          </a:xfrm>
          <a:noFill/>
        </p:spPr>
        <p:txBody>
          <a:bodyPr vert="horz" wrap="square" lIns="137160" tIns="91440" rIns="137160" bIns="91440" rtlCol="0" anchor="b" anchorCtr="0">
            <a:spAutoFit/>
          </a:bodyPr>
          <a:lstStyle>
            <a:lvl1pPr>
              <a:lnSpc>
                <a:spcPct val="85000"/>
              </a:lnSpc>
              <a:defRPr lang="en-US" sz="4800" dirty="0">
                <a:gradFill>
                  <a:gsLst>
                    <a:gs pos="958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pPr marL="0" lvl="0"/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5826724"/>
            <a:ext cx="11582400" cy="424796"/>
          </a:xfrm>
          <a:gradFill rotWithShape="1">
            <a:gsLst>
              <a:gs pos="99583">
                <a:schemeClr val="bg1">
                  <a:lumMod val="85000"/>
                  <a:alpha val="1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34000">
                <a:srgbClr val="015A9B">
                  <a:alpha val="40000"/>
                </a:srgbClr>
              </a:gs>
              <a:gs pos="89000">
                <a:srgbClr val="015A9B">
                  <a:alpha val="60000"/>
                </a:srgbClr>
              </a:gs>
            </a:gsLst>
            <a:lin ang="108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4632" tIns="91440" rIns="137160" bIns="73152" numCol="1" rtlCol="0" anchor="ctr" anchorCtr="0" compatLnSpc="1">
            <a:prstTxWarp prst="textNoShape">
              <a:avLst/>
            </a:prstTxWarp>
            <a:spAutoFit/>
          </a:bodyPr>
          <a:lstStyle>
            <a:lvl1pPr marL="311143" indent="-311143">
              <a:buFont typeface="Arial" pitchFamily="34" charset="0"/>
              <a:buNone/>
              <a:defRPr lang="en-US" sz="1867" b="0" dirty="0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Clr>
                <a:schemeClr val="accent2"/>
              </a:buClr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8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3053513"/>
            <a:ext cx="10972800" cy="812530"/>
          </a:xfrm>
          <a:noFill/>
        </p:spPr>
        <p:txBody>
          <a:bodyPr vert="horz" wrap="square" lIns="137160" tIns="91440" rIns="137160" bIns="91440" rtlCol="0" anchor="b" anchorCtr="0">
            <a:spAutoFit/>
          </a:bodyPr>
          <a:lstStyle>
            <a:lvl1pPr algn="ctr">
              <a:lnSpc>
                <a:spcPct val="85000"/>
              </a:lnSpc>
              <a:defRPr lang="en-US" sz="4800" dirty="0">
                <a:gradFill>
                  <a:gsLst>
                    <a:gs pos="958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pPr marL="0" lvl="0"/>
            <a:r>
              <a:rPr lang="en-US" dirty="0" smtClean="0"/>
              <a:t>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5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39751" y="1645920"/>
            <a:ext cx="11119104" cy="1609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89" y="315387"/>
            <a:ext cx="11474451" cy="932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7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9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1" y="1645921"/>
            <a:ext cx="5486400" cy="2150332"/>
          </a:xfrm>
        </p:spPr>
        <p:txBody>
          <a:bodyPr/>
          <a:lstStyle>
            <a:lvl1pPr marL="309026" indent="-309026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1" indent="-380990"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275" indent="-380990">
              <a:defRPr lang="en-US" sz="18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22" indent="-228594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8067" indent="-228594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311143" lvl="0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marL="311143" lvl="1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marL="311143" lvl="2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marL="311143" lvl="3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marL="311143" lvl="4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49" y="1645921"/>
            <a:ext cx="5486400" cy="2150332"/>
          </a:xfrm>
        </p:spPr>
        <p:txBody>
          <a:bodyPr/>
          <a:lstStyle>
            <a:lvl1pPr marL="309026" indent="-309026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1" indent="-380990"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275" indent="-380990">
              <a:defRPr lang="en-US" sz="18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22" indent="-228594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8067" indent="-228594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311143" lvl="0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marL="311143" lvl="1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marL="311143" lvl="2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marL="311143" lvl="3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marL="311143" lvl="4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9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1641766"/>
            <a:ext cx="5486400" cy="332399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lvl="0" indent="0" algn="l" defTabSz="1217054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1" y="2022599"/>
            <a:ext cx="5486400" cy="2150332"/>
          </a:xfrm>
        </p:spPr>
        <p:txBody>
          <a:bodyPr>
            <a:spAutoFit/>
          </a:bodyPr>
          <a:lstStyle>
            <a:lvl1pPr marL="232828" indent="-232828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1" indent="-380990"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275" indent="-380990">
              <a:defRPr lang="en-US" sz="18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22" indent="-228594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8067" indent="-228594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marL="311143" lvl="0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marL="311143" lvl="1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marL="311143" lvl="2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marL="311143" lvl="3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marL="311143" lvl="4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49" y="1641766"/>
            <a:ext cx="5486400" cy="332399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lvl="0" indent="0" algn="l" defTabSz="1217054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49" y="2022599"/>
            <a:ext cx="5486400" cy="2150332"/>
          </a:xfrm>
        </p:spPr>
        <p:txBody>
          <a:bodyPr>
            <a:spAutoFit/>
          </a:bodyPr>
          <a:lstStyle>
            <a:lvl1pPr marL="232828" indent="-232828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1" indent="-380990"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275" indent="-380990">
              <a:defRPr lang="en-US" sz="18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22" indent="-228594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8067" indent="-228594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marL="311143" lvl="0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marL="311143" lvl="1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marL="311143" lvl="2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marL="311143" lvl="3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marL="311143" lvl="4" indent="-311143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20000"/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9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75488" y="5611917"/>
            <a:ext cx="11241024" cy="517064"/>
          </a:xfrm>
          <a:noFill/>
        </p:spPr>
        <p:txBody>
          <a:bodyPr lIns="0" tIns="0" rIns="0" bIns="0" anchor="ctr" anchorCtr="0">
            <a:spAutoFit/>
          </a:bodyPr>
          <a:lstStyle>
            <a:lvl1pPr algn="ctr">
              <a:defRPr sz="3733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508000" y="6075413"/>
            <a:ext cx="11176000" cy="5539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21900" tIns="60951" rIns="121900" bIns="243840" anchor="b" anchorCtr="0">
            <a:spAutoFit/>
          </a:bodyPr>
          <a:lstStyle/>
          <a:p>
            <a:pPr algn="ctr" defTabSz="1218768" eaLnBrk="0" hangingPunct="0">
              <a:defRPr/>
            </a:pPr>
            <a:r>
              <a:rPr lang="en-US" sz="800" dirty="0" smtClean="0">
                <a:solidFill>
                  <a:srgbClr val="525252"/>
                </a:solidFill>
                <a:cs typeface="Arial" charset="0"/>
              </a:rPr>
              <a:t>© 2012 Slalom, LLC. All rights reserved. The information herein is for informational purposes only and represents the current view of Slalom, LLC. as of the date of this presentation.</a:t>
            </a:r>
            <a:br>
              <a:rPr lang="en-US" sz="800" dirty="0" smtClean="0">
                <a:solidFill>
                  <a:srgbClr val="525252"/>
                </a:solidFill>
                <a:cs typeface="Arial" charset="0"/>
              </a:rPr>
            </a:br>
            <a:r>
              <a:rPr lang="en-US" sz="800" dirty="0" smtClean="0">
                <a:solidFill>
                  <a:srgbClr val="525252"/>
                </a:solidFill>
                <a:cs typeface="Arial" charset="0"/>
              </a:rPr>
              <a:t>SLALOM MAKES NO WARRANTIES, EXPRESS, IMPLIED, OR STATUTORY, AS TO THE INFORMATION IN THIS PRESENTATION.</a:t>
            </a:r>
            <a:endParaRPr lang="en-US" sz="800" dirty="0">
              <a:solidFill>
                <a:srgbClr val="525252"/>
              </a:solidFill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2705" y="2818767"/>
            <a:ext cx="4246591" cy="9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Infrastru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26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Intelligen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84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FO Advisor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99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27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1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Develop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93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 Servi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63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c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12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roso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036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i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31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Effectivene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510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ls and Collabo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0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Manag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35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es and Marke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6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Virtual Servi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9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671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Experien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5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3052-992F-4EE9-BF7A-88D83E232CA9}" type="datetimeFigureOut">
              <a:rPr lang="en-US" smtClean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DF55-93FB-4A15-8F8E-47AF08863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3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6689" y="315387"/>
            <a:ext cx="11474451" cy="932688"/>
          </a:xfrm>
          <a:prstGeom prst="rect">
            <a:avLst/>
          </a:prstGeom>
          <a:noFill/>
        </p:spPr>
        <p:txBody>
          <a:bodyPr vert="horz" lIns="137160" tIns="146304" rIns="137160" bIns="6400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1645920"/>
            <a:ext cx="11112499" cy="1603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50447"/>
            <a:ext cx="2844800" cy="198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1219170" rtl="0" eaLnBrk="1" latinLnBrk="0" hangingPunct="1">
              <a:defRPr lang="en-US" sz="6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dirty="0">
              <a:solidFill>
                <a:srgbClr val="83838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50447"/>
            <a:ext cx="3860800" cy="198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accent5"/>
                </a:solidFill>
              </a:defRPr>
            </a:lvl1pPr>
          </a:lstStyle>
          <a:p>
            <a:endParaRPr lang="en-US" dirty="0">
              <a:solidFill>
                <a:srgbClr val="83838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650447"/>
            <a:ext cx="2844800" cy="198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1219170" rtl="0" eaLnBrk="1" latinLnBrk="0" hangingPunct="1">
              <a:defRPr lang="en-US" sz="6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A37C95-3A7F-4C90-9D28-0B573484ACDD}" type="slidenum">
              <a:rPr>
                <a:solidFill>
                  <a:srgbClr val="838383"/>
                </a:solidFill>
              </a:rPr>
              <a:pPr/>
              <a:t>‹#›</a:t>
            </a:fld>
            <a:endParaRPr dirty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4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800" b="1" kern="1200" spc="-133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11143" indent="-311143" algn="l" defTabSz="1219170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20000"/>
        <a:buFontTx/>
        <a:buBlip>
          <a:blip r:embed="rId3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273044" algn="l" defTabSz="121917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120000"/>
        <a:buFontTx/>
        <a:buBlip>
          <a:blip r:embed="rId33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869929" indent="-247644" algn="l" defTabSz="1219170" rtl="0" eaLnBrk="1" latinLnBrk="0" hangingPunct="1">
        <a:lnSpc>
          <a:spcPct val="90000"/>
        </a:lnSpc>
        <a:spcBef>
          <a:spcPts val="533"/>
        </a:spcBef>
        <a:buClr>
          <a:schemeClr val="accent5"/>
        </a:buClr>
        <a:buSzPct val="120000"/>
        <a:buFontTx/>
        <a:buBlip>
          <a:blip r:embed="rId33"/>
        </a:buBlip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66773" indent="-184146" algn="l" defTabSz="1219170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Tx/>
        <a:buBlip>
          <a:blip r:embed="rId33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269" indent="-177796" algn="l" defTabSz="1219170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Tx/>
        <a:buBlip>
          <a:blip r:embed="rId33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bomongo.org/" TargetMode="External"/><Relationship Id="rId5" Type="http://schemas.openxmlformats.org/officeDocument/2006/relationships/hyperlink" Target="http://bsonspec.org/" TargetMode="External"/><Relationship Id="rId4" Type="http://schemas.openxmlformats.org/officeDocument/2006/relationships/hyperlink" Target="http://www.mongodb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7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Intro to </a:t>
            </a:r>
            <a:r>
              <a:rPr lang="en-US" sz="9600" dirty="0" err="1" smtClean="0">
                <a:solidFill>
                  <a:schemeClr val="bg1"/>
                </a:solidFill>
              </a:rPr>
              <a:t>MongoDB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from “humongous” </a:t>
            </a:r>
            <a:r>
              <a:rPr lang="en-US" sz="1100" dirty="0" smtClean="0"/>
              <a:t>(not Lord </a:t>
            </a:r>
            <a:r>
              <a:rPr lang="en-US" sz="1100" dirty="0" err="1" smtClean="0"/>
              <a:t>Humungus</a:t>
            </a:r>
            <a:r>
              <a:rPr lang="en-US" sz="1100" dirty="0"/>
              <a:t>, the ayatollah of rock-and-</a:t>
            </a:r>
            <a:r>
              <a:rPr lang="en-US" sz="1100" dirty="0" err="1"/>
              <a:t>rollah</a:t>
            </a:r>
            <a:r>
              <a:rPr lang="en-US" sz="1100" dirty="0"/>
              <a:t>)</a:t>
            </a:r>
          </a:p>
        </p:txBody>
      </p:sp>
      <p:pic>
        <p:nvPicPr>
          <p:cNvPr id="1026" name="Picture 2" descr="http://www.inch.com/~william/humungus2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88" y="1825625"/>
            <a:ext cx="58752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10k Foot view of </a:t>
            </a:r>
            <a:r>
              <a:rPr lang="en-US" dirty="0" err="1" smtClean="0"/>
              <a:t>MongoDB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(Not only SQL) database</a:t>
            </a:r>
          </a:p>
          <a:p>
            <a:r>
              <a:rPr lang="en-US" dirty="0" err="1" smtClean="0"/>
              <a:t>Datastore</a:t>
            </a:r>
            <a:r>
              <a:rPr lang="en-US" dirty="0" smtClean="0"/>
              <a:t> is not tabular, it is document based – stored in BSON format</a:t>
            </a:r>
          </a:p>
          <a:p>
            <a:r>
              <a:rPr lang="en-US" dirty="0" smtClean="0"/>
              <a:t>Atomicity – write operations are atomic at a single document level, including embedded documents</a:t>
            </a:r>
          </a:p>
          <a:p>
            <a:r>
              <a:rPr lang="en-US" dirty="0" smtClean="0"/>
              <a:t>Libraries for the most commonly used languages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 – dynamic schema</a:t>
            </a:r>
          </a:p>
          <a:p>
            <a:r>
              <a:rPr lang="en-US" dirty="0" smtClean="0"/>
              <a:t>Agile friendly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sharding</a:t>
            </a:r>
            <a:r>
              <a:rPr lang="en-US" dirty="0" smtClean="0"/>
              <a:t> – partitions data horizontally</a:t>
            </a:r>
            <a:endParaRPr lang="en-US" dirty="0" smtClean="0"/>
          </a:p>
          <a:p>
            <a:r>
              <a:rPr lang="en-US" dirty="0" smtClean="0"/>
              <a:t>Replication</a:t>
            </a:r>
            <a:endParaRPr lang="en-US" dirty="0" smtClean="0"/>
          </a:p>
          <a:p>
            <a:r>
              <a:rPr lang="en-US" dirty="0" smtClean="0"/>
              <a:t>Integrated caching – no need for a separate cache layer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Mongodb.org</a:t>
            </a:r>
            <a:r>
              <a:rPr lang="en-US" dirty="0" smtClean="0"/>
              <a:t> – </a:t>
            </a:r>
            <a:r>
              <a:rPr lang="en-US" dirty="0" err="1" smtClean="0"/>
              <a:t>MongoDB</a:t>
            </a:r>
            <a:r>
              <a:rPr lang="en-US" dirty="0" smtClean="0"/>
              <a:t> documentation</a:t>
            </a:r>
            <a:endParaRPr lang="en-US" dirty="0">
              <a:hlinkClick r:id="rId5"/>
            </a:endParaRPr>
          </a:p>
          <a:p>
            <a:r>
              <a:rPr lang="en-US" dirty="0" smtClean="0">
                <a:hlinkClick r:id="rId5"/>
              </a:rPr>
              <a:t>BSON Specification</a:t>
            </a:r>
            <a:r>
              <a:rPr lang="en-US" dirty="0" smtClean="0"/>
              <a:t> – Binary JSON</a:t>
            </a:r>
          </a:p>
          <a:p>
            <a:r>
              <a:rPr lang="en-US" dirty="0" err="1" smtClean="0">
                <a:hlinkClick r:id="rId6"/>
              </a:rPr>
              <a:t>Robomongodb</a:t>
            </a:r>
            <a:r>
              <a:rPr lang="en-US" dirty="0" smtClean="0"/>
              <a:t> – GUI shell for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2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lom PPT Template 16x9 v6">
  <a:themeElements>
    <a:clrScheme name="Slalom Theme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1E4164"/>
      </a:accent1>
      <a:accent2>
        <a:srgbClr val="13B5EA"/>
      </a:accent2>
      <a:accent3>
        <a:srgbClr val="F3901D"/>
      </a:accent3>
      <a:accent4>
        <a:srgbClr val="8DC63F"/>
      </a:accent4>
      <a:accent5>
        <a:srgbClr val="838383"/>
      </a:accent5>
      <a:accent6>
        <a:srgbClr val="C41188"/>
      </a:accent6>
      <a:hlink>
        <a:srgbClr val="0E87AF"/>
      </a:hlink>
      <a:folHlink>
        <a:srgbClr val="0E87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chemeClr val="accent1"/>
          </a:buClr>
          <a:defRPr sz="2400" dirty="0" err="1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10954</TotalTime>
  <Words>118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Wingdings</vt:lpstr>
      <vt:lpstr>Office Theme</vt:lpstr>
      <vt:lpstr>Slalom PPT Template 16x9 v6</vt:lpstr>
      <vt:lpstr>PowerPoint Presentation</vt:lpstr>
      <vt:lpstr>MongoDB – from “humongous” (not Lord Humungus, the ayatollah of rock-and-rollah)</vt:lpstr>
      <vt:lpstr>10k Foot view of MongoDB</vt:lpstr>
      <vt:lpstr>Elevator Pitch</vt:lpstr>
      <vt:lpstr>Reference Links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Bob Sakson</dc:creator>
  <cp:lastModifiedBy>Bob Sakson</cp:lastModifiedBy>
  <cp:revision>118</cp:revision>
  <dcterms:created xsi:type="dcterms:W3CDTF">2013-03-12T02:19:24Z</dcterms:created>
  <dcterms:modified xsi:type="dcterms:W3CDTF">2014-04-10T00:31:54Z</dcterms:modified>
</cp:coreProperties>
</file>