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94610"/>
  </p:normalViewPr>
  <p:slideViewPr>
    <p:cSldViewPr snapToGrid="0">
      <p:cViewPr varScale="1">
        <p:scale>
          <a:sx n="116" d="100"/>
          <a:sy n="11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C71B-4EB5-A07F-79C2-91DC59112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5048D-5F1E-2618-374E-FDE7D8123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608B-5929-03A9-D014-7035CD01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AC29-717F-3A4B-E07E-DD7AE7E4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5F99-ABC3-BEDD-830C-421A33E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80DE-C967-9550-E0AB-FF444D53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F871D-F1CD-945A-DB4B-B73713B2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B2DE-3082-6145-91D7-CA5E87D7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2CEC-4CF5-E334-C890-F57DAF24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C1E1-62F3-D20D-B3B9-2ADDF803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CD822-8800-75AF-1EA2-35A7E81B5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22326-EA61-34E5-0B3B-E65E0718B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2A5D-6DC9-1702-6DCB-4FCEBA56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9FE3-53E5-95FC-6B55-24976AB9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33C5-FF6B-5868-1A27-7915B5F1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040-FE5B-DC34-CFC4-82E1C44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4214-434A-5D26-8E38-70406049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1EB0-EE2C-5978-AB9A-64E257F1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E091-6DAE-84B3-EAEB-E705003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48C2-AC34-5E8A-05CC-5EA224DC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42C1-D609-9172-F51B-418BD922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1990-69F7-1172-E3DC-1D4A5F0CA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8554-9B53-4070-EFA0-4BA6845D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2647-763A-D011-30AA-941A459C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CDAA-6925-5999-12A9-9797F4EF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95CC-C268-FC32-0A08-7954C725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B2C0-C5F3-C3AB-C6F2-1B8DF8F08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B32B-200F-DD6C-A0C1-AFBCC34D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4433C-74AA-7565-ABFB-FFD4D714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C213-7CDB-EC97-CC14-BFD9A467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7977B-EF67-45A5-4904-83D0F15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4BA5-BDF0-963E-4023-E7AEC705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5F1E-F4DF-624F-35BD-C6FDE103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6107D-9167-D127-E3F6-D60ED33F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54AE-A951-613E-3229-B6DA3EB1B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DCB4-29D6-1FA8-27A6-2C6E00DD1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F939C-1406-F458-3A93-2966CBF4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02DF-DB6F-1E86-6E88-B8277C3A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A7C89-7F25-38EE-F687-5328AEDB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A467-0FD0-2349-E9B5-68299C64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DB4D6-CFCC-96CB-ABD3-0A0BFF32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824AC-BCB5-A14E-9263-ED025CF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CE6D6-8D3A-CC2D-6E6F-A85AA808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7B329-54B3-44A9-A892-E342133E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6D2E4-C4FD-9E98-FCE5-772945CC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9DB48-3999-227E-0CDF-F6CF1ACB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1E2-859D-2B17-2049-6717932B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63A0-BC18-3933-5A7B-F3269725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4D433-F8E7-CF26-DE46-5882BAD5E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32B09-F43B-A6B8-8B8C-169CBC20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89EDF-327C-85B0-2D31-AFBCF3F4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68385-D0DF-2C70-3ADB-05C8B8BF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058C-26FD-BD29-7D61-0638B649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00202-BDE8-F11D-2417-C2BAD5BFA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FEDC3-7A36-22F9-D3AA-3B58F9BB5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2F38F-985E-1A20-37EF-3B144A1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CDDE-6524-E343-D440-D3033641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D647-1B20-F807-BA88-83097E1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4CFA1-2670-E021-E020-C3AFED42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D2CDE-5877-65B8-3CAA-357EBE73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6403-2EF1-09D9-F6A2-39BB974B5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C0FA4-6980-E84C-AE04-6603D10A8BD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496E-1BC5-276B-9A4E-957715CC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A17F-18B8-5F03-F19B-BFCA37B7B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F70FF-91AF-8546-909A-65AE2C9D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CC89F64-BC49-12E9-02D9-71A2DDB4B01C}"/>
              </a:ext>
            </a:extLst>
          </p:cNvPr>
          <p:cNvSpPr/>
          <p:nvPr/>
        </p:nvSpPr>
        <p:spPr>
          <a:xfrm>
            <a:off x="8372886" y="3184597"/>
            <a:ext cx="3526536" cy="3459275"/>
          </a:xfrm>
          <a:prstGeom prst="roundRect">
            <a:avLst>
              <a:gd name="adj" fmla="val 39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Validierung</a:t>
            </a:r>
          </a:p>
          <a:p>
            <a:r>
              <a:rPr lang="de-DE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Regressionsanalyse bestätigt explorative Analyse</a:t>
            </a:r>
          </a:p>
          <a:p>
            <a:pPr algn="ctr"/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3561D-07FC-B449-D2BF-C335333E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07" y="214128"/>
            <a:ext cx="10515600" cy="600164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Management </a:t>
            </a:r>
            <a:r>
              <a:rPr lang="de-DE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</a:t>
            </a:r>
            <a:r>
              <a:rPr lang="de-DE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ummary</a:t>
            </a:r>
            <a:endParaRPr lang="de-DE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9522F-174B-657B-8E06-6C3A5128B108}"/>
              </a:ext>
            </a:extLst>
          </p:cNvPr>
          <p:cNvGrpSpPr/>
          <p:nvPr/>
        </p:nvGrpSpPr>
        <p:grpSpPr>
          <a:xfrm>
            <a:off x="311728" y="3184597"/>
            <a:ext cx="3526536" cy="3459275"/>
            <a:chOff x="533401" y="3184597"/>
            <a:chExt cx="3526536" cy="345927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7B63677-5C1E-5D57-E6C1-9160AF309A13}"/>
                </a:ext>
              </a:extLst>
            </p:cNvPr>
            <p:cNvSpPr/>
            <p:nvPr/>
          </p:nvSpPr>
          <p:spPr>
            <a:xfrm>
              <a:off x="533401" y="3184597"/>
              <a:ext cx="3526536" cy="3459275"/>
            </a:xfrm>
            <a:prstGeom prst="roundRect">
              <a:avLst>
                <a:gd name="adj" fmla="val 39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Sollen wir der Schokosüßigkeit etwas hinzufügen?</a:t>
              </a:r>
            </a:p>
            <a:p>
              <a:r>
                <a:rPr lang="de-DE" sz="1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Ja, 1-2 Geschmacksrichtungen, um die Gewinnwahrscheinlichkeit zu erhöhen</a:t>
              </a:r>
            </a:p>
            <a:p>
              <a:pPr algn="ctr"/>
              <a:endPara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" name="Picture 8" descr="A graph of a bar graph&#10;&#10;Description automatically generated">
              <a:extLst>
                <a:ext uri="{FF2B5EF4-FFF2-40B4-BE49-F238E27FC236}">
                  <a16:creationId xmlns:a16="http://schemas.microsoft.com/office/drawing/2014/main" id="{DC865BEF-AB09-A62F-C901-63A1CE04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206" y="3868502"/>
              <a:ext cx="3253320" cy="2625894"/>
            </a:xfrm>
            <a:prstGeom prst="rect">
              <a:avLst/>
            </a:prstGeom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00474F5-F35F-A0A1-2AF2-15D55F562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24782"/>
              </p:ext>
            </p:extLst>
          </p:nvPr>
        </p:nvGraphicFramePr>
        <p:xfrm>
          <a:off x="8578504" y="3868502"/>
          <a:ext cx="3183276" cy="262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259">
                  <a:extLst>
                    <a:ext uri="{9D8B030D-6E8A-4147-A177-3AD203B41FA5}">
                      <a16:colId xmlns:a16="http://schemas.microsoft.com/office/drawing/2014/main" val="2143506780"/>
                    </a:ext>
                  </a:extLst>
                </a:gridCol>
                <a:gridCol w="1742017">
                  <a:extLst>
                    <a:ext uri="{9D8B030D-6E8A-4147-A177-3AD203B41FA5}">
                      <a16:colId xmlns:a16="http://schemas.microsoft.com/office/drawing/2014/main" val="3093643261"/>
                    </a:ext>
                  </a:extLst>
                </a:gridCol>
              </a:tblGrid>
              <a:tr h="646470"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Geschmack</a:t>
                      </a:r>
                      <a:endParaRPr lang="en-US" sz="13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Value Add to Win 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80925"/>
                  </a:ext>
                </a:extLst>
              </a:tr>
              <a:tr h="646470">
                <a:tc>
                  <a:txBody>
                    <a:bodyPr/>
                    <a:lstStyle/>
                    <a:p>
                      <a:r>
                        <a:rPr lang="en-US" sz="1300" dirty="0"/>
                        <a:t>chocolate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17.0***</a:t>
                      </a:r>
                    </a:p>
                    <a:p>
                      <a:pPr algn="r"/>
                      <a:endParaRPr lang="en-US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41443"/>
                  </a:ext>
                </a:extLst>
              </a:tr>
              <a:tr h="666477">
                <a:tc>
                  <a:txBody>
                    <a:bodyPr/>
                    <a:lstStyle/>
                    <a:p>
                      <a:r>
                        <a:rPr lang="en-US" sz="1300" dirty="0"/>
                        <a:t>chocolate x </a:t>
                      </a:r>
                      <a:r>
                        <a:rPr lang="en-US" sz="1300" dirty="0" err="1"/>
                        <a:t>peanutyalmondy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12,5***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40571"/>
                  </a:ext>
                </a:extLst>
              </a:tr>
              <a:tr h="666477">
                <a:tc>
                  <a:txBody>
                    <a:bodyPr/>
                    <a:lstStyle/>
                    <a:p>
                      <a:r>
                        <a:rPr lang="en-US" sz="1300" dirty="0"/>
                        <a:t>chocolate x </a:t>
                      </a:r>
                      <a:r>
                        <a:rPr lang="en-US" sz="1300" dirty="0" err="1"/>
                        <a:t>crispedricewafer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8.2*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19191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6ADC1537-CF80-1F52-7170-80076A5AB9CF}"/>
              </a:ext>
            </a:extLst>
          </p:cNvPr>
          <p:cNvGrpSpPr/>
          <p:nvPr/>
        </p:nvGrpSpPr>
        <p:grpSpPr>
          <a:xfrm>
            <a:off x="501257" y="1384262"/>
            <a:ext cx="11666947" cy="1655006"/>
            <a:chOff x="501257" y="1529592"/>
            <a:chExt cx="11666947" cy="16550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DEDF55-422C-7427-5913-C216F226F309}"/>
                </a:ext>
              </a:extLst>
            </p:cNvPr>
            <p:cNvSpPr txBox="1"/>
            <p:nvPr/>
          </p:nvSpPr>
          <p:spPr>
            <a:xfrm>
              <a:off x="503274" y="1799603"/>
              <a:ext cx="53623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83 Süßigkeiten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269.000 zufällig generierten paarweisen Vergleichen von Süßigkeiten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6 Geschmacksrichtungen: </a:t>
              </a:r>
              <a:r>
                <a:rPr lang="de-DE" sz="1200" dirty="0" err="1">
                  <a:latin typeface="IBM Plex Mono" panose="020B0509050203000203" pitchFamily="49" charset="77"/>
                </a:rPr>
                <a:t>chocolate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Sans" panose="020B0503050203000203" pitchFamily="34" charset="0"/>
                </a:rPr>
                <a:t>fruity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caramel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peanutyalmondy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nougat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crispedricewafer</a:t>
              </a:r>
              <a:endParaRPr lang="de-DE" sz="1200" dirty="0">
                <a:latin typeface="IBM Plex Mono" panose="020B0509050203000203" pitchFamily="49" charset="7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3 Merkmale zu Konsistenz/Form: </a:t>
              </a:r>
              <a:r>
                <a:rPr lang="de-DE" sz="1200" dirty="0" err="1">
                  <a:latin typeface="IBM Plex Mono" panose="020B0509050203000203" pitchFamily="49" charset="77"/>
                </a:rPr>
                <a:t>hard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>
                  <a:latin typeface="IBM Plex Mono" panose="020B0509050203000203" pitchFamily="49" charset="77"/>
                </a:rPr>
                <a:t>bar</a:t>
              </a:r>
              <a:r>
                <a:rPr lang="de-DE" sz="1200" dirty="0">
                  <a:latin typeface="+mj-lt"/>
                </a:rPr>
                <a:t>, </a:t>
              </a:r>
              <a:r>
                <a:rPr lang="de-DE" sz="1200" dirty="0" err="1">
                  <a:latin typeface="IBM Plex Mono" panose="020B0509050203000203" pitchFamily="49" charset="77"/>
                </a:rPr>
                <a:t>pluribus</a:t>
              </a:r>
              <a:endParaRPr lang="de-DE" sz="1200" dirty="0">
                <a:latin typeface="IBM Plex Mono" panose="020B0509050203000203" pitchFamily="49" charset="7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1 Merkmal zum Zuckergehalt der Süßigkeit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1 Merkmal zum Preisperzentil, d. h. relativer Preis einer Süßigkeit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16AD7F-8B56-CB65-5ED3-3A1763652EAB}"/>
                </a:ext>
              </a:extLst>
            </p:cNvPr>
            <p:cNvSpPr txBox="1"/>
            <p:nvPr/>
          </p:nvSpPr>
          <p:spPr>
            <a:xfrm>
              <a:off x="6096000" y="1799603"/>
              <a:ext cx="4774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Der durchschnittliche Gewinnanteil für Süßigkeiten auf </a:t>
              </a:r>
              <a:r>
                <a:rPr lang="de-DE" sz="12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Fruchtbasis</a:t>
              </a:r>
              <a:r>
                <a:rPr lang="de-DE" sz="1200" dirty="0">
                  <a:latin typeface="+mj-lt"/>
                </a:rPr>
                <a:t> beträgt </a:t>
              </a:r>
              <a:r>
                <a:rPr lang="de-DE" sz="12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44,0 %.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+mj-lt"/>
                </a:rPr>
                <a:t>Der durchschnittliche Gewinnanteil für Süßigkeiten auf </a:t>
              </a:r>
              <a:r>
                <a:rPr lang="de-DE" sz="1200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Schokoladenbasis</a:t>
              </a:r>
              <a:r>
                <a:rPr lang="de-DE" sz="1200" dirty="0">
                  <a:latin typeface="+mj-lt"/>
                </a:rPr>
                <a:t> beträgt </a:t>
              </a:r>
              <a:r>
                <a:rPr lang="de-DE" sz="1200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61,3 %</a:t>
              </a:r>
              <a:r>
                <a:rPr lang="de-DE" sz="1200" dirty="0">
                  <a:latin typeface="+mj-lt"/>
                </a:rPr>
                <a:t>.</a:t>
              </a:r>
            </a:p>
          </p:txBody>
        </p:sp>
        <p:sp>
          <p:nvSpPr>
            <p:cNvPr id="20" name="Title 3">
              <a:extLst>
                <a:ext uri="{FF2B5EF4-FFF2-40B4-BE49-F238E27FC236}">
                  <a16:creationId xmlns:a16="http://schemas.microsoft.com/office/drawing/2014/main" id="{05114B1A-C7F8-B5EB-F02D-D6A89A3F2E20}"/>
                </a:ext>
              </a:extLst>
            </p:cNvPr>
            <p:cNvSpPr txBox="1">
              <a:spLocks/>
            </p:cNvSpPr>
            <p:nvPr/>
          </p:nvSpPr>
          <p:spPr>
            <a:xfrm>
              <a:off x="501257" y="1529592"/>
              <a:ext cx="3798517" cy="2816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Datengrundlage aus Marktforschung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97090F-1AEF-D248-6249-0BDD2BB89AB5}"/>
                </a:ext>
              </a:extLst>
            </p:cNvPr>
            <p:cNvSpPr txBox="1"/>
            <p:nvPr/>
          </p:nvSpPr>
          <p:spPr>
            <a:xfrm>
              <a:off x="6071042" y="1529592"/>
              <a:ext cx="6097162" cy="343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de-DE" sz="18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+mj-lt"/>
                  <a:ea typeface="+mj-ea"/>
                  <a:cs typeface="+mj-cs"/>
                </a:rPr>
                <a:t>Fokus auf Süßigkeiten auf Schokoladenbasis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1FC85F6-AB05-9CDD-1489-DF23F9BED00C}"/>
              </a:ext>
            </a:extLst>
          </p:cNvPr>
          <p:cNvGrpSpPr/>
          <p:nvPr/>
        </p:nvGrpSpPr>
        <p:grpSpPr>
          <a:xfrm>
            <a:off x="4038154" y="3184597"/>
            <a:ext cx="4194625" cy="3459275"/>
            <a:chOff x="4259827" y="3184597"/>
            <a:chExt cx="4194625" cy="3459275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DB3DEB5-6E62-118A-4411-CC9B1D495CEF}"/>
                </a:ext>
              </a:extLst>
            </p:cNvPr>
            <p:cNvSpPr/>
            <p:nvPr/>
          </p:nvSpPr>
          <p:spPr>
            <a:xfrm>
              <a:off x="4259827" y="3184597"/>
              <a:ext cx="4194625" cy="3459275"/>
            </a:xfrm>
            <a:prstGeom prst="roundRect">
              <a:avLst>
                <a:gd name="adj" fmla="val 39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Welche Geschmacksrichtung hinzufügen?</a:t>
              </a:r>
            </a:p>
            <a:p>
              <a:r>
                <a:rPr lang="de-DE" sz="1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Wir empfehlen </a:t>
              </a:r>
              <a:r>
                <a:rPr lang="de-DE" sz="12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IBM Plex Mono" panose="020B0509050203000203" pitchFamily="49" charset="77"/>
                </a:rPr>
                <a:t>peanutyalmondy</a:t>
              </a:r>
              <a:r>
                <a:rPr lang="de-DE" sz="1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</a:rPr>
                <a:t> und </a:t>
              </a:r>
              <a:r>
                <a:rPr lang="de-DE" sz="120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IBM Plex Mono" panose="020B0509050203000203" pitchFamily="49" charset="77"/>
                </a:rPr>
                <a:t>crispedricewafer</a:t>
              </a:r>
              <a:endParaRPr lang="de-DE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endParaRPr>
            </a:p>
          </p:txBody>
        </p:sp>
        <p:pic>
          <p:nvPicPr>
            <p:cNvPr id="11" name="Picture 10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B1FD9E73-3598-39C3-388D-C58650B1E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6484" y="3868502"/>
              <a:ext cx="3982077" cy="2625894"/>
            </a:xfrm>
            <a:prstGeom prst="rect">
              <a:avLst/>
            </a:prstGeom>
          </p:spPr>
        </p:pic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BA16B9-3AAA-FC50-0D94-497F266AC283}"/>
              </a:ext>
            </a:extLst>
          </p:cNvPr>
          <p:cNvSpPr/>
          <p:nvPr/>
        </p:nvSpPr>
        <p:spPr>
          <a:xfrm>
            <a:off x="536822" y="814292"/>
            <a:ext cx="11169871" cy="39632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bg1"/>
                </a:solidFill>
                <a:effectLst/>
                <a:latin typeface="+mj-lt"/>
              </a:rPr>
              <a:t>Wir empfehlen eine Schoko-Süßigkeit mit Erdnuss-, Mandel- oder Knusperreiswaffelgeschmack.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367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IBM Plex Mono</vt:lpstr>
      <vt:lpstr>IBM Plex Sans</vt:lpstr>
      <vt:lpstr>Office Theme</vt:lpstr>
      <vt:lpstr>Management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Chabanova, Evgeniya</dc:creator>
  <cp:lastModifiedBy>Chabanova, Evgeniya</cp:lastModifiedBy>
  <cp:revision>16</cp:revision>
  <dcterms:created xsi:type="dcterms:W3CDTF">2024-09-11T09:33:19Z</dcterms:created>
  <dcterms:modified xsi:type="dcterms:W3CDTF">2024-09-11T10:31:24Z</dcterms:modified>
</cp:coreProperties>
</file>